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59" r:id="rId1"/>
  </p:sldMasterIdLst>
  <p:notesMasterIdLst>
    <p:notesMasterId r:id="rId42"/>
  </p:notesMasterIdLst>
  <p:sldIdLst>
    <p:sldId id="256" r:id="rId2"/>
    <p:sldId id="258" r:id="rId3"/>
    <p:sldId id="278" r:id="rId4"/>
    <p:sldId id="259" r:id="rId5"/>
    <p:sldId id="280" r:id="rId6"/>
    <p:sldId id="282" r:id="rId7"/>
    <p:sldId id="283" r:id="rId8"/>
    <p:sldId id="284" r:id="rId9"/>
    <p:sldId id="285" r:id="rId10"/>
    <p:sldId id="286" r:id="rId11"/>
    <p:sldId id="287" r:id="rId12"/>
    <p:sldId id="288" r:id="rId13"/>
    <p:sldId id="289" r:id="rId14"/>
    <p:sldId id="290" r:id="rId15"/>
    <p:sldId id="291" r:id="rId16"/>
    <p:sldId id="292" r:id="rId17"/>
    <p:sldId id="293" r:id="rId18"/>
    <p:sldId id="294" r:id="rId19"/>
    <p:sldId id="295" r:id="rId20"/>
    <p:sldId id="296" r:id="rId21"/>
    <p:sldId id="297" r:id="rId22"/>
    <p:sldId id="298" r:id="rId23"/>
    <p:sldId id="299" r:id="rId24"/>
    <p:sldId id="300" r:id="rId25"/>
    <p:sldId id="301" r:id="rId26"/>
    <p:sldId id="302" r:id="rId27"/>
    <p:sldId id="303" r:id="rId28"/>
    <p:sldId id="304" r:id="rId29"/>
    <p:sldId id="305" r:id="rId30"/>
    <p:sldId id="306" r:id="rId31"/>
    <p:sldId id="316" r:id="rId32"/>
    <p:sldId id="317" r:id="rId33"/>
    <p:sldId id="318" r:id="rId34"/>
    <p:sldId id="334" r:id="rId35"/>
    <p:sldId id="335" r:id="rId36"/>
    <p:sldId id="336" r:id="rId37"/>
    <p:sldId id="337" r:id="rId38"/>
    <p:sldId id="338" r:id="rId39"/>
    <p:sldId id="339" r:id="rId40"/>
    <p:sldId id="277" r:id="rId41"/>
  </p:sldIdLst>
  <p:sldSz cx="18288000" cy="10287000"/>
  <p:notesSz cx="6858000" cy="9144000"/>
  <p:embeddedFontLst>
    <p:embeddedFont>
      <p:font typeface="Montserrat" pitchFamily="2" charset="77"/>
      <p:regular r:id="rId43"/>
      <p:bold r:id="rId44"/>
      <p:italic r:id="rId45"/>
      <p:boldItalic r:id="rId46"/>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15:clr>
            <a:srgbClr val="A4A3A4"/>
          </p15:clr>
        </p15:guide>
        <p15:guide id="2" pos="576">
          <p15:clr>
            <a:srgbClr val="A4A3A4"/>
          </p15:clr>
        </p15:guide>
        <p15:guide id="3" orient="horz" pos="288">
          <p15:clr>
            <a:srgbClr val="747775"/>
          </p15:clr>
        </p15:guide>
        <p15:guide id="4" pos="288">
          <p15:clr>
            <a:srgbClr val="747775"/>
          </p15:clr>
        </p15:guide>
        <p15:guide id="5" pos="11232">
          <p15:clr>
            <a:srgbClr val="747775"/>
          </p15:clr>
        </p15:guide>
        <p15:guide id="6" pos="10944">
          <p15:clr>
            <a:srgbClr val="747775"/>
          </p15:clr>
        </p15:guide>
        <p15:guide id="7" orient="horz" pos="6048">
          <p15:clr>
            <a:srgbClr val="747775"/>
          </p15:clr>
        </p15:guide>
        <p15:guide id="8" orient="horz" pos="5760">
          <p15:clr>
            <a:srgbClr val="747775"/>
          </p15:clr>
        </p15:guide>
        <p15:guide id="9" pos="8556">
          <p15:clr>
            <a:srgbClr val="747775"/>
          </p15:clr>
        </p15:guide>
        <p15:guide id="10" pos="10476">
          <p15:clr>
            <a:srgbClr val="747775"/>
          </p15:clr>
        </p15:guide>
        <p15:guide id="11" pos="7020">
          <p15:clr>
            <a:srgbClr val="747775"/>
          </p15:clr>
        </p15:guide>
        <p15:guide id="12" orient="horz" pos="5425">
          <p15:clr>
            <a:srgbClr val="747775"/>
          </p15:clr>
        </p15:guide>
        <p15:guide id="13" orient="horz" pos="5006">
          <p15:clr>
            <a:srgbClr val="747775"/>
          </p15:clr>
        </p15:guide>
        <p15:guide id="14" orient="horz" pos="4658">
          <p15:clr>
            <a:srgbClr val="747775"/>
          </p15:clr>
        </p15:guide>
        <p15:guide id="15" orient="horz" pos="4194">
          <p15:clr>
            <a:srgbClr val="747775"/>
          </p15:clr>
        </p15:guide>
      </p15:sldGuideLst>
    </p:ext>
    <p:ext uri="GoogleSlidesCustomDataVersion2">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47" roundtripDataSignature="AMtx7mgk/K/q0r1lScBiRw7st4GxxsVs0A=="/>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1003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D1AFEC77-3BC3-453D-BD86-A889F9A6EC69}" v="7" dt="2024-12-06T22:46:44.373"/>
  </p1510:revLst>
</p1510:revInfo>
</file>

<file path=ppt/tableStyles.xml><?xml version="1.0" encoding="utf-8"?>
<a:tblStyleLst xmlns:a="http://schemas.openxmlformats.org/drawingml/2006/main" def="{7DD71B9D-44B6-4920-9387-B6911BDAAAFB}">
  <a:tblStyle styleId="{7DD71B9D-44B6-4920-9387-B6911BDAAAFB}" styleName="Table_0">
    <a:wholeTbl>
      <a:tcTxStyle b="off" i="off">
        <a:font>
          <a:latin typeface="Arial"/>
          <a:ea typeface="Arial"/>
          <a:cs typeface="Arial"/>
        </a:font>
        <a:schemeClr val="dk1"/>
      </a:tcTxStyle>
      <a:tcStyle>
        <a:tcBdr>
          <a:left>
            <a:ln w="9525" cap="flat" cmpd="sng">
              <a:solidFill>
                <a:srgbClr val="000000">
                  <a:alpha val="0"/>
                </a:srgbClr>
              </a:solidFill>
              <a:prstDash val="solid"/>
              <a:round/>
              <a:headEnd type="none" w="sm" len="sm"/>
              <a:tailEnd type="none" w="sm" len="sm"/>
            </a:ln>
          </a:left>
          <a:right>
            <a:ln w="9525" cap="flat" cmpd="sng">
              <a:solidFill>
                <a:srgbClr val="000000">
                  <a:alpha val="0"/>
                </a:srgbClr>
              </a:solidFill>
              <a:prstDash val="solid"/>
              <a:round/>
              <a:headEnd type="none" w="sm" len="sm"/>
              <a:tailEnd type="none" w="sm" len="sm"/>
            </a:ln>
          </a:right>
          <a:top>
            <a:ln w="25400" cap="flat" cmpd="sng">
              <a:solidFill>
                <a:schemeClr val="dk1"/>
              </a:solidFill>
              <a:prstDash val="solid"/>
              <a:round/>
              <a:headEnd type="none" w="sm" len="sm"/>
              <a:tailEnd type="none" w="sm" len="sm"/>
            </a:ln>
          </a:top>
          <a:bottom>
            <a:ln w="25400" cap="flat" cmpd="sng">
              <a:solidFill>
                <a:schemeClr val="dk1"/>
              </a:solidFill>
              <a:prstDash val="solid"/>
              <a:round/>
              <a:headEnd type="none" w="sm" len="sm"/>
              <a:tailEnd type="none" w="sm" len="sm"/>
            </a:ln>
          </a:bottom>
          <a:insideH>
            <a:ln w="9525" cap="flat" cmpd="sng">
              <a:solidFill>
                <a:srgbClr val="000000">
                  <a:alpha val="0"/>
                </a:srgbClr>
              </a:solidFill>
              <a:prstDash val="solid"/>
              <a:round/>
              <a:headEnd type="none" w="sm" len="sm"/>
              <a:tailEnd type="none" w="sm" len="sm"/>
            </a:ln>
          </a:insideH>
          <a:insideV>
            <a:ln w="9525" cap="flat" cmpd="sng">
              <a:solidFill>
                <a:srgbClr val="000000">
                  <a:alpha val="0"/>
                </a:srgbClr>
              </a:solidFill>
              <a:prstDash val="solid"/>
              <a:round/>
              <a:headEnd type="none" w="sm" len="sm"/>
              <a:tailEnd type="none" w="sm" len="sm"/>
            </a:ln>
          </a:insideV>
        </a:tcBdr>
        <a:fill>
          <a:solidFill>
            <a:schemeClr val="lt1"/>
          </a:solidFill>
        </a:fill>
      </a:tcStyle>
    </a:wholeTbl>
    <a:band1H>
      <a:tcTxStyle/>
      <a:tcStyle>
        <a:tcBdr/>
        <a:fill>
          <a:solidFill>
            <a:srgbClr val="E6E6E6"/>
          </a:solidFill>
        </a:fill>
      </a:tcStyle>
    </a:band1H>
    <a:band2H>
      <a:tcTxStyle/>
      <a:tcStyle>
        <a:tcBdr/>
      </a:tcStyle>
    </a:band2H>
    <a:band1V>
      <a:tcTxStyle/>
      <a:tcStyle>
        <a:tcBdr/>
        <a:fill>
          <a:solidFill>
            <a:srgbClr val="E6E6E6"/>
          </a:solidFill>
        </a:fill>
      </a:tcStyle>
    </a:band1V>
    <a:band2V>
      <a:tcTxStyle/>
      <a:tcStyle>
        <a:tcBdr/>
      </a:tcStyle>
    </a:band2V>
    <a:lastCol>
      <a:tcTxStyle b="on" i="off">
        <a:font>
          <a:latin typeface="Arial"/>
          <a:ea typeface="Arial"/>
          <a:cs typeface="Arial"/>
        </a:font>
        <a:schemeClr val="lt1"/>
      </a:tcTxStyle>
      <a:tcStyle>
        <a:tcBdr/>
        <a:fill>
          <a:solidFill>
            <a:schemeClr val="dk1"/>
          </a:solidFill>
        </a:fill>
      </a:tcStyle>
    </a:lastCol>
    <a:firstCol>
      <a:tcTxStyle b="on" i="off">
        <a:font>
          <a:latin typeface="Arial"/>
          <a:ea typeface="Arial"/>
          <a:cs typeface="Arial"/>
        </a:font>
        <a:schemeClr val="lt1"/>
      </a:tcTxStyle>
      <a:tcStyle>
        <a:tcBdr/>
        <a:fill>
          <a:solidFill>
            <a:schemeClr val="dk1"/>
          </a:solidFill>
        </a:fill>
      </a:tcStyle>
    </a:firstCol>
    <a:lastRow>
      <a:tcTxStyle b="on" i="off"/>
      <a:tcStyle>
        <a:tcBdr>
          <a:top>
            <a:ln w="50800" cap="flat" cmpd="sng">
              <a:solidFill>
                <a:schemeClr val="dk1"/>
              </a:solidFill>
              <a:prstDash val="solid"/>
              <a:round/>
              <a:headEnd type="none" w="sm" len="sm"/>
              <a:tailEnd type="none" w="sm" len="sm"/>
            </a:ln>
          </a:top>
        </a:tcBdr>
        <a:fill>
          <a:solidFill>
            <a:schemeClr val="lt1"/>
          </a:solidFill>
        </a:fill>
      </a:tcStyle>
    </a:lastRow>
    <a:seCell>
      <a:tcTxStyle b="on" i="off">
        <a:font>
          <a:latin typeface="Arial"/>
          <a:ea typeface="Arial"/>
          <a:cs typeface="Arial"/>
        </a:font>
        <a:schemeClr val="dk1"/>
      </a:tcTxStyle>
      <a:tcStyle>
        <a:tcBdr/>
      </a:tcStyle>
    </a:seCell>
    <a:swCell>
      <a:tcTxStyle b="on" i="off">
        <a:font>
          <a:latin typeface="Arial"/>
          <a:ea typeface="Arial"/>
          <a:cs typeface="Arial"/>
        </a:font>
        <a:schemeClr val="dk1"/>
      </a:tcTxStyle>
      <a:tcStyle>
        <a:tcBdr/>
      </a:tcStyle>
    </a:swCell>
    <a:firstRow>
      <a:tcTxStyle b="on" i="off">
        <a:font>
          <a:latin typeface="Arial"/>
          <a:ea typeface="Arial"/>
          <a:cs typeface="Arial"/>
        </a:font>
        <a:schemeClr val="lt1"/>
      </a:tcTxStyle>
      <a:tcStyle>
        <a:tcBdr>
          <a:bottom>
            <a:ln w="25400" cap="flat" cmpd="sng">
              <a:solidFill>
                <a:schemeClr val="dk1"/>
              </a:solidFill>
              <a:prstDash val="solid"/>
              <a:round/>
              <a:headEnd type="none" w="sm" len="sm"/>
              <a:tailEnd type="none" w="sm" len="sm"/>
            </a:ln>
          </a:bottom>
        </a:tcBdr>
        <a:fill>
          <a:solidFill>
            <a:schemeClr val="dk1"/>
          </a:solidFill>
        </a:fill>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794"/>
    <p:restoredTop sz="94911"/>
  </p:normalViewPr>
  <p:slideViewPr>
    <p:cSldViewPr snapToGrid="0">
      <p:cViewPr varScale="1">
        <p:scale>
          <a:sx n="45" d="100"/>
          <a:sy n="45" d="100"/>
        </p:scale>
        <p:origin x="208" y="1320"/>
      </p:cViewPr>
      <p:guideLst>
        <p:guide orient="horz"/>
        <p:guide pos="576"/>
        <p:guide orient="horz" pos="288"/>
        <p:guide pos="288"/>
        <p:guide pos="11232"/>
        <p:guide pos="10944"/>
        <p:guide orient="horz" pos="6048"/>
        <p:guide orient="horz" pos="5760"/>
        <p:guide pos="8556"/>
        <p:guide pos="10476"/>
        <p:guide pos="7020"/>
        <p:guide orient="horz" pos="5425"/>
        <p:guide orient="horz" pos="5006"/>
        <p:guide orient="horz" pos="4658"/>
        <p:guide orient="horz" pos="4194"/>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notesMaster" Target="notesMasters/notesMaster1.xml"/><Relationship Id="rId47" Type="http://customschemas.google.com/relationships/presentationmetadata" Target="metadata"/><Relationship Id="rId50"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font" Target="fonts/font3.fntdata"/><Relationship Id="rId53" Type="http://schemas.microsoft.com/office/2015/10/relationships/revisionInfo" Target="revisionInfo.xml"/><Relationship Id="rId5" Type="http://schemas.openxmlformats.org/officeDocument/2006/relationships/slide" Target="slides/slide4.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font" Target="fonts/font2.fntdata"/><Relationship Id="rId52" Type="http://schemas.microsoft.com/office/2016/11/relationships/changesInfo" Target="changesInfos/changesInfo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font" Target="fonts/font1.fntdata"/><Relationship Id="rId48"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tableStyles" Target="tableStyle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font" Target="fonts/font4.fntdata"/><Relationship Id="rId20" Type="http://schemas.openxmlformats.org/officeDocument/2006/relationships/slide" Target="slides/slide19.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rolina Cardona" userId="1400867296_tp_dropbox_plus" providerId="OAuth2" clId="{D1AFEC77-3BC3-453D-BD86-A889F9A6EC69}"/>
    <pc:docChg chg="undo custSel modSld">
      <pc:chgData name="Carolina Cardona" userId="1400867296_tp_dropbox_plus" providerId="OAuth2" clId="{D1AFEC77-3BC3-453D-BD86-A889F9A6EC69}" dt="2024-12-06T22:46:44.373" v="241"/>
      <pc:docMkLst>
        <pc:docMk/>
      </pc:docMkLst>
      <pc:sldChg chg="modSp mod">
        <pc:chgData name="Carolina Cardona" userId="1400867296_tp_dropbox_plus" providerId="OAuth2" clId="{D1AFEC77-3BC3-453D-BD86-A889F9A6EC69}" dt="2024-12-06T22:24:59.106" v="12" actId="6549"/>
        <pc:sldMkLst>
          <pc:docMk/>
          <pc:sldMk cId="0" sldId="256"/>
        </pc:sldMkLst>
        <pc:spChg chg="mod">
          <ac:chgData name="Carolina Cardona" userId="1400867296_tp_dropbox_plus" providerId="OAuth2" clId="{D1AFEC77-3BC3-453D-BD86-A889F9A6EC69}" dt="2024-12-06T22:24:59.106" v="12" actId="6549"/>
          <ac:spMkLst>
            <pc:docMk/>
            <pc:sldMk cId="0" sldId="256"/>
            <ac:spMk id="80" creationId="{00000000-0000-0000-0000-000000000000}"/>
          </ac:spMkLst>
        </pc:spChg>
      </pc:sldChg>
      <pc:sldChg chg="addSp delSp modSp mod">
        <pc:chgData name="Carolina Cardona" userId="1400867296_tp_dropbox_plus" providerId="OAuth2" clId="{D1AFEC77-3BC3-453D-BD86-A889F9A6EC69}" dt="2024-12-06T22:39:14.640" v="193" actId="20577"/>
        <pc:sldMkLst>
          <pc:docMk/>
          <pc:sldMk cId="1875865427" sldId="289"/>
        </pc:sldMkLst>
        <pc:spChg chg="del">
          <ac:chgData name="Carolina Cardona" userId="1400867296_tp_dropbox_plus" providerId="OAuth2" clId="{D1AFEC77-3BC3-453D-BD86-A889F9A6EC69}" dt="2024-12-06T22:36:18.752" v="43" actId="478"/>
          <ac:spMkLst>
            <pc:docMk/>
            <pc:sldMk cId="1875865427" sldId="289"/>
            <ac:spMk id="2" creationId="{EDE4244A-7EF5-F9EB-3F6E-9DBEB34971C9}"/>
          </ac:spMkLst>
        </pc:spChg>
        <pc:spChg chg="add mod">
          <ac:chgData name="Carolina Cardona" userId="1400867296_tp_dropbox_plus" providerId="OAuth2" clId="{D1AFEC77-3BC3-453D-BD86-A889F9A6EC69}" dt="2024-12-06T22:39:14.640" v="193" actId="20577"/>
          <ac:spMkLst>
            <pc:docMk/>
            <pc:sldMk cId="1875865427" sldId="289"/>
            <ac:spMk id="3" creationId="{2DF72BD6-D8C1-9263-F3EA-693AD87653C3}"/>
          </ac:spMkLst>
        </pc:spChg>
        <pc:spChg chg="add mod">
          <ac:chgData name="Carolina Cardona" userId="1400867296_tp_dropbox_plus" providerId="OAuth2" clId="{D1AFEC77-3BC3-453D-BD86-A889F9A6EC69}" dt="2024-12-06T22:37:23.485" v="164" actId="20577"/>
          <ac:spMkLst>
            <pc:docMk/>
            <pc:sldMk cId="1875865427" sldId="289"/>
            <ac:spMk id="4" creationId="{513BF2D1-364A-D7D2-3B78-E6BD36B25BE4}"/>
          </ac:spMkLst>
        </pc:spChg>
        <pc:spChg chg="add del mod">
          <ac:chgData name="Carolina Cardona" userId="1400867296_tp_dropbox_plus" providerId="OAuth2" clId="{D1AFEC77-3BC3-453D-BD86-A889F9A6EC69}" dt="2024-12-06T22:36:14.564" v="42" actId="6549"/>
          <ac:spMkLst>
            <pc:docMk/>
            <pc:sldMk cId="1875865427" sldId="289"/>
            <ac:spMk id="129" creationId="{9640946F-71F7-02A3-BF57-37EBB268B3A9}"/>
          </ac:spMkLst>
        </pc:spChg>
        <pc:spChg chg="mod">
          <ac:chgData name="Carolina Cardona" userId="1400867296_tp_dropbox_plus" providerId="OAuth2" clId="{D1AFEC77-3BC3-453D-BD86-A889F9A6EC69}" dt="2024-12-06T22:35:42.263" v="28" actId="255"/>
          <ac:spMkLst>
            <pc:docMk/>
            <pc:sldMk cId="1875865427" sldId="289"/>
            <ac:spMk id="130" creationId="{C6E3CBDC-F396-9068-59B2-4F931E6B4F41}"/>
          </ac:spMkLst>
        </pc:spChg>
      </pc:sldChg>
      <pc:sldChg chg="addSp delSp modSp mod">
        <pc:chgData name="Carolina Cardona" userId="1400867296_tp_dropbox_plus" providerId="OAuth2" clId="{D1AFEC77-3BC3-453D-BD86-A889F9A6EC69}" dt="2024-12-06T22:44:03.802" v="211" actId="255"/>
        <pc:sldMkLst>
          <pc:docMk/>
          <pc:sldMk cId="3909859119" sldId="293"/>
        </pc:sldMkLst>
        <pc:spChg chg="del">
          <ac:chgData name="Carolina Cardona" userId="1400867296_tp_dropbox_plus" providerId="OAuth2" clId="{D1AFEC77-3BC3-453D-BD86-A889F9A6EC69}" dt="2024-12-06T22:43:33.241" v="200" actId="478"/>
          <ac:spMkLst>
            <pc:docMk/>
            <pc:sldMk cId="3909859119" sldId="293"/>
            <ac:spMk id="2" creationId="{085E70D7-ECC3-BAAD-A5B3-F4B42DE5D74C}"/>
          </ac:spMkLst>
        </pc:spChg>
        <pc:spChg chg="add mod">
          <ac:chgData name="Carolina Cardona" userId="1400867296_tp_dropbox_plus" providerId="OAuth2" clId="{D1AFEC77-3BC3-453D-BD86-A889F9A6EC69}" dt="2024-12-06T22:43:09.446" v="194"/>
          <ac:spMkLst>
            <pc:docMk/>
            <pc:sldMk cId="3909859119" sldId="293"/>
            <ac:spMk id="3" creationId="{9EA9FE88-5F19-53F4-7D51-FA71377916E1}"/>
          </ac:spMkLst>
        </pc:spChg>
        <pc:spChg chg="add mod">
          <ac:chgData name="Carolina Cardona" userId="1400867296_tp_dropbox_plus" providerId="OAuth2" clId="{D1AFEC77-3BC3-453D-BD86-A889F9A6EC69}" dt="2024-12-06T22:43:28.327" v="199"/>
          <ac:spMkLst>
            <pc:docMk/>
            <pc:sldMk cId="3909859119" sldId="293"/>
            <ac:spMk id="4" creationId="{1F4BD25B-E2D4-1936-EDFC-13FA3E1C1DC9}"/>
          </ac:spMkLst>
        </pc:spChg>
        <pc:spChg chg="mod">
          <ac:chgData name="Carolina Cardona" userId="1400867296_tp_dropbox_plus" providerId="OAuth2" clId="{D1AFEC77-3BC3-453D-BD86-A889F9A6EC69}" dt="2024-12-06T22:43:36.153" v="210" actId="6549"/>
          <ac:spMkLst>
            <pc:docMk/>
            <pc:sldMk cId="3909859119" sldId="293"/>
            <ac:spMk id="129" creationId="{DD8ECEB8-5A11-F7C3-23D5-FE6A68495A2C}"/>
          </ac:spMkLst>
        </pc:spChg>
        <pc:spChg chg="mod">
          <ac:chgData name="Carolina Cardona" userId="1400867296_tp_dropbox_plus" providerId="OAuth2" clId="{D1AFEC77-3BC3-453D-BD86-A889F9A6EC69}" dt="2024-12-06T22:44:03.802" v="211" actId="255"/>
          <ac:spMkLst>
            <pc:docMk/>
            <pc:sldMk cId="3909859119" sldId="293"/>
            <ac:spMk id="130" creationId="{04B173A4-A980-9768-A6CE-98DE22AA2D46}"/>
          </ac:spMkLst>
        </pc:spChg>
      </pc:sldChg>
      <pc:sldChg chg="addSp modSp mod">
        <pc:chgData name="Carolina Cardona" userId="1400867296_tp_dropbox_plus" providerId="OAuth2" clId="{D1AFEC77-3BC3-453D-BD86-A889F9A6EC69}" dt="2024-12-06T22:45:07.279" v="226" actId="6549"/>
        <pc:sldMkLst>
          <pc:docMk/>
          <pc:sldMk cId="3085886204" sldId="297"/>
        </pc:sldMkLst>
        <pc:spChg chg="add mod">
          <ac:chgData name="Carolina Cardona" userId="1400867296_tp_dropbox_plus" providerId="OAuth2" clId="{D1AFEC77-3BC3-453D-BD86-A889F9A6EC69}" dt="2024-12-06T22:44:51.085" v="212"/>
          <ac:spMkLst>
            <pc:docMk/>
            <pc:sldMk cId="3085886204" sldId="297"/>
            <ac:spMk id="3" creationId="{A761D6AF-42D1-7E77-DF00-3377AB92BCBA}"/>
          </ac:spMkLst>
        </pc:spChg>
        <pc:spChg chg="mod">
          <ac:chgData name="Carolina Cardona" userId="1400867296_tp_dropbox_plus" providerId="OAuth2" clId="{D1AFEC77-3BC3-453D-BD86-A889F9A6EC69}" dt="2024-12-06T22:45:07.279" v="226" actId="6549"/>
          <ac:spMkLst>
            <pc:docMk/>
            <pc:sldMk cId="3085886204" sldId="297"/>
            <ac:spMk id="129" creationId="{D700AF47-E227-FBA6-28A5-BA5A19FE3E18}"/>
          </ac:spMkLst>
        </pc:spChg>
        <pc:spChg chg="mod">
          <ac:chgData name="Carolina Cardona" userId="1400867296_tp_dropbox_plus" providerId="OAuth2" clId="{D1AFEC77-3BC3-453D-BD86-A889F9A6EC69}" dt="2024-12-06T22:45:02.533" v="216" actId="6549"/>
          <ac:spMkLst>
            <pc:docMk/>
            <pc:sldMk cId="3085886204" sldId="297"/>
            <ac:spMk id="130" creationId="{E076F906-3E76-0E98-BBC5-F65F50FB3B9F}"/>
          </ac:spMkLst>
        </pc:spChg>
      </pc:sldChg>
      <pc:sldChg chg="addSp modSp mod">
        <pc:chgData name="Carolina Cardona" userId="1400867296_tp_dropbox_plus" providerId="OAuth2" clId="{D1AFEC77-3BC3-453D-BD86-A889F9A6EC69}" dt="2024-12-06T22:45:47.068" v="240" actId="20577"/>
        <pc:sldMkLst>
          <pc:docMk/>
          <pc:sldMk cId="1592611996" sldId="301"/>
        </pc:sldMkLst>
        <pc:spChg chg="add mod">
          <ac:chgData name="Carolina Cardona" userId="1400867296_tp_dropbox_plus" providerId="OAuth2" clId="{D1AFEC77-3BC3-453D-BD86-A889F9A6EC69}" dt="2024-12-06T22:45:23.237" v="227"/>
          <ac:spMkLst>
            <pc:docMk/>
            <pc:sldMk cId="1592611996" sldId="301"/>
            <ac:spMk id="3" creationId="{6254394E-935F-B845-5369-AC90A32272E4}"/>
          </ac:spMkLst>
        </pc:spChg>
        <pc:spChg chg="mod">
          <ac:chgData name="Carolina Cardona" userId="1400867296_tp_dropbox_plus" providerId="OAuth2" clId="{D1AFEC77-3BC3-453D-BD86-A889F9A6EC69}" dt="2024-12-06T22:45:28.181" v="237" actId="6549"/>
          <ac:spMkLst>
            <pc:docMk/>
            <pc:sldMk cId="1592611996" sldId="301"/>
            <ac:spMk id="129" creationId="{423D3FBA-44C7-E49E-67B5-31F242D1B7CF}"/>
          </ac:spMkLst>
        </pc:spChg>
        <pc:spChg chg="mod">
          <ac:chgData name="Carolina Cardona" userId="1400867296_tp_dropbox_plus" providerId="OAuth2" clId="{D1AFEC77-3BC3-453D-BD86-A889F9A6EC69}" dt="2024-12-06T22:45:47.068" v="240" actId="20577"/>
          <ac:spMkLst>
            <pc:docMk/>
            <pc:sldMk cId="1592611996" sldId="301"/>
            <ac:spMk id="130" creationId="{4FEF6E72-CA40-08A0-9BFD-81179587966F}"/>
          </ac:spMkLst>
        </pc:spChg>
      </pc:sldChg>
      <pc:sldChg chg="addSp modSp">
        <pc:chgData name="Carolina Cardona" userId="1400867296_tp_dropbox_plus" providerId="OAuth2" clId="{D1AFEC77-3BC3-453D-BD86-A889F9A6EC69}" dt="2024-12-06T22:46:44.373" v="241"/>
        <pc:sldMkLst>
          <pc:docMk/>
          <pc:sldMk cId="3073256352" sldId="305"/>
        </pc:sldMkLst>
        <pc:spChg chg="add mod">
          <ac:chgData name="Carolina Cardona" userId="1400867296_tp_dropbox_plus" providerId="OAuth2" clId="{D1AFEC77-3BC3-453D-BD86-A889F9A6EC69}" dt="2024-12-06T22:46:44.373" v="241"/>
          <ac:spMkLst>
            <pc:docMk/>
            <pc:sldMk cId="3073256352" sldId="305"/>
            <ac:spMk id="3" creationId="{2ECC166F-EA89-7828-10B8-1DF3C0E9DDDD}"/>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marR="0" lvl="0"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1pPr>
            <a:lvl2pPr marL="914400" marR="0" lvl="1"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2pPr>
            <a:lvl3pPr marL="1371600" marR="0" lvl="2"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3pPr>
            <a:lvl4pPr marL="1828800" marR="0" lvl="3"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4pPr>
            <a:lvl5pPr marL="2286000" marR="0" lvl="4"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5pPr>
            <a:lvl6pPr marL="2743200" marR="0" lvl="5"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6pPr>
            <a:lvl7pPr marL="3200400" marR="0" lvl="6"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7pPr>
            <a:lvl8pPr marL="3657600" marR="0" lvl="7"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8pPr>
            <a:lvl9pPr marL="4114800" marR="0" lvl="8"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8"/>
        <p:cNvGrpSpPr/>
        <p:nvPr/>
      </p:nvGrpSpPr>
      <p:grpSpPr>
        <a:xfrm>
          <a:off x="0" y="0"/>
          <a:ext cx="0" cy="0"/>
          <a:chOff x="0" y="0"/>
          <a:chExt cx="0" cy="0"/>
        </a:xfrm>
      </p:grpSpPr>
      <p:sp>
        <p:nvSpPr>
          <p:cNvPr id="69" name="Google Shape;69;p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70" name="Google Shape;70;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1">
          <a:extLst>
            <a:ext uri="{FF2B5EF4-FFF2-40B4-BE49-F238E27FC236}">
              <a16:creationId xmlns:a16="http://schemas.microsoft.com/office/drawing/2014/main" id="{BEB8212B-68DF-A6F7-87FA-D0EF75D0A6F8}"/>
            </a:ext>
          </a:extLst>
        </p:cNvPr>
        <p:cNvGrpSpPr/>
        <p:nvPr/>
      </p:nvGrpSpPr>
      <p:grpSpPr>
        <a:xfrm>
          <a:off x="0" y="0"/>
          <a:ext cx="0" cy="0"/>
          <a:chOff x="0" y="0"/>
          <a:chExt cx="0" cy="0"/>
        </a:xfrm>
      </p:grpSpPr>
      <p:sp>
        <p:nvSpPr>
          <p:cNvPr id="122" name="Google Shape;122;p4:notes">
            <a:extLst>
              <a:ext uri="{FF2B5EF4-FFF2-40B4-BE49-F238E27FC236}">
                <a16:creationId xmlns:a16="http://schemas.microsoft.com/office/drawing/2014/main" id="{AE744B12-0ED8-9706-E0E3-DFCB1E398936}"/>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23" name="Google Shape;123;p4:notes">
            <a:extLst>
              <a:ext uri="{FF2B5EF4-FFF2-40B4-BE49-F238E27FC236}">
                <a16:creationId xmlns:a16="http://schemas.microsoft.com/office/drawing/2014/main" id="{3F247BF3-96C4-DA1B-501B-B62185A4AF9A}"/>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92684504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1">
          <a:extLst>
            <a:ext uri="{FF2B5EF4-FFF2-40B4-BE49-F238E27FC236}">
              <a16:creationId xmlns:a16="http://schemas.microsoft.com/office/drawing/2014/main" id="{828E5FF2-6371-FDF7-3766-5B4ACFA31769}"/>
            </a:ext>
          </a:extLst>
        </p:cNvPr>
        <p:cNvGrpSpPr/>
        <p:nvPr/>
      </p:nvGrpSpPr>
      <p:grpSpPr>
        <a:xfrm>
          <a:off x="0" y="0"/>
          <a:ext cx="0" cy="0"/>
          <a:chOff x="0" y="0"/>
          <a:chExt cx="0" cy="0"/>
        </a:xfrm>
      </p:grpSpPr>
      <p:sp>
        <p:nvSpPr>
          <p:cNvPr id="122" name="Google Shape;122;p4:notes">
            <a:extLst>
              <a:ext uri="{FF2B5EF4-FFF2-40B4-BE49-F238E27FC236}">
                <a16:creationId xmlns:a16="http://schemas.microsoft.com/office/drawing/2014/main" id="{0AA65E8B-AE93-A4EE-A3B6-6636EBB1B310}"/>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23" name="Google Shape;123;p4:notes">
            <a:extLst>
              <a:ext uri="{FF2B5EF4-FFF2-40B4-BE49-F238E27FC236}">
                <a16:creationId xmlns:a16="http://schemas.microsoft.com/office/drawing/2014/main" id="{BEA15B5F-C7A8-47C6-E31C-DD02489F7578}"/>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81941828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1">
          <a:extLst>
            <a:ext uri="{FF2B5EF4-FFF2-40B4-BE49-F238E27FC236}">
              <a16:creationId xmlns:a16="http://schemas.microsoft.com/office/drawing/2014/main" id="{E78EF131-2D99-BD78-C75E-4D56572033C2}"/>
            </a:ext>
          </a:extLst>
        </p:cNvPr>
        <p:cNvGrpSpPr/>
        <p:nvPr/>
      </p:nvGrpSpPr>
      <p:grpSpPr>
        <a:xfrm>
          <a:off x="0" y="0"/>
          <a:ext cx="0" cy="0"/>
          <a:chOff x="0" y="0"/>
          <a:chExt cx="0" cy="0"/>
        </a:xfrm>
      </p:grpSpPr>
      <p:sp>
        <p:nvSpPr>
          <p:cNvPr id="122" name="Google Shape;122;p4:notes">
            <a:extLst>
              <a:ext uri="{FF2B5EF4-FFF2-40B4-BE49-F238E27FC236}">
                <a16:creationId xmlns:a16="http://schemas.microsoft.com/office/drawing/2014/main" id="{ACC5C816-81D7-7535-87D8-A039E1209BDC}"/>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23" name="Google Shape;123;p4:notes">
            <a:extLst>
              <a:ext uri="{FF2B5EF4-FFF2-40B4-BE49-F238E27FC236}">
                <a16:creationId xmlns:a16="http://schemas.microsoft.com/office/drawing/2014/main" id="{7DABD0B2-0B37-0A22-9F5B-C1365B402D3D}"/>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416655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1">
          <a:extLst>
            <a:ext uri="{FF2B5EF4-FFF2-40B4-BE49-F238E27FC236}">
              <a16:creationId xmlns:a16="http://schemas.microsoft.com/office/drawing/2014/main" id="{56E2ED17-CE94-A56D-62AB-1AE6F95F9C45}"/>
            </a:ext>
          </a:extLst>
        </p:cNvPr>
        <p:cNvGrpSpPr/>
        <p:nvPr/>
      </p:nvGrpSpPr>
      <p:grpSpPr>
        <a:xfrm>
          <a:off x="0" y="0"/>
          <a:ext cx="0" cy="0"/>
          <a:chOff x="0" y="0"/>
          <a:chExt cx="0" cy="0"/>
        </a:xfrm>
      </p:grpSpPr>
      <p:sp>
        <p:nvSpPr>
          <p:cNvPr id="122" name="Google Shape;122;p4:notes">
            <a:extLst>
              <a:ext uri="{FF2B5EF4-FFF2-40B4-BE49-F238E27FC236}">
                <a16:creationId xmlns:a16="http://schemas.microsoft.com/office/drawing/2014/main" id="{BDF30844-DA78-FDB0-AF7F-CC42848E9FB0}"/>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23" name="Google Shape;123;p4:notes">
            <a:extLst>
              <a:ext uri="{FF2B5EF4-FFF2-40B4-BE49-F238E27FC236}">
                <a16:creationId xmlns:a16="http://schemas.microsoft.com/office/drawing/2014/main" id="{0EFC2A5E-C373-4BCC-2042-068288D7FEA5}"/>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8993182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1">
          <a:extLst>
            <a:ext uri="{FF2B5EF4-FFF2-40B4-BE49-F238E27FC236}">
              <a16:creationId xmlns:a16="http://schemas.microsoft.com/office/drawing/2014/main" id="{EF3ECC27-1787-7352-F42A-D940C9A2CE61}"/>
            </a:ext>
          </a:extLst>
        </p:cNvPr>
        <p:cNvGrpSpPr/>
        <p:nvPr/>
      </p:nvGrpSpPr>
      <p:grpSpPr>
        <a:xfrm>
          <a:off x="0" y="0"/>
          <a:ext cx="0" cy="0"/>
          <a:chOff x="0" y="0"/>
          <a:chExt cx="0" cy="0"/>
        </a:xfrm>
      </p:grpSpPr>
      <p:sp>
        <p:nvSpPr>
          <p:cNvPr id="122" name="Google Shape;122;p4:notes">
            <a:extLst>
              <a:ext uri="{FF2B5EF4-FFF2-40B4-BE49-F238E27FC236}">
                <a16:creationId xmlns:a16="http://schemas.microsoft.com/office/drawing/2014/main" id="{D8633739-29AA-DBDE-B645-85B4592B2FD1}"/>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23" name="Google Shape;123;p4:notes">
            <a:extLst>
              <a:ext uri="{FF2B5EF4-FFF2-40B4-BE49-F238E27FC236}">
                <a16:creationId xmlns:a16="http://schemas.microsoft.com/office/drawing/2014/main" id="{EE7A915E-11A7-2E6B-2824-CDA0E5E40CAB}"/>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06872199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1">
          <a:extLst>
            <a:ext uri="{FF2B5EF4-FFF2-40B4-BE49-F238E27FC236}">
              <a16:creationId xmlns:a16="http://schemas.microsoft.com/office/drawing/2014/main" id="{B6F6F64F-3209-1671-8D11-C82A39699824}"/>
            </a:ext>
          </a:extLst>
        </p:cNvPr>
        <p:cNvGrpSpPr/>
        <p:nvPr/>
      </p:nvGrpSpPr>
      <p:grpSpPr>
        <a:xfrm>
          <a:off x="0" y="0"/>
          <a:ext cx="0" cy="0"/>
          <a:chOff x="0" y="0"/>
          <a:chExt cx="0" cy="0"/>
        </a:xfrm>
      </p:grpSpPr>
      <p:sp>
        <p:nvSpPr>
          <p:cNvPr id="122" name="Google Shape;122;p4:notes">
            <a:extLst>
              <a:ext uri="{FF2B5EF4-FFF2-40B4-BE49-F238E27FC236}">
                <a16:creationId xmlns:a16="http://schemas.microsoft.com/office/drawing/2014/main" id="{1E77AF35-862E-B160-7539-C1FC25127616}"/>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23" name="Google Shape;123;p4:notes">
            <a:extLst>
              <a:ext uri="{FF2B5EF4-FFF2-40B4-BE49-F238E27FC236}">
                <a16:creationId xmlns:a16="http://schemas.microsoft.com/office/drawing/2014/main" id="{C83AD55D-771C-4665-12D4-13656ECCD366}"/>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02163495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1">
          <a:extLst>
            <a:ext uri="{FF2B5EF4-FFF2-40B4-BE49-F238E27FC236}">
              <a16:creationId xmlns:a16="http://schemas.microsoft.com/office/drawing/2014/main" id="{BC10D484-833E-1B03-CB8B-2A24979FCEB2}"/>
            </a:ext>
          </a:extLst>
        </p:cNvPr>
        <p:cNvGrpSpPr/>
        <p:nvPr/>
      </p:nvGrpSpPr>
      <p:grpSpPr>
        <a:xfrm>
          <a:off x="0" y="0"/>
          <a:ext cx="0" cy="0"/>
          <a:chOff x="0" y="0"/>
          <a:chExt cx="0" cy="0"/>
        </a:xfrm>
      </p:grpSpPr>
      <p:sp>
        <p:nvSpPr>
          <p:cNvPr id="122" name="Google Shape;122;p4:notes">
            <a:extLst>
              <a:ext uri="{FF2B5EF4-FFF2-40B4-BE49-F238E27FC236}">
                <a16:creationId xmlns:a16="http://schemas.microsoft.com/office/drawing/2014/main" id="{896354B5-6215-0BD0-7067-DE8D730DC882}"/>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23" name="Google Shape;123;p4:notes">
            <a:extLst>
              <a:ext uri="{FF2B5EF4-FFF2-40B4-BE49-F238E27FC236}">
                <a16:creationId xmlns:a16="http://schemas.microsoft.com/office/drawing/2014/main" id="{16FD7E8A-21F2-2451-CCEC-836496487E8E}"/>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9005535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1">
          <a:extLst>
            <a:ext uri="{FF2B5EF4-FFF2-40B4-BE49-F238E27FC236}">
              <a16:creationId xmlns:a16="http://schemas.microsoft.com/office/drawing/2014/main" id="{231B656C-04AB-F2E5-CA92-7D3278534F67}"/>
            </a:ext>
          </a:extLst>
        </p:cNvPr>
        <p:cNvGrpSpPr/>
        <p:nvPr/>
      </p:nvGrpSpPr>
      <p:grpSpPr>
        <a:xfrm>
          <a:off x="0" y="0"/>
          <a:ext cx="0" cy="0"/>
          <a:chOff x="0" y="0"/>
          <a:chExt cx="0" cy="0"/>
        </a:xfrm>
      </p:grpSpPr>
      <p:sp>
        <p:nvSpPr>
          <p:cNvPr id="122" name="Google Shape;122;p4:notes">
            <a:extLst>
              <a:ext uri="{FF2B5EF4-FFF2-40B4-BE49-F238E27FC236}">
                <a16:creationId xmlns:a16="http://schemas.microsoft.com/office/drawing/2014/main" id="{BC3E0E9B-BD5F-B579-6040-DF5CD8E41709}"/>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23" name="Google Shape;123;p4:notes">
            <a:extLst>
              <a:ext uri="{FF2B5EF4-FFF2-40B4-BE49-F238E27FC236}">
                <a16:creationId xmlns:a16="http://schemas.microsoft.com/office/drawing/2014/main" id="{F8742122-C907-B069-D431-7A0C0F14CB4D}"/>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45822223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1">
          <a:extLst>
            <a:ext uri="{FF2B5EF4-FFF2-40B4-BE49-F238E27FC236}">
              <a16:creationId xmlns:a16="http://schemas.microsoft.com/office/drawing/2014/main" id="{8BE03CFD-C1E0-4F19-E8FB-C61B1BB46FB2}"/>
            </a:ext>
          </a:extLst>
        </p:cNvPr>
        <p:cNvGrpSpPr/>
        <p:nvPr/>
      </p:nvGrpSpPr>
      <p:grpSpPr>
        <a:xfrm>
          <a:off x="0" y="0"/>
          <a:ext cx="0" cy="0"/>
          <a:chOff x="0" y="0"/>
          <a:chExt cx="0" cy="0"/>
        </a:xfrm>
      </p:grpSpPr>
      <p:sp>
        <p:nvSpPr>
          <p:cNvPr id="122" name="Google Shape;122;p4:notes">
            <a:extLst>
              <a:ext uri="{FF2B5EF4-FFF2-40B4-BE49-F238E27FC236}">
                <a16:creationId xmlns:a16="http://schemas.microsoft.com/office/drawing/2014/main" id="{3C0FC523-3E51-FD90-F117-F557ABC012E4}"/>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p>
        </p:txBody>
      </p:sp>
      <p:sp>
        <p:nvSpPr>
          <p:cNvPr id="123" name="Google Shape;123;p4:notes">
            <a:extLst>
              <a:ext uri="{FF2B5EF4-FFF2-40B4-BE49-F238E27FC236}">
                <a16:creationId xmlns:a16="http://schemas.microsoft.com/office/drawing/2014/main" id="{670C0521-C01A-399A-87F5-B8550CCA5E7F}"/>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31799587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1">
          <a:extLst>
            <a:ext uri="{FF2B5EF4-FFF2-40B4-BE49-F238E27FC236}">
              <a16:creationId xmlns:a16="http://schemas.microsoft.com/office/drawing/2014/main" id="{95018B4F-4A0A-FAF0-ED3B-4138CEAE7169}"/>
            </a:ext>
          </a:extLst>
        </p:cNvPr>
        <p:cNvGrpSpPr/>
        <p:nvPr/>
      </p:nvGrpSpPr>
      <p:grpSpPr>
        <a:xfrm>
          <a:off x="0" y="0"/>
          <a:ext cx="0" cy="0"/>
          <a:chOff x="0" y="0"/>
          <a:chExt cx="0" cy="0"/>
        </a:xfrm>
      </p:grpSpPr>
      <p:sp>
        <p:nvSpPr>
          <p:cNvPr id="122" name="Google Shape;122;p4:notes">
            <a:extLst>
              <a:ext uri="{FF2B5EF4-FFF2-40B4-BE49-F238E27FC236}">
                <a16:creationId xmlns:a16="http://schemas.microsoft.com/office/drawing/2014/main" id="{8E2DFBC3-B37F-838D-CBE4-D9121627F8FE}"/>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23" name="Google Shape;123;p4:notes">
            <a:extLst>
              <a:ext uri="{FF2B5EF4-FFF2-40B4-BE49-F238E27FC236}">
                <a16:creationId xmlns:a16="http://schemas.microsoft.com/office/drawing/2014/main" id="{AD46A5F8-4BF6-79AD-2E8B-8C54F9EB8186}"/>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95683648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8"/>
        <p:cNvGrpSpPr/>
        <p:nvPr/>
      </p:nvGrpSpPr>
      <p:grpSpPr>
        <a:xfrm>
          <a:off x="0" y="0"/>
          <a:ext cx="0" cy="0"/>
          <a:chOff x="0" y="0"/>
          <a:chExt cx="0" cy="0"/>
        </a:xfrm>
      </p:grpSpPr>
      <p:sp>
        <p:nvSpPr>
          <p:cNvPr id="109" name="Google Shape;109;p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10" name="Google Shape;110;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1">
          <a:extLst>
            <a:ext uri="{FF2B5EF4-FFF2-40B4-BE49-F238E27FC236}">
              <a16:creationId xmlns:a16="http://schemas.microsoft.com/office/drawing/2014/main" id="{BE7481C3-ADEC-84E3-9BA7-DCAC595C6301}"/>
            </a:ext>
          </a:extLst>
        </p:cNvPr>
        <p:cNvGrpSpPr/>
        <p:nvPr/>
      </p:nvGrpSpPr>
      <p:grpSpPr>
        <a:xfrm>
          <a:off x="0" y="0"/>
          <a:ext cx="0" cy="0"/>
          <a:chOff x="0" y="0"/>
          <a:chExt cx="0" cy="0"/>
        </a:xfrm>
      </p:grpSpPr>
      <p:sp>
        <p:nvSpPr>
          <p:cNvPr id="122" name="Google Shape;122;p4:notes">
            <a:extLst>
              <a:ext uri="{FF2B5EF4-FFF2-40B4-BE49-F238E27FC236}">
                <a16:creationId xmlns:a16="http://schemas.microsoft.com/office/drawing/2014/main" id="{8943BB87-4B98-DAF1-CC97-996386E2C854}"/>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23" name="Google Shape;123;p4:notes">
            <a:extLst>
              <a:ext uri="{FF2B5EF4-FFF2-40B4-BE49-F238E27FC236}">
                <a16:creationId xmlns:a16="http://schemas.microsoft.com/office/drawing/2014/main" id="{E4962FC5-A472-6DD7-D3A9-4ACB59B19163}"/>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1753387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1">
          <a:extLst>
            <a:ext uri="{FF2B5EF4-FFF2-40B4-BE49-F238E27FC236}">
              <a16:creationId xmlns:a16="http://schemas.microsoft.com/office/drawing/2014/main" id="{73E482FE-0E11-93A8-FB2A-596EB1AC8CD1}"/>
            </a:ext>
          </a:extLst>
        </p:cNvPr>
        <p:cNvGrpSpPr/>
        <p:nvPr/>
      </p:nvGrpSpPr>
      <p:grpSpPr>
        <a:xfrm>
          <a:off x="0" y="0"/>
          <a:ext cx="0" cy="0"/>
          <a:chOff x="0" y="0"/>
          <a:chExt cx="0" cy="0"/>
        </a:xfrm>
      </p:grpSpPr>
      <p:sp>
        <p:nvSpPr>
          <p:cNvPr id="122" name="Google Shape;122;p4:notes">
            <a:extLst>
              <a:ext uri="{FF2B5EF4-FFF2-40B4-BE49-F238E27FC236}">
                <a16:creationId xmlns:a16="http://schemas.microsoft.com/office/drawing/2014/main" id="{EC6A521C-E8D0-3B5C-679C-525FA6ADC01F}"/>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p>
        </p:txBody>
      </p:sp>
      <p:sp>
        <p:nvSpPr>
          <p:cNvPr id="123" name="Google Shape;123;p4:notes">
            <a:extLst>
              <a:ext uri="{FF2B5EF4-FFF2-40B4-BE49-F238E27FC236}">
                <a16:creationId xmlns:a16="http://schemas.microsoft.com/office/drawing/2014/main" id="{28B33433-465B-3AC9-BE17-2AFA28942B44}"/>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76361374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1">
          <a:extLst>
            <a:ext uri="{FF2B5EF4-FFF2-40B4-BE49-F238E27FC236}">
              <a16:creationId xmlns:a16="http://schemas.microsoft.com/office/drawing/2014/main" id="{A4AE4771-282B-9B62-3F72-4ACBC6823AAC}"/>
            </a:ext>
          </a:extLst>
        </p:cNvPr>
        <p:cNvGrpSpPr/>
        <p:nvPr/>
      </p:nvGrpSpPr>
      <p:grpSpPr>
        <a:xfrm>
          <a:off x="0" y="0"/>
          <a:ext cx="0" cy="0"/>
          <a:chOff x="0" y="0"/>
          <a:chExt cx="0" cy="0"/>
        </a:xfrm>
      </p:grpSpPr>
      <p:sp>
        <p:nvSpPr>
          <p:cNvPr id="122" name="Google Shape;122;p4:notes">
            <a:extLst>
              <a:ext uri="{FF2B5EF4-FFF2-40B4-BE49-F238E27FC236}">
                <a16:creationId xmlns:a16="http://schemas.microsoft.com/office/drawing/2014/main" id="{8058AE3A-24C8-C016-3EA7-1A71A99CEEAB}"/>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23" name="Google Shape;123;p4:notes">
            <a:extLst>
              <a:ext uri="{FF2B5EF4-FFF2-40B4-BE49-F238E27FC236}">
                <a16:creationId xmlns:a16="http://schemas.microsoft.com/office/drawing/2014/main" id="{626A8336-F504-61B6-95A6-A8A8EB6C9138}"/>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7901319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1">
          <a:extLst>
            <a:ext uri="{FF2B5EF4-FFF2-40B4-BE49-F238E27FC236}">
              <a16:creationId xmlns:a16="http://schemas.microsoft.com/office/drawing/2014/main" id="{4D199867-AEDF-CE9C-110C-AB2F46143EE8}"/>
            </a:ext>
          </a:extLst>
        </p:cNvPr>
        <p:cNvGrpSpPr/>
        <p:nvPr/>
      </p:nvGrpSpPr>
      <p:grpSpPr>
        <a:xfrm>
          <a:off x="0" y="0"/>
          <a:ext cx="0" cy="0"/>
          <a:chOff x="0" y="0"/>
          <a:chExt cx="0" cy="0"/>
        </a:xfrm>
      </p:grpSpPr>
      <p:sp>
        <p:nvSpPr>
          <p:cNvPr id="122" name="Google Shape;122;p4:notes">
            <a:extLst>
              <a:ext uri="{FF2B5EF4-FFF2-40B4-BE49-F238E27FC236}">
                <a16:creationId xmlns:a16="http://schemas.microsoft.com/office/drawing/2014/main" id="{037081FF-8826-0BBC-4967-CABE96BBC91D}"/>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23" name="Google Shape;123;p4:notes">
            <a:extLst>
              <a:ext uri="{FF2B5EF4-FFF2-40B4-BE49-F238E27FC236}">
                <a16:creationId xmlns:a16="http://schemas.microsoft.com/office/drawing/2014/main" id="{9AFD282B-79EF-311E-104B-90472FA919F3}"/>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6795461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1">
          <a:extLst>
            <a:ext uri="{FF2B5EF4-FFF2-40B4-BE49-F238E27FC236}">
              <a16:creationId xmlns:a16="http://schemas.microsoft.com/office/drawing/2014/main" id="{F1750345-CF5F-1AED-7AE1-33905D3B8B14}"/>
            </a:ext>
          </a:extLst>
        </p:cNvPr>
        <p:cNvGrpSpPr/>
        <p:nvPr/>
      </p:nvGrpSpPr>
      <p:grpSpPr>
        <a:xfrm>
          <a:off x="0" y="0"/>
          <a:ext cx="0" cy="0"/>
          <a:chOff x="0" y="0"/>
          <a:chExt cx="0" cy="0"/>
        </a:xfrm>
      </p:grpSpPr>
      <p:sp>
        <p:nvSpPr>
          <p:cNvPr id="122" name="Google Shape;122;p4:notes">
            <a:extLst>
              <a:ext uri="{FF2B5EF4-FFF2-40B4-BE49-F238E27FC236}">
                <a16:creationId xmlns:a16="http://schemas.microsoft.com/office/drawing/2014/main" id="{E2F9812B-3549-C2C6-D097-DB56DFCDF92B}"/>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23" name="Google Shape;123;p4:notes">
            <a:extLst>
              <a:ext uri="{FF2B5EF4-FFF2-40B4-BE49-F238E27FC236}">
                <a16:creationId xmlns:a16="http://schemas.microsoft.com/office/drawing/2014/main" id="{48579B86-A354-44EC-6C30-D7A08F6AC04F}"/>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43912372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1">
          <a:extLst>
            <a:ext uri="{FF2B5EF4-FFF2-40B4-BE49-F238E27FC236}">
              <a16:creationId xmlns:a16="http://schemas.microsoft.com/office/drawing/2014/main" id="{1B47B81C-0134-69CB-E45E-80C6E496A936}"/>
            </a:ext>
          </a:extLst>
        </p:cNvPr>
        <p:cNvGrpSpPr/>
        <p:nvPr/>
      </p:nvGrpSpPr>
      <p:grpSpPr>
        <a:xfrm>
          <a:off x="0" y="0"/>
          <a:ext cx="0" cy="0"/>
          <a:chOff x="0" y="0"/>
          <a:chExt cx="0" cy="0"/>
        </a:xfrm>
      </p:grpSpPr>
      <p:sp>
        <p:nvSpPr>
          <p:cNvPr id="122" name="Google Shape;122;p4:notes">
            <a:extLst>
              <a:ext uri="{FF2B5EF4-FFF2-40B4-BE49-F238E27FC236}">
                <a16:creationId xmlns:a16="http://schemas.microsoft.com/office/drawing/2014/main" id="{FCEB9E21-6620-8926-2C3C-94C85BEE31DD}"/>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23" name="Google Shape;123;p4:notes">
            <a:extLst>
              <a:ext uri="{FF2B5EF4-FFF2-40B4-BE49-F238E27FC236}">
                <a16:creationId xmlns:a16="http://schemas.microsoft.com/office/drawing/2014/main" id="{AF558B26-9AB1-1BD5-95C6-9CCE9A943D89}"/>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6285541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1">
          <a:extLst>
            <a:ext uri="{FF2B5EF4-FFF2-40B4-BE49-F238E27FC236}">
              <a16:creationId xmlns:a16="http://schemas.microsoft.com/office/drawing/2014/main" id="{5EE82B5C-2BB9-D4E2-340C-44443E2CE8FC}"/>
            </a:ext>
          </a:extLst>
        </p:cNvPr>
        <p:cNvGrpSpPr/>
        <p:nvPr/>
      </p:nvGrpSpPr>
      <p:grpSpPr>
        <a:xfrm>
          <a:off x="0" y="0"/>
          <a:ext cx="0" cy="0"/>
          <a:chOff x="0" y="0"/>
          <a:chExt cx="0" cy="0"/>
        </a:xfrm>
      </p:grpSpPr>
      <p:sp>
        <p:nvSpPr>
          <p:cNvPr id="122" name="Google Shape;122;p4:notes">
            <a:extLst>
              <a:ext uri="{FF2B5EF4-FFF2-40B4-BE49-F238E27FC236}">
                <a16:creationId xmlns:a16="http://schemas.microsoft.com/office/drawing/2014/main" id="{415EDCB0-0CFD-3E20-CDE9-7A6BBAF72864}"/>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23" name="Google Shape;123;p4:notes">
            <a:extLst>
              <a:ext uri="{FF2B5EF4-FFF2-40B4-BE49-F238E27FC236}">
                <a16:creationId xmlns:a16="http://schemas.microsoft.com/office/drawing/2014/main" id="{B68B3C5A-BEC1-1D8B-37AB-CA5E1FF606DA}"/>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16383384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1">
          <a:extLst>
            <a:ext uri="{FF2B5EF4-FFF2-40B4-BE49-F238E27FC236}">
              <a16:creationId xmlns:a16="http://schemas.microsoft.com/office/drawing/2014/main" id="{C81FDF75-79AB-BAE6-BF02-17EC6142BC81}"/>
            </a:ext>
          </a:extLst>
        </p:cNvPr>
        <p:cNvGrpSpPr/>
        <p:nvPr/>
      </p:nvGrpSpPr>
      <p:grpSpPr>
        <a:xfrm>
          <a:off x="0" y="0"/>
          <a:ext cx="0" cy="0"/>
          <a:chOff x="0" y="0"/>
          <a:chExt cx="0" cy="0"/>
        </a:xfrm>
      </p:grpSpPr>
      <p:sp>
        <p:nvSpPr>
          <p:cNvPr id="122" name="Google Shape;122;p4:notes">
            <a:extLst>
              <a:ext uri="{FF2B5EF4-FFF2-40B4-BE49-F238E27FC236}">
                <a16:creationId xmlns:a16="http://schemas.microsoft.com/office/drawing/2014/main" id="{911E97EF-6BB7-8868-3955-A8C9CBBE4C42}"/>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23" name="Google Shape;123;p4:notes">
            <a:extLst>
              <a:ext uri="{FF2B5EF4-FFF2-40B4-BE49-F238E27FC236}">
                <a16:creationId xmlns:a16="http://schemas.microsoft.com/office/drawing/2014/main" id="{880CF782-3CA9-352A-5A71-DD3B8F398EC4}"/>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97238436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1">
          <a:extLst>
            <a:ext uri="{FF2B5EF4-FFF2-40B4-BE49-F238E27FC236}">
              <a16:creationId xmlns:a16="http://schemas.microsoft.com/office/drawing/2014/main" id="{45120160-65D8-5450-2EFC-F119B2D93F75}"/>
            </a:ext>
          </a:extLst>
        </p:cNvPr>
        <p:cNvGrpSpPr/>
        <p:nvPr/>
      </p:nvGrpSpPr>
      <p:grpSpPr>
        <a:xfrm>
          <a:off x="0" y="0"/>
          <a:ext cx="0" cy="0"/>
          <a:chOff x="0" y="0"/>
          <a:chExt cx="0" cy="0"/>
        </a:xfrm>
      </p:grpSpPr>
      <p:sp>
        <p:nvSpPr>
          <p:cNvPr id="122" name="Google Shape;122;p4:notes">
            <a:extLst>
              <a:ext uri="{FF2B5EF4-FFF2-40B4-BE49-F238E27FC236}">
                <a16:creationId xmlns:a16="http://schemas.microsoft.com/office/drawing/2014/main" id="{52C263D1-89A2-CECA-CE9D-AD85D12EA62E}"/>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23" name="Google Shape;123;p4:notes">
            <a:extLst>
              <a:ext uri="{FF2B5EF4-FFF2-40B4-BE49-F238E27FC236}">
                <a16:creationId xmlns:a16="http://schemas.microsoft.com/office/drawing/2014/main" id="{97F41FCA-4788-2D21-9C29-B4366D86D502}"/>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46062112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1">
          <a:extLst>
            <a:ext uri="{FF2B5EF4-FFF2-40B4-BE49-F238E27FC236}">
              <a16:creationId xmlns:a16="http://schemas.microsoft.com/office/drawing/2014/main" id="{F6AEC526-3A21-2154-61EC-6E5E5E1DE020}"/>
            </a:ext>
          </a:extLst>
        </p:cNvPr>
        <p:cNvGrpSpPr/>
        <p:nvPr/>
      </p:nvGrpSpPr>
      <p:grpSpPr>
        <a:xfrm>
          <a:off x="0" y="0"/>
          <a:ext cx="0" cy="0"/>
          <a:chOff x="0" y="0"/>
          <a:chExt cx="0" cy="0"/>
        </a:xfrm>
      </p:grpSpPr>
      <p:sp>
        <p:nvSpPr>
          <p:cNvPr id="122" name="Google Shape;122;p4:notes">
            <a:extLst>
              <a:ext uri="{FF2B5EF4-FFF2-40B4-BE49-F238E27FC236}">
                <a16:creationId xmlns:a16="http://schemas.microsoft.com/office/drawing/2014/main" id="{BEC3C710-170C-4088-E533-1F6F89894534}"/>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23" name="Google Shape;123;p4:notes">
            <a:extLst>
              <a:ext uri="{FF2B5EF4-FFF2-40B4-BE49-F238E27FC236}">
                <a16:creationId xmlns:a16="http://schemas.microsoft.com/office/drawing/2014/main" id="{1A29CCB5-5179-9A36-7C78-BF642D3818C7}"/>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22756644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1"/>
        <p:cNvGrpSpPr/>
        <p:nvPr/>
      </p:nvGrpSpPr>
      <p:grpSpPr>
        <a:xfrm>
          <a:off x="0" y="0"/>
          <a:ext cx="0" cy="0"/>
          <a:chOff x="0" y="0"/>
          <a:chExt cx="0" cy="0"/>
        </a:xfrm>
      </p:grpSpPr>
      <p:sp>
        <p:nvSpPr>
          <p:cNvPr id="122" name="Google Shape;122;p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23" name="Google Shape;123;p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0"/>
        <p:cNvGrpSpPr/>
        <p:nvPr/>
      </p:nvGrpSpPr>
      <p:grpSpPr>
        <a:xfrm>
          <a:off x="0" y="0"/>
          <a:ext cx="0" cy="0"/>
          <a:chOff x="0" y="0"/>
          <a:chExt cx="0" cy="0"/>
        </a:xfrm>
      </p:grpSpPr>
      <p:sp>
        <p:nvSpPr>
          <p:cNvPr id="311" name="Google Shape;311;p2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12" name="Google Shape;312;p2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1">
          <a:extLst>
            <a:ext uri="{FF2B5EF4-FFF2-40B4-BE49-F238E27FC236}">
              <a16:creationId xmlns:a16="http://schemas.microsoft.com/office/drawing/2014/main" id="{55D7FDE3-94E7-1F5D-F5C4-D867B4991B0E}"/>
            </a:ext>
          </a:extLst>
        </p:cNvPr>
        <p:cNvGrpSpPr/>
        <p:nvPr/>
      </p:nvGrpSpPr>
      <p:grpSpPr>
        <a:xfrm>
          <a:off x="0" y="0"/>
          <a:ext cx="0" cy="0"/>
          <a:chOff x="0" y="0"/>
          <a:chExt cx="0" cy="0"/>
        </a:xfrm>
      </p:grpSpPr>
      <p:sp>
        <p:nvSpPr>
          <p:cNvPr id="122" name="Google Shape;122;p4:notes">
            <a:extLst>
              <a:ext uri="{FF2B5EF4-FFF2-40B4-BE49-F238E27FC236}">
                <a16:creationId xmlns:a16="http://schemas.microsoft.com/office/drawing/2014/main" id="{74E0C6E5-1186-A544-600E-78F5BF6F677E}"/>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23" name="Google Shape;123;p4:notes">
            <a:extLst>
              <a:ext uri="{FF2B5EF4-FFF2-40B4-BE49-F238E27FC236}">
                <a16:creationId xmlns:a16="http://schemas.microsoft.com/office/drawing/2014/main" id="{C2243C94-DEF5-B94E-94CD-89A80158A626}"/>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81646894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1">
          <a:extLst>
            <a:ext uri="{FF2B5EF4-FFF2-40B4-BE49-F238E27FC236}">
              <a16:creationId xmlns:a16="http://schemas.microsoft.com/office/drawing/2014/main" id="{BA61E097-BE34-5686-3F37-774A523B63EB}"/>
            </a:ext>
          </a:extLst>
        </p:cNvPr>
        <p:cNvGrpSpPr/>
        <p:nvPr/>
      </p:nvGrpSpPr>
      <p:grpSpPr>
        <a:xfrm>
          <a:off x="0" y="0"/>
          <a:ext cx="0" cy="0"/>
          <a:chOff x="0" y="0"/>
          <a:chExt cx="0" cy="0"/>
        </a:xfrm>
      </p:grpSpPr>
      <p:sp>
        <p:nvSpPr>
          <p:cNvPr id="122" name="Google Shape;122;p4:notes">
            <a:extLst>
              <a:ext uri="{FF2B5EF4-FFF2-40B4-BE49-F238E27FC236}">
                <a16:creationId xmlns:a16="http://schemas.microsoft.com/office/drawing/2014/main" id="{CDD95B63-D66A-F1AB-08B5-64A6D815DF64}"/>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23" name="Google Shape;123;p4:notes">
            <a:extLst>
              <a:ext uri="{FF2B5EF4-FFF2-40B4-BE49-F238E27FC236}">
                <a16:creationId xmlns:a16="http://schemas.microsoft.com/office/drawing/2014/main" id="{5D4BC6D5-5448-7440-BDE9-571ADD48697E}"/>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04395602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1">
          <a:extLst>
            <a:ext uri="{FF2B5EF4-FFF2-40B4-BE49-F238E27FC236}">
              <a16:creationId xmlns:a16="http://schemas.microsoft.com/office/drawing/2014/main" id="{9F3B4FD6-1263-D78C-03B1-004144492E21}"/>
            </a:ext>
          </a:extLst>
        </p:cNvPr>
        <p:cNvGrpSpPr/>
        <p:nvPr/>
      </p:nvGrpSpPr>
      <p:grpSpPr>
        <a:xfrm>
          <a:off x="0" y="0"/>
          <a:ext cx="0" cy="0"/>
          <a:chOff x="0" y="0"/>
          <a:chExt cx="0" cy="0"/>
        </a:xfrm>
      </p:grpSpPr>
      <p:sp>
        <p:nvSpPr>
          <p:cNvPr id="122" name="Google Shape;122;p4:notes">
            <a:extLst>
              <a:ext uri="{FF2B5EF4-FFF2-40B4-BE49-F238E27FC236}">
                <a16:creationId xmlns:a16="http://schemas.microsoft.com/office/drawing/2014/main" id="{6427D409-7E58-E886-B0A5-73DA9EDA3C2A}"/>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23" name="Google Shape;123;p4:notes">
            <a:extLst>
              <a:ext uri="{FF2B5EF4-FFF2-40B4-BE49-F238E27FC236}">
                <a16:creationId xmlns:a16="http://schemas.microsoft.com/office/drawing/2014/main" id="{3D82C8AB-7498-1593-B745-0685407C8FD5}"/>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33199188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1">
          <a:extLst>
            <a:ext uri="{FF2B5EF4-FFF2-40B4-BE49-F238E27FC236}">
              <a16:creationId xmlns:a16="http://schemas.microsoft.com/office/drawing/2014/main" id="{D529C11F-8D17-B339-0357-28D92ED31974}"/>
            </a:ext>
          </a:extLst>
        </p:cNvPr>
        <p:cNvGrpSpPr/>
        <p:nvPr/>
      </p:nvGrpSpPr>
      <p:grpSpPr>
        <a:xfrm>
          <a:off x="0" y="0"/>
          <a:ext cx="0" cy="0"/>
          <a:chOff x="0" y="0"/>
          <a:chExt cx="0" cy="0"/>
        </a:xfrm>
      </p:grpSpPr>
      <p:sp>
        <p:nvSpPr>
          <p:cNvPr id="122" name="Google Shape;122;p4:notes">
            <a:extLst>
              <a:ext uri="{FF2B5EF4-FFF2-40B4-BE49-F238E27FC236}">
                <a16:creationId xmlns:a16="http://schemas.microsoft.com/office/drawing/2014/main" id="{134CDA27-FB71-83EC-FF09-1F8401C20A8D}"/>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23" name="Google Shape;123;p4:notes">
            <a:extLst>
              <a:ext uri="{FF2B5EF4-FFF2-40B4-BE49-F238E27FC236}">
                <a16:creationId xmlns:a16="http://schemas.microsoft.com/office/drawing/2014/main" id="{6FEC106F-6B8C-9ED0-E9C3-29D363EC8F57}"/>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77631564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1">
          <a:extLst>
            <a:ext uri="{FF2B5EF4-FFF2-40B4-BE49-F238E27FC236}">
              <a16:creationId xmlns:a16="http://schemas.microsoft.com/office/drawing/2014/main" id="{6137C760-0CF9-C27A-FBD9-74E8B2AD5630}"/>
            </a:ext>
          </a:extLst>
        </p:cNvPr>
        <p:cNvGrpSpPr/>
        <p:nvPr/>
      </p:nvGrpSpPr>
      <p:grpSpPr>
        <a:xfrm>
          <a:off x="0" y="0"/>
          <a:ext cx="0" cy="0"/>
          <a:chOff x="0" y="0"/>
          <a:chExt cx="0" cy="0"/>
        </a:xfrm>
      </p:grpSpPr>
      <p:sp>
        <p:nvSpPr>
          <p:cNvPr id="122" name="Google Shape;122;p4:notes">
            <a:extLst>
              <a:ext uri="{FF2B5EF4-FFF2-40B4-BE49-F238E27FC236}">
                <a16:creationId xmlns:a16="http://schemas.microsoft.com/office/drawing/2014/main" id="{B57EA8BB-8A1B-2033-FCE0-C224F2066F40}"/>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23" name="Google Shape;123;p4:notes">
            <a:extLst>
              <a:ext uri="{FF2B5EF4-FFF2-40B4-BE49-F238E27FC236}">
                <a16:creationId xmlns:a16="http://schemas.microsoft.com/office/drawing/2014/main" id="{069B21BB-37D1-CF33-74B1-A2BDDB3DAC4E}"/>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5714814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1">
          <a:extLst>
            <a:ext uri="{FF2B5EF4-FFF2-40B4-BE49-F238E27FC236}">
              <a16:creationId xmlns:a16="http://schemas.microsoft.com/office/drawing/2014/main" id="{ED1DA79B-108F-94B6-BA49-0857FE0EA773}"/>
            </a:ext>
          </a:extLst>
        </p:cNvPr>
        <p:cNvGrpSpPr/>
        <p:nvPr/>
      </p:nvGrpSpPr>
      <p:grpSpPr>
        <a:xfrm>
          <a:off x="0" y="0"/>
          <a:ext cx="0" cy="0"/>
          <a:chOff x="0" y="0"/>
          <a:chExt cx="0" cy="0"/>
        </a:xfrm>
      </p:grpSpPr>
      <p:sp>
        <p:nvSpPr>
          <p:cNvPr id="122" name="Google Shape;122;p4:notes">
            <a:extLst>
              <a:ext uri="{FF2B5EF4-FFF2-40B4-BE49-F238E27FC236}">
                <a16:creationId xmlns:a16="http://schemas.microsoft.com/office/drawing/2014/main" id="{C5DBC0FA-D739-7186-4EE2-E8F5F5EA7BE2}"/>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23" name="Google Shape;123;p4:notes">
            <a:extLst>
              <a:ext uri="{FF2B5EF4-FFF2-40B4-BE49-F238E27FC236}">
                <a16:creationId xmlns:a16="http://schemas.microsoft.com/office/drawing/2014/main" id="{72E828A5-591F-5EE2-0D05-162BD1BFF77C}"/>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01445141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222E26-7C44-0AFA-1131-68CC36D71D86}"/>
              </a:ext>
            </a:extLst>
          </p:cNvPr>
          <p:cNvSpPr>
            <a:spLocks noGrp="1"/>
          </p:cNvSpPr>
          <p:nvPr>
            <p:ph type="ctrTitle"/>
          </p:nvPr>
        </p:nvSpPr>
        <p:spPr>
          <a:xfrm>
            <a:off x="2286000" y="1684338"/>
            <a:ext cx="13716000" cy="3581400"/>
          </a:xfrm>
        </p:spPr>
        <p:txBody>
          <a:bodyPr anchor="b"/>
          <a:lstStyle>
            <a:lvl1pPr algn="ctr">
              <a:defRPr sz="6000"/>
            </a:lvl1pPr>
          </a:lstStyle>
          <a:p>
            <a:r>
              <a:rPr lang="en-US"/>
              <a:t>Click to edit Master title style</a:t>
            </a:r>
            <a:endParaRPr lang="es-ES_tradnl"/>
          </a:p>
        </p:txBody>
      </p:sp>
      <p:sp>
        <p:nvSpPr>
          <p:cNvPr id="3" name="Subtitle 2">
            <a:extLst>
              <a:ext uri="{FF2B5EF4-FFF2-40B4-BE49-F238E27FC236}">
                <a16:creationId xmlns:a16="http://schemas.microsoft.com/office/drawing/2014/main" id="{744537CB-5214-DE40-BD72-58366C948A17}"/>
              </a:ext>
            </a:extLst>
          </p:cNvPr>
          <p:cNvSpPr>
            <a:spLocks noGrp="1"/>
          </p:cNvSpPr>
          <p:nvPr>
            <p:ph type="subTitle" idx="1"/>
          </p:nvPr>
        </p:nvSpPr>
        <p:spPr>
          <a:xfrm>
            <a:off x="2286000" y="5403850"/>
            <a:ext cx="13716000" cy="2482850"/>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s-ES_tradnl"/>
          </a:p>
        </p:txBody>
      </p:sp>
      <p:sp>
        <p:nvSpPr>
          <p:cNvPr id="4" name="Date Placeholder 3">
            <a:extLst>
              <a:ext uri="{FF2B5EF4-FFF2-40B4-BE49-F238E27FC236}">
                <a16:creationId xmlns:a16="http://schemas.microsoft.com/office/drawing/2014/main" id="{F4799B19-7032-D68D-9060-11C424D612C5}"/>
              </a:ext>
            </a:extLst>
          </p:cNvPr>
          <p:cNvSpPr>
            <a:spLocks noGrp="1"/>
          </p:cNvSpPr>
          <p:nvPr>
            <p:ph type="dt" sz="half" idx="10"/>
          </p:nvPr>
        </p:nvSpPr>
        <p:spPr/>
        <p:txBody>
          <a:bodyPr/>
          <a:lstStyle/>
          <a:p>
            <a:fld id="{C7BCC370-6A01-5046-A652-63C43BADE6C4}" type="datetimeFigureOut">
              <a:rPr lang="es-ES_tradnl" smtClean="0"/>
              <a:t>9/1/25</a:t>
            </a:fld>
            <a:endParaRPr lang="es-ES_tradnl"/>
          </a:p>
        </p:txBody>
      </p:sp>
      <p:sp>
        <p:nvSpPr>
          <p:cNvPr id="5" name="Footer Placeholder 4">
            <a:extLst>
              <a:ext uri="{FF2B5EF4-FFF2-40B4-BE49-F238E27FC236}">
                <a16:creationId xmlns:a16="http://schemas.microsoft.com/office/drawing/2014/main" id="{DB994A6B-D437-2B3F-7E79-CE9909BEE84C}"/>
              </a:ext>
            </a:extLst>
          </p:cNvPr>
          <p:cNvSpPr>
            <a:spLocks noGrp="1"/>
          </p:cNvSpPr>
          <p:nvPr>
            <p:ph type="ftr" sz="quarter" idx="11"/>
          </p:nvPr>
        </p:nvSpPr>
        <p:spPr/>
        <p:txBody>
          <a:bodyPr/>
          <a:lstStyle/>
          <a:p>
            <a:endParaRPr lang="es-ES_tradnl"/>
          </a:p>
        </p:txBody>
      </p:sp>
      <p:sp>
        <p:nvSpPr>
          <p:cNvPr id="6" name="Slide Number Placeholder 5">
            <a:extLst>
              <a:ext uri="{FF2B5EF4-FFF2-40B4-BE49-F238E27FC236}">
                <a16:creationId xmlns:a16="http://schemas.microsoft.com/office/drawing/2014/main" id="{85F21FA9-85DB-ED94-7187-FFADDDE45E15}"/>
              </a:ext>
            </a:extLst>
          </p:cNvPr>
          <p:cNvSpPr>
            <a:spLocks noGrp="1"/>
          </p:cNvSpPr>
          <p:nvPr>
            <p:ph type="sldNum" sz="quarter" idx="12"/>
          </p:nvPr>
        </p:nvSpPr>
        <p:spPr/>
        <p:txBody>
          <a:bodyPr/>
          <a:lstStyle/>
          <a:p>
            <a:fld id="{66DE5D2E-BBE5-9845-A301-E7BA5C40191D}" type="slidenum">
              <a:rPr lang="es-ES_tradnl" smtClean="0"/>
              <a:t>‹#›</a:t>
            </a:fld>
            <a:endParaRPr lang="es-ES_tradnl"/>
          </a:p>
        </p:txBody>
      </p:sp>
    </p:spTree>
    <p:extLst>
      <p:ext uri="{BB962C8B-B14F-4D97-AF65-F5344CB8AC3E}">
        <p14:creationId xmlns:p14="http://schemas.microsoft.com/office/powerpoint/2010/main" val="4212333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359C7D-C49A-E478-0FF4-DF2CF9FF80C4}"/>
              </a:ext>
            </a:extLst>
          </p:cNvPr>
          <p:cNvSpPr>
            <a:spLocks noGrp="1"/>
          </p:cNvSpPr>
          <p:nvPr>
            <p:ph type="title"/>
          </p:nvPr>
        </p:nvSpPr>
        <p:spPr/>
        <p:txBody>
          <a:bodyPr/>
          <a:lstStyle/>
          <a:p>
            <a:r>
              <a:rPr lang="en-US"/>
              <a:t>Click to edit Master title style</a:t>
            </a:r>
            <a:endParaRPr lang="es-ES_tradnl"/>
          </a:p>
        </p:txBody>
      </p:sp>
      <p:sp>
        <p:nvSpPr>
          <p:cNvPr id="3" name="Vertical Text Placeholder 2">
            <a:extLst>
              <a:ext uri="{FF2B5EF4-FFF2-40B4-BE49-F238E27FC236}">
                <a16:creationId xmlns:a16="http://schemas.microsoft.com/office/drawing/2014/main" id="{35C9755B-9EF9-A2B5-F5B8-96D3CDEAD724}"/>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s-ES_tradnl"/>
          </a:p>
        </p:txBody>
      </p:sp>
      <p:sp>
        <p:nvSpPr>
          <p:cNvPr id="4" name="Date Placeholder 3">
            <a:extLst>
              <a:ext uri="{FF2B5EF4-FFF2-40B4-BE49-F238E27FC236}">
                <a16:creationId xmlns:a16="http://schemas.microsoft.com/office/drawing/2014/main" id="{C6470854-F90B-AD8E-3F9F-CAC785FB0811}"/>
              </a:ext>
            </a:extLst>
          </p:cNvPr>
          <p:cNvSpPr>
            <a:spLocks noGrp="1"/>
          </p:cNvSpPr>
          <p:nvPr>
            <p:ph type="dt" sz="half" idx="10"/>
          </p:nvPr>
        </p:nvSpPr>
        <p:spPr/>
        <p:txBody>
          <a:bodyPr/>
          <a:lstStyle/>
          <a:p>
            <a:fld id="{C7BCC370-6A01-5046-A652-63C43BADE6C4}" type="datetimeFigureOut">
              <a:rPr lang="es-ES_tradnl" smtClean="0"/>
              <a:t>9/1/25</a:t>
            </a:fld>
            <a:endParaRPr lang="es-ES_tradnl"/>
          </a:p>
        </p:txBody>
      </p:sp>
      <p:sp>
        <p:nvSpPr>
          <p:cNvPr id="5" name="Footer Placeholder 4">
            <a:extLst>
              <a:ext uri="{FF2B5EF4-FFF2-40B4-BE49-F238E27FC236}">
                <a16:creationId xmlns:a16="http://schemas.microsoft.com/office/drawing/2014/main" id="{D86346DA-55ED-7BEB-367E-B8CBA71BC3BF}"/>
              </a:ext>
            </a:extLst>
          </p:cNvPr>
          <p:cNvSpPr>
            <a:spLocks noGrp="1"/>
          </p:cNvSpPr>
          <p:nvPr>
            <p:ph type="ftr" sz="quarter" idx="11"/>
          </p:nvPr>
        </p:nvSpPr>
        <p:spPr/>
        <p:txBody>
          <a:bodyPr/>
          <a:lstStyle/>
          <a:p>
            <a:endParaRPr lang="es-ES_tradnl"/>
          </a:p>
        </p:txBody>
      </p:sp>
      <p:sp>
        <p:nvSpPr>
          <p:cNvPr id="6" name="Slide Number Placeholder 5">
            <a:extLst>
              <a:ext uri="{FF2B5EF4-FFF2-40B4-BE49-F238E27FC236}">
                <a16:creationId xmlns:a16="http://schemas.microsoft.com/office/drawing/2014/main" id="{BCAB2A8E-DFF9-214A-C393-843DF2981A9B}"/>
              </a:ext>
            </a:extLst>
          </p:cNvPr>
          <p:cNvSpPr>
            <a:spLocks noGrp="1"/>
          </p:cNvSpPr>
          <p:nvPr>
            <p:ph type="sldNum" sz="quarter" idx="12"/>
          </p:nvPr>
        </p:nvSpPr>
        <p:spPr/>
        <p:txBody>
          <a:bodyPr/>
          <a:lstStyle/>
          <a:p>
            <a:fld id="{66DE5D2E-BBE5-9845-A301-E7BA5C40191D}" type="slidenum">
              <a:rPr lang="es-ES_tradnl" smtClean="0"/>
              <a:t>‹#›</a:t>
            </a:fld>
            <a:endParaRPr lang="es-ES_tradnl"/>
          </a:p>
        </p:txBody>
      </p:sp>
    </p:spTree>
    <p:extLst>
      <p:ext uri="{BB962C8B-B14F-4D97-AF65-F5344CB8AC3E}">
        <p14:creationId xmlns:p14="http://schemas.microsoft.com/office/powerpoint/2010/main" val="90272888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6AA30389-DC4A-C890-2B86-899B396929DE}"/>
              </a:ext>
            </a:extLst>
          </p:cNvPr>
          <p:cNvSpPr>
            <a:spLocks noGrp="1"/>
          </p:cNvSpPr>
          <p:nvPr>
            <p:ph type="title" orient="vert"/>
          </p:nvPr>
        </p:nvSpPr>
        <p:spPr>
          <a:xfrm>
            <a:off x="13087350" y="547688"/>
            <a:ext cx="3943350" cy="8718550"/>
          </a:xfrm>
        </p:spPr>
        <p:txBody>
          <a:bodyPr vert="eaVert"/>
          <a:lstStyle/>
          <a:p>
            <a:r>
              <a:rPr lang="en-US"/>
              <a:t>Click to edit Master title style</a:t>
            </a:r>
            <a:endParaRPr lang="es-ES_tradnl"/>
          </a:p>
        </p:txBody>
      </p:sp>
      <p:sp>
        <p:nvSpPr>
          <p:cNvPr id="3" name="Vertical Text Placeholder 2">
            <a:extLst>
              <a:ext uri="{FF2B5EF4-FFF2-40B4-BE49-F238E27FC236}">
                <a16:creationId xmlns:a16="http://schemas.microsoft.com/office/drawing/2014/main" id="{B3419FE0-1587-F9D4-C96F-40287E2D5536}"/>
              </a:ext>
            </a:extLst>
          </p:cNvPr>
          <p:cNvSpPr>
            <a:spLocks noGrp="1"/>
          </p:cNvSpPr>
          <p:nvPr>
            <p:ph type="body" orient="vert" idx="1"/>
          </p:nvPr>
        </p:nvSpPr>
        <p:spPr>
          <a:xfrm>
            <a:off x="1257300" y="547688"/>
            <a:ext cx="11677650" cy="87185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s-ES_tradnl"/>
          </a:p>
        </p:txBody>
      </p:sp>
      <p:sp>
        <p:nvSpPr>
          <p:cNvPr id="4" name="Date Placeholder 3">
            <a:extLst>
              <a:ext uri="{FF2B5EF4-FFF2-40B4-BE49-F238E27FC236}">
                <a16:creationId xmlns:a16="http://schemas.microsoft.com/office/drawing/2014/main" id="{48B2D18D-7EC9-713F-EF33-1FBBA5052E8C}"/>
              </a:ext>
            </a:extLst>
          </p:cNvPr>
          <p:cNvSpPr>
            <a:spLocks noGrp="1"/>
          </p:cNvSpPr>
          <p:nvPr>
            <p:ph type="dt" sz="half" idx="10"/>
          </p:nvPr>
        </p:nvSpPr>
        <p:spPr/>
        <p:txBody>
          <a:bodyPr/>
          <a:lstStyle/>
          <a:p>
            <a:fld id="{C7BCC370-6A01-5046-A652-63C43BADE6C4}" type="datetimeFigureOut">
              <a:rPr lang="es-ES_tradnl" smtClean="0"/>
              <a:t>9/1/25</a:t>
            </a:fld>
            <a:endParaRPr lang="es-ES_tradnl"/>
          </a:p>
        </p:txBody>
      </p:sp>
      <p:sp>
        <p:nvSpPr>
          <p:cNvPr id="5" name="Footer Placeholder 4">
            <a:extLst>
              <a:ext uri="{FF2B5EF4-FFF2-40B4-BE49-F238E27FC236}">
                <a16:creationId xmlns:a16="http://schemas.microsoft.com/office/drawing/2014/main" id="{26CB943F-2366-3854-DC90-49D99B844EB9}"/>
              </a:ext>
            </a:extLst>
          </p:cNvPr>
          <p:cNvSpPr>
            <a:spLocks noGrp="1"/>
          </p:cNvSpPr>
          <p:nvPr>
            <p:ph type="ftr" sz="quarter" idx="11"/>
          </p:nvPr>
        </p:nvSpPr>
        <p:spPr/>
        <p:txBody>
          <a:bodyPr/>
          <a:lstStyle/>
          <a:p>
            <a:endParaRPr lang="es-ES_tradnl"/>
          </a:p>
        </p:txBody>
      </p:sp>
      <p:sp>
        <p:nvSpPr>
          <p:cNvPr id="6" name="Slide Number Placeholder 5">
            <a:extLst>
              <a:ext uri="{FF2B5EF4-FFF2-40B4-BE49-F238E27FC236}">
                <a16:creationId xmlns:a16="http://schemas.microsoft.com/office/drawing/2014/main" id="{9F55A72D-CFEC-7803-EF01-8998306EB28F}"/>
              </a:ext>
            </a:extLst>
          </p:cNvPr>
          <p:cNvSpPr>
            <a:spLocks noGrp="1"/>
          </p:cNvSpPr>
          <p:nvPr>
            <p:ph type="sldNum" sz="quarter" idx="12"/>
          </p:nvPr>
        </p:nvSpPr>
        <p:spPr/>
        <p:txBody>
          <a:bodyPr/>
          <a:lstStyle/>
          <a:p>
            <a:fld id="{66DE5D2E-BBE5-9845-A301-E7BA5C40191D}" type="slidenum">
              <a:rPr lang="es-ES_tradnl" smtClean="0"/>
              <a:t>‹#›</a:t>
            </a:fld>
            <a:endParaRPr lang="es-ES_tradnl"/>
          </a:p>
        </p:txBody>
      </p:sp>
    </p:spTree>
    <p:extLst>
      <p:ext uri="{BB962C8B-B14F-4D97-AF65-F5344CB8AC3E}">
        <p14:creationId xmlns:p14="http://schemas.microsoft.com/office/powerpoint/2010/main" val="33959891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cSld name="1_Blank">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pPr/>
              <a:t>1/9/25</a:t>
            </a:fld>
            <a:endParaRPr lang="en-US"/>
          </a:p>
        </p:txBody>
      </p:sp>
      <p:sp>
        <p:nvSpPr>
          <p:cNvPr id="4" name="Holder 4"/>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pPr/>
              <a:t>‹#›</a:t>
            </a:fld>
            <a:endParaRPr/>
          </a:p>
        </p:txBody>
      </p:sp>
    </p:spTree>
    <p:extLst>
      <p:ext uri="{BB962C8B-B14F-4D97-AF65-F5344CB8AC3E}">
        <p14:creationId xmlns:p14="http://schemas.microsoft.com/office/powerpoint/2010/main" val="255256623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CF42AFA-EBB7-7FDD-FA5E-919A0ADD6CAE}"/>
              </a:ext>
            </a:extLst>
          </p:cNvPr>
          <p:cNvSpPr>
            <a:spLocks noGrp="1"/>
          </p:cNvSpPr>
          <p:nvPr>
            <p:ph type="title"/>
          </p:nvPr>
        </p:nvSpPr>
        <p:spPr/>
        <p:txBody>
          <a:bodyPr/>
          <a:lstStyle/>
          <a:p>
            <a:r>
              <a:rPr lang="en-US"/>
              <a:t>Click to edit Master title style</a:t>
            </a:r>
            <a:endParaRPr lang="es-ES_tradnl"/>
          </a:p>
        </p:txBody>
      </p:sp>
      <p:sp>
        <p:nvSpPr>
          <p:cNvPr id="3" name="Content Placeholder 2">
            <a:extLst>
              <a:ext uri="{FF2B5EF4-FFF2-40B4-BE49-F238E27FC236}">
                <a16:creationId xmlns:a16="http://schemas.microsoft.com/office/drawing/2014/main" id="{85D2CC9D-E938-753E-936A-00E35ECF78BC}"/>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s-ES_tradnl"/>
          </a:p>
        </p:txBody>
      </p:sp>
      <p:sp>
        <p:nvSpPr>
          <p:cNvPr id="4" name="Date Placeholder 3">
            <a:extLst>
              <a:ext uri="{FF2B5EF4-FFF2-40B4-BE49-F238E27FC236}">
                <a16:creationId xmlns:a16="http://schemas.microsoft.com/office/drawing/2014/main" id="{628844A6-5F44-4EE0-B9C1-07D214C5B4E3}"/>
              </a:ext>
            </a:extLst>
          </p:cNvPr>
          <p:cNvSpPr>
            <a:spLocks noGrp="1"/>
          </p:cNvSpPr>
          <p:nvPr>
            <p:ph type="dt" sz="half" idx="10"/>
          </p:nvPr>
        </p:nvSpPr>
        <p:spPr/>
        <p:txBody>
          <a:bodyPr/>
          <a:lstStyle/>
          <a:p>
            <a:fld id="{C7BCC370-6A01-5046-A652-63C43BADE6C4}" type="datetimeFigureOut">
              <a:rPr lang="es-ES_tradnl" smtClean="0"/>
              <a:t>9/1/25</a:t>
            </a:fld>
            <a:endParaRPr lang="es-ES_tradnl"/>
          </a:p>
        </p:txBody>
      </p:sp>
      <p:sp>
        <p:nvSpPr>
          <p:cNvPr id="5" name="Footer Placeholder 4">
            <a:extLst>
              <a:ext uri="{FF2B5EF4-FFF2-40B4-BE49-F238E27FC236}">
                <a16:creationId xmlns:a16="http://schemas.microsoft.com/office/drawing/2014/main" id="{94579690-D22E-F788-3776-05C7EFF06F32}"/>
              </a:ext>
            </a:extLst>
          </p:cNvPr>
          <p:cNvSpPr>
            <a:spLocks noGrp="1"/>
          </p:cNvSpPr>
          <p:nvPr>
            <p:ph type="ftr" sz="quarter" idx="11"/>
          </p:nvPr>
        </p:nvSpPr>
        <p:spPr/>
        <p:txBody>
          <a:bodyPr/>
          <a:lstStyle/>
          <a:p>
            <a:endParaRPr lang="es-ES_tradnl"/>
          </a:p>
        </p:txBody>
      </p:sp>
      <p:sp>
        <p:nvSpPr>
          <p:cNvPr id="6" name="Slide Number Placeholder 5">
            <a:extLst>
              <a:ext uri="{FF2B5EF4-FFF2-40B4-BE49-F238E27FC236}">
                <a16:creationId xmlns:a16="http://schemas.microsoft.com/office/drawing/2014/main" id="{D2AB5DE8-8983-E447-964B-20A63FF3D8AE}"/>
              </a:ext>
            </a:extLst>
          </p:cNvPr>
          <p:cNvSpPr>
            <a:spLocks noGrp="1"/>
          </p:cNvSpPr>
          <p:nvPr>
            <p:ph type="sldNum" sz="quarter" idx="12"/>
          </p:nvPr>
        </p:nvSpPr>
        <p:spPr/>
        <p:txBody>
          <a:bodyPr/>
          <a:lstStyle/>
          <a:p>
            <a:fld id="{66DE5D2E-BBE5-9845-A301-E7BA5C40191D}" type="slidenum">
              <a:rPr lang="es-ES_tradnl" smtClean="0"/>
              <a:t>‹#›</a:t>
            </a:fld>
            <a:endParaRPr lang="es-ES_tradnl"/>
          </a:p>
        </p:txBody>
      </p:sp>
    </p:spTree>
    <p:extLst>
      <p:ext uri="{BB962C8B-B14F-4D97-AF65-F5344CB8AC3E}">
        <p14:creationId xmlns:p14="http://schemas.microsoft.com/office/powerpoint/2010/main" val="130371501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CD8B3F6-4DD6-D93D-67E6-8C3ED187606A}"/>
              </a:ext>
            </a:extLst>
          </p:cNvPr>
          <p:cNvSpPr>
            <a:spLocks noGrp="1"/>
          </p:cNvSpPr>
          <p:nvPr>
            <p:ph type="title"/>
          </p:nvPr>
        </p:nvSpPr>
        <p:spPr>
          <a:xfrm>
            <a:off x="1247775" y="2565400"/>
            <a:ext cx="15773400" cy="4278313"/>
          </a:xfrm>
        </p:spPr>
        <p:txBody>
          <a:bodyPr anchor="b"/>
          <a:lstStyle>
            <a:lvl1pPr>
              <a:defRPr sz="6000"/>
            </a:lvl1pPr>
          </a:lstStyle>
          <a:p>
            <a:r>
              <a:rPr lang="en-US"/>
              <a:t>Click to edit Master title style</a:t>
            </a:r>
            <a:endParaRPr lang="es-ES_tradnl"/>
          </a:p>
        </p:txBody>
      </p:sp>
      <p:sp>
        <p:nvSpPr>
          <p:cNvPr id="3" name="Text Placeholder 2">
            <a:extLst>
              <a:ext uri="{FF2B5EF4-FFF2-40B4-BE49-F238E27FC236}">
                <a16:creationId xmlns:a16="http://schemas.microsoft.com/office/drawing/2014/main" id="{2D1AA138-3EC5-4CC4-5063-A1D2B6E1E367}"/>
              </a:ext>
            </a:extLst>
          </p:cNvPr>
          <p:cNvSpPr>
            <a:spLocks noGrp="1"/>
          </p:cNvSpPr>
          <p:nvPr>
            <p:ph type="body" idx="1"/>
          </p:nvPr>
        </p:nvSpPr>
        <p:spPr>
          <a:xfrm>
            <a:off x="1247775" y="6884988"/>
            <a:ext cx="15773400" cy="22494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EC92F69D-7F46-A9E9-5A04-4C614ED565E0}"/>
              </a:ext>
            </a:extLst>
          </p:cNvPr>
          <p:cNvSpPr>
            <a:spLocks noGrp="1"/>
          </p:cNvSpPr>
          <p:nvPr>
            <p:ph type="dt" sz="half" idx="10"/>
          </p:nvPr>
        </p:nvSpPr>
        <p:spPr/>
        <p:txBody>
          <a:bodyPr/>
          <a:lstStyle/>
          <a:p>
            <a:fld id="{C7BCC370-6A01-5046-A652-63C43BADE6C4}" type="datetimeFigureOut">
              <a:rPr lang="es-ES_tradnl" smtClean="0"/>
              <a:t>9/1/25</a:t>
            </a:fld>
            <a:endParaRPr lang="es-ES_tradnl"/>
          </a:p>
        </p:txBody>
      </p:sp>
      <p:sp>
        <p:nvSpPr>
          <p:cNvPr id="5" name="Footer Placeholder 4">
            <a:extLst>
              <a:ext uri="{FF2B5EF4-FFF2-40B4-BE49-F238E27FC236}">
                <a16:creationId xmlns:a16="http://schemas.microsoft.com/office/drawing/2014/main" id="{6A0C5A7B-B785-E29F-C8E8-EED0955BC8CB}"/>
              </a:ext>
            </a:extLst>
          </p:cNvPr>
          <p:cNvSpPr>
            <a:spLocks noGrp="1"/>
          </p:cNvSpPr>
          <p:nvPr>
            <p:ph type="ftr" sz="quarter" idx="11"/>
          </p:nvPr>
        </p:nvSpPr>
        <p:spPr/>
        <p:txBody>
          <a:bodyPr/>
          <a:lstStyle/>
          <a:p>
            <a:endParaRPr lang="es-ES_tradnl"/>
          </a:p>
        </p:txBody>
      </p:sp>
      <p:sp>
        <p:nvSpPr>
          <p:cNvPr id="6" name="Slide Number Placeholder 5">
            <a:extLst>
              <a:ext uri="{FF2B5EF4-FFF2-40B4-BE49-F238E27FC236}">
                <a16:creationId xmlns:a16="http://schemas.microsoft.com/office/drawing/2014/main" id="{4B32E5AE-6672-6942-069D-C4D582B9BFED}"/>
              </a:ext>
            </a:extLst>
          </p:cNvPr>
          <p:cNvSpPr>
            <a:spLocks noGrp="1"/>
          </p:cNvSpPr>
          <p:nvPr>
            <p:ph type="sldNum" sz="quarter" idx="12"/>
          </p:nvPr>
        </p:nvSpPr>
        <p:spPr/>
        <p:txBody>
          <a:bodyPr/>
          <a:lstStyle/>
          <a:p>
            <a:fld id="{66DE5D2E-BBE5-9845-A301-E7BA5C40191D}" type="slidenum">
              <a:rPr lang="es-ES_tradnl" smtClean="0"/>
              <a:t>‹#›</a:t>
            </a:fld>
            <a:endParaRPr lang="es-ES_tradnl"/>
          </a:p>
        </p:txBody>
      </p:sp>
    </p:spTree>
    <p:extLst>
      <p:ext uri="{BB962C8B-B14F-4D97-AF65-F5344CB8AC3E}">
        <p14:creationId xmlns:p14="http://schemas.microsoft.com/office/powerpoint/2010/main" val="7929595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A86E03-D6D1-A796-FCB1-A06D6864C8CB}"/>
              </a:ext>
            </a:extLst>
          </p:cNvPr>
          <p:cNvSpPr>
            <a:spLocks noGrp="1"/>
          </p:cNvSpPr>
          <p:nvPr>
            <p:ph type="title"/>
          </p:nvPr>
        </p:nvSpPr>
        <p:spPr/>
        <p:txBody>
          <a:bodyPr/>
          <a:lstStyle/>
          <a:p>
            <a:r>
              <a:rPr lang="en-US"/>
              <a:t>Click to edit Master title style</a:t>
            </a:r>
            <a:endParaRPr lang="es-ES_tradnl"/>
          </a:p>
        </p:txBody>
      </p:sp>
      <p:sp>
        <p:nvSpPr>
          <p:cNvPr id="3" name="Content Placeholder 2">
            <a:extLst>
              <a:ext uri="{FF2B5EF4-FFF2-40B4-BE49-F238E27FC236}">
                <a16:creationId xmlns:a16="http://schemas.microsoft.com/office/drawing/2014/main" id="{0997F515-4902-44BD-4E25-8510922841B0}"/>
              </a:ext>
            </a:extLst>
          </p:cNvPr>
          <p:cNvSpPr>
            <a:spLocks noGrp="1"/>
          </p:cNvSpPr>
          <p:nvPr>
            <p:ph sz="half" idx="1"/>
          </p:nvPr>
        </p:nvSpPr>
        <p:spPr>
          <a:xfrm>
            <a:off x="1257300" y="2738438"/>
            <a:ext cx="7810500" cy="6527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s-ES_tradnl"/>
          </a:p>
        </p:txBody>
      </p:sp>
      <p:sp>
        <p:nvSpPr>
          <p:cNvPr id="4" name="Content Placeholder 3">
            <a:extLst>
              <a:ext uri="{FF2B5EF4-FFF2-40B4-BE49-F238E27FC236}">
                <a16:creationId xmlns:a16="http://schemas.microsoft.com/office/drawing/2014/main" id="{AFED6AEF-0A46-84B3-8BFB-E2BB5C04FEF5}"/>
              </a:ext>
            </a:extLst>
          </p:cNvPr>
          <p:cNvSpPr>
            <a:spLocks noGrp="1"/>
          </p:cNvSpPr>
          <p:nvPr>
            <p:ph sz="half" idx="2"/>
          </p:nvPr>
        </p:nvSpPr>
        <p:spPr>
          <a:xfrm>
            <a:off x="9220200" y="2738438"/>
            <a:ext cx="7810500" cy="6527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s-ES_tradnl"/>
          </a:p>
        </p:txBody>
      </p:sp>
      <p:sp>
        <p:nvSpPr>
          <p:cNvPr id="5" name="Date Placeholder 4">
            <a:extLst>
              <a:ext uri="{FF2B5EF4-FFF2-40B4-BE49-F238E27FC236}">
                <a16:creationId xmlns:a16="http://schemas.microsoft.com/office/drawing/2014/main" id="{A797BB3F-5FE2-F4B6-0FA1-92BBA5FFC7C5}"/>
              </a:ext>
            </a:extLst>
          </p:cNvPr>
          <p:cNvSpPr>
            <a:spLocks noGrp="1"/>
          </p:cNvSpPr>
          <p:nvPr>
            <p:ph type="dt" sz="half" idx="10"/>
          </p:nvPr>
        </p:nvSpPr>
        <p:spPr/>
        <p:txBody>
          <a:bodyPr/>
          <a:lstStyle/>
          <a:p>
            <a:fld id="{C7BCC370-6A01-5046-A652-63C43BADE6C4}" type="datetimeFigureOut">
              <a:rPr lang="es-ES_tradnl" smtClean="0"/>
              <a:t>9/1/25</a:t>
            </a:fld>
            <a:endParaRPr lang="es-ES_tradnl"/>
          </a:p>
        </p:txBody>
      </p:sp>
      <p:sp>
        <p:nvSpPr>
          <p:cNvPr id="6" name="Footer Placeholder 5">
            <a:extLst>
              <a:ext uri="{FF2B5EF4-FFF2-40B4-BE49-F238E27FC236}">
                <a16:creationId xmlns:a16="http://schemas.microsoft.com/office/drawing/2014/main" id="{DC53E72F-5F8B-0986-DDDC-D2A659092514}"/>
              </a:ext>
            </a:extLst>
          </p:cNvPr>
          <p:cNvSpPr>
            <a:spLocks noGrp="1"/>
          </p:cNvSpPr>
          <p:nvPr>
            <p:ph type="ftr" sz="quarter" idx="11"/>
          </p:nvPr>
        </p:nvSpPr>
        <p:spPr/>
        <p:txBody>
          <a:bodyPr/>
          <a:lstStyle/>
          <a:p>
            <a:endParaRPr lang="es-ES_tradnl"/>
          </a:p>
        </p:txBody>
      </p:sp>
      <p:sp>
        <p:nvSpPr>
          <p:cNvPr id="7" name="Slide Number Placeholder 6">
            <a:extLst>
              <a:ext uri="{FF2B5EF4-FFF2-40B4-BE49-F238E27FC236}">
                <a16:creationId xmlns:a16="http://schemas.microsoft.com/office/drawing/2014/main" id="{5753C529-3B59-5DAB-1A83-FB934EB8334F}"/>
              </a:ext>
            </a:extLst>
          </p:cNvPr>
          <p:cNvSpPr>
            <a:spLocks noGrp="1"/>
          </p:cNvSpPr>
          <p:nvPr>
            <p:ph type="sldNum" sz="quarter" idx="12"/>
          </p:nvPr>
        </p:nvSpPr>
        <p:spPr/>
        <p:txBody>
          <a:bodyPr/>
          <a:lstStyle/>
          <a:p>
            <a:fld id="{66DE5D2E-BBE5-9845-A301-E7BA5C40191D}" type="slidenum">
              <a:rPr lang="es-ES_tradnl" smtClean="0"/>
              <a:t>‹#›</a:t>
            </a:fld>
            <a:endParaRPr lang="es-ES_tradnl"/>
          </a:p>
        </p:txBody>
      </p:sp>
    </p:spTree>
    <p:extLst>
      <p:ext uri="{BB962C8B-B14F-4D97-AF65-F5344CB8AC3E}">
        <p14:creationId xmlns:p14="http://schemas.microsoft.com/office/powerpoint/2010/main" val="19221742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59479C-1DEA-AE5D-AAFE-EAB84886F25E}"/>
              </a:ext>
            </a:extLst>
          </p:cNvPr>
          <p:cNvSpPr>
            <a:spLocks noGrp="1"/>
          </p:cNvSpPr>
          <p:nvPr>
            <p:ph type="title"/>
          </p:nvPr>
        </p:nvSpPr>
        <p:spPr>
          <a:xfrm>
            <a:off x="1260475" y="547688"/>
            <a:ext cx="15773400" cy="1989137"/>
          </a:xfrm>
        </p:spPr>
        <p:txBody>
          <a:bodyPr/>
          <a:lstStyle/>
          <a:p>
            <a:r>
              <a:rPr lang="en-US"/>
              <a:t>Click to edit Master title style</a:t>
            </a:r>
            <a:endParaRPr lang="es-ES_tradnl"/>
          </a:p>
        </p:txBody>
      </p:sp>
      <p:sp>
        <p:nvSpPr>
          <p:cNvPr id="3" name="Text Placeholder 2">
            <a:extLst>
              <a:ext uri="{FF2B5EF4-FFF2-40B4-BE49-F238E27FC236}">
                <a16:creationId xmlns:a16="http://schemas.microsoft.com/office/drawing/2014/main" id="{E606B86E-7684-EA6E-4293-F73CC0B98BC3}"/>
              </a:ext>
            </a:extLst>
          </p:cNvPr>
          <p:cNvSpPr>
            <a:spLocks noGrp="1"/>
          </p:cNvSpPr>
          <p:nvPr>
            <p:ph type="body" idx="1"/>
          </p:nvPr>
        </p:nvSpPr>
        <p:spPr>
          <a:xfrm>
            <a:off x="1260475" y="2522538"/>
            <a:ext cx="7735888" cy="123507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8E10ABF8-B14E-35CC-4F28-C0A7EF3CB286}"/>
              </a:ext>
            </a:extLst>
          </p:cNvPr>
          <p:cNvSpPr>
            <a:spLocks noGrp="1"/>
          </p:cNvSpPr>
          <p:nvPr>
            <p:ph sz="half" idx="2"/>
          </p:nvPr>
        </p:nvSpPr>
        <p:spPr>
          <a:xfrm>
            <a:off x="1260475" y="3757613"/>
            <a:ext cx="7735888" cy="55276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s-ES_tradnl"/>
          </a:p>
        </p:txBody>
      </p:sp>
      <p:sp>
        <p:nvSpPr>
          <p:cNvPr id="5" name="Text Placeholder 4">
            <a:extLst>
              <a:ext uri="{FF2B5EF4-FFF2-40B4-BE49-F238E27FC236}">
                <a16:creationId xmlns:a16="http://schemas.microsoft.com/office/drawing/2014/main" id="{2F76BFE0-8715-A7E8-EF4A-38026F7AE91F}"/>
              </a:ext>
            </a:extLst>
          </p:cNvPr>
          <p:cNvSpPr>
            <a:spLocks noGrp="1"/>
          </p:cNvSpPr>
          <p:nvPr>
            <p:ph type="body" sz="quarter" idx="3"/>
          </p:nvPr>
        </p:nvSpPr>
        <p:spPr>
          <a:xfrm>
            <a:off x="9258300" y="2522538"/>
            <a:ext cx="7775575" cy="123507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469AB965-213D-03A0-29AD-AB99A8DEDD57}"/>
              </a:ext>
            </a:extLst>
          </p:cNvPr>
          <p:cNvSpPr>
            <a:spLocks noGrp="1"/>
          </p:cNvSpPr>
          <p:nvPr>
            <p:ph sz="quarter" idx="4"/>
          </p:nvPr>
        </p:nvSpPr>
        <p:spPr>
          <a:xfrm>
            <a:off x="9258300" y="3757613"/>
            <a:ext cx="7775575" cy="55276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s-ES_tradnl"/>
          </a:p>
        </p:txBody>
      </p:sp>
      <p:sp>
        <p:nvSpPr>
          <p:cNvPr id="7" name="Date Placeholder 6">
            <a:extLst>
              <a:ext uri="{FF2B5EF4-FFF2-40B4-BE49-F238E27FC236}">
                <a16:creationId xmlns:a16="http://schemas.microsoft.com/office/drawing/2014/main" id="{A38B99DE-2143-8B3A-B2AF-3F0964394225}"/>
              </a:ext>
            </a:extLst>
          </p:cNvPr>
          <p:cNvSpPr>
            <a:spLocks noGrp="1"/>
          </p:cNvSpPr>
          <p:nvPr>
            <p:ph type="dt" sz="half" idx="10"/>
          </p:nvPr>
        </p:nvSpPr>
        <p:spPr/>
        <p:txBody>
          <a:bodyPr/>
          <a:lstStyle/>
          <a:p>
            <a:fld id="{C7BCC370-6A01-5046-A652-63C43BADE6C4}" type="datetimeFigureOut">
              <a:rPr lang="es-ES_tradnl" smtClean="0"/>
              <a:t>9/1/25</a:t>
            </a:fld>
            <a:endParaRPr lang="es-ES_tradnl"/>
          </a:p>
        </p:txBody>
      </p:sp>
      <p:sp>
        <p:nvSpPr>
          <p:cNvPr id="8" name="Footer Placeholder 7">
            <a:extLst>
              <a:ext uri="{FF2B5EF4-FFF2-40B4-BE49-F238E27FC236}">
                <a16:creationId xmlns:a16="http://schemas.microsoft.com/office/drawing/2014/main" id="{E444E326-CA62-26E2-B3D7-43F058D53F9C}"/>
              </a:ext>
            </a:extLst>
          </p:cNvPr>
          <p:cNvSpPr>
            <a:spLocks noGrp="1"/>
          </p:cNvSpPr>
          <p:nvPr>
            <p:ph type="ftr" sz="quarter" idx="11"/>
          </p:nvPr>
        </p:nvSpPr>
        <p:spPr/>
        <p:txBody>
          <a:bodyPr/>
          <a:lstStyle/>
          <a:p>
            <a:endParaRPr lang="es-ES_tradnl"/>
          </a:p>
        </p:txBody>
      </p:sp>
      <p:sp>
        <p:nvSpPr>
          <p:cNvPr id="9" name="Slide Number Placeholder 8">
            <a:extLst>
              <a:ext uri="{FF2B5EF4-FFF2-40B4-BE49-F238E27FC236}">
                <a16:creationId xmlns:a16="http://schemas.microsoft.com/office/drawing/2014/main" id="{96902A4A-4023-6F3A-1E4C-3C4D76FA4ABB}"/>
              </a:ext>
            </a:extLst>
          </p:cNvPr>
          <p:cNvSpPr>
            <a:spLocks noGrp="1"/>
          </p:cNvSpPr>
          <p:nvPr>
            <p:ph type="sldNum" sz="quarter" idx="12"/>
          </p:nvPr>
        </p:nvSpPr>
        <p:spPr/>
        <p:txBody>
          <a:bodyPr/>
          <a:lstStyle/>
          <a:p>
            <a:fld id="{66DE5D2E-BBE5-9845-A301-E7BA5C40191D}" type="slidenum">
              <a:rPr lang="es-ES_tradnl" smtClean="0"/>
              <a:t>‹#›</a:t>
            </a:fld>
            <a:endParaRPr lang="es-ES_tradnl"/>
          </a:p>
        </p:txBody>
      </p:sp>
    </p:spTree>
    <p:extLst>
      <p:ext uri="{BB962C8B-B14F-4D97-AF65-F5344CB8AC3E}">
        <p14:creationId xmlns:p14="http://schemas.microsoft.com/office/powerpoint/2010/main" val="173884405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719DC7-41B5-6AC6-D981-4F75B1D35665}"/>
              </a:ext>
            </a:extLst>
          </p:cNvPr>
          <p:cNvSpPr>
            <a:spLocks noGrp="1"/>
          </p:cNvSpPr>
          <p:nvPr>
            <p:ph type="title"/>
          </p:nvPr>
        </p:nvSpPr>
        <p:spPr/>
        <p:txBody>
          <a:bodyPr/>
          <a:lstStyle/>
          <a:p>
            <a:r>
              <a:rPr lang="en-US"/>
              <a:t>Click to edit Master title style</a:t>
            </a:r>
            <a:endParaRPr lang="es-ES_tradnl"/>
          </a:p>
        </p:txBody>
      </p:sp>
      <p:sp>
        <p:nvSpPr>
          <p:cNvPr id="3" name="Date Placeholder 2">
            <a:extLst>
              <a:ext uri="{FF2B5EF4-FFF2-40B4-BE49-F238E27FC236}">
                <a16:creationId xmlns:a16="http://schemas.microsoft.com/office/drawing/2014/main" id="{21CD5181-A95A-B095-87C5-F45DAA1C131D}"/>
              </a:ext>
            </a:extLst>
          </p:cNvPr>
          <p:cNvSpPr>
            <a:spLocks noGrp="1"/>
          </p:cNvSpPr>
          <p:nvPr>
            <p:ph type="dt" sz="half" idx="10"/>
          </p:nvPr>
        </p:nvSpPr>
        <p:spPr/>
        <p:txBody>
          <a:bodyPr/>
          <a:lstStyle/>
          <a:p>
            <a:fld id="{C7BCC370-6A01-5046-A652-63C43BADE6C4}" type="datetimeFigureOut">
              <a:rPr lang="es-ES_tradnl" smtClean="0"/>
              <a:t>9/1/25</a:t>
            </a:fld>
            <a:endParaRPr lang="es-ES_tradnl"/>
          </a:p>
        </p:txBody>
      </p:sp>
      <p:sp>
        <p:nvSpPr>
          <p:cNvPr id="4" name="Footer Placeholder 3">
            <a:extLst>
              <a:ext uri="{FF2B5EF4-FFF2-40B4-BE49-F238E27FC236}">
                <a16:creationId xmlns:a16="http://schemas.microsoft.com/office/drawing/2014/main" id="{E9A6107D-A5DF-30E2-11C6-BCA74C906041}"/>
              </a:ext>
            </a:extLst>
          </p:cNvPr>
          <p:cNvSpPr>
            <a:spLocks noGrp="1"/>
          </p:cNvSpPr>
          <p:nvPr>
            <p:ph type="ftr" sz="quarter" idx="11"/>
          </p:nvPr>
        </p:nvSpPr>
        <p:spPr/>
        <p:txBody>
          <a:bodyPr/>
          <a:lstStyle/>
          <a:p>
            <a:endParaRPr lang="es-ES_tradnl"/>
          </a:p>
        </p:txBody>
      </p:sp>
      <p:sp>
        <p:nvSpPr>
          <p:cNvPr id="5" name="Slide Number Placeholder 4">
            <a:extLst>
              <a:ext uri="{FF2B5EF4-FFF2-40B4-BE49-F238E27FC236}">
                <a16:creationId xmlns:a16="http://schemas.microsoft.com/office/drawing/2014/main" id="{A9BE8222-BD3E-2F7D-60CF-3F248C771AC7}"/>
              </a:ext>
            </a:extLst>
          </p:cNvPr>
          <p:cNvSpPr>
            <a:spLocks noGrp="1"/>
          </p:cNvSpPr>
          <p:nvPr>
            <p:ph type="sldNum" sz="quarter" idx="12"/>
          </p:nvPr>
        </p:nvSpPr>
        <p:spPr/>
        <p:txBody>
          <a:bodyPr/>
          <a:lstStyle/>
          <a:p>
            <a:fld id="{66DE5D2E-BBE5-9845-A301-E7BA5C40191D}" type="slidenum">
              <a:rPr lang="es-ES_tradnl" smtClean="0"/>
              <a:t>‹#›</a:t>
            </a:fld>
            <a:endParaRPr lang="es-ES_tradnl"/>
          </a:p>
        </p:txBody>
      </p:sp>
    </p:spTree>
    <p:extLst>
      <p:ext uri="{BB962C8B-B14F-4D97-AF65-F5344CB8AC3E}">
        <p14:creationId xmlns:p14="http://schemas.microsoft.com/office/powerpoint/2010/main" val="406645630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B10D588D-6C9C-22FF-7D64-B714D2BCBE9E}"/>
              </a:ext>
            </a:extLst>
          </p:cNvPr>
          <p:cNvSpPr>
            <a:spLocks noGrp="1"/>
          </p:cNvSpPr>
          <p:nvPr>
            <p:ph type="dt" sz="half" idx="10"/>
          </p:nvPr>
        </p:nvSpPr>
        <p:spPr/>
        <p:txBody>
          <a:bodyPr/>
          <a:lstStyle/>
          <a:p>
            <a:fld id="{C7BCC370-6A01-5046-A652-63C43BADE6C4}" type="datetimeFigureOut">
              <a:rPr lang="es-ES_tradnl" smtClean="0"/>
              <a:t>9/1/25</a:t>
            </a:fld>
            <a:endParaRPr lang="es-ES_tradnl"/>
          </a:p>
        </p:txBody>
      </p:sp>
      <p:sp>
        <p:nvSpPr>
          <p:cNvPr id="3" name="Footer Placeholder 2">
            <a:extLst>
              <a:ext uri="{FF2B5EF4-FFF2-40B4-BE49-F238E27FC236}">
                <a16:creationId xmlns:a16="http://schemas.microsoft.com/office/drawing/2014/main" id="{5075C999-0D3C-DA23-A5C3-B65A8EFE2046}"/>
              </a:ext>
            </a:extLst>
          </p:cNvPr>
          <p:cNvSpPr>
            <a:spLocks noGrp="1"/>
          </p:cNvSpPr>
          <p:nvPr>
            <p:ph type="ftr" sz="quarter" idx="11"/>
          </p:nvPr>
        </p:nvSpPr>
        <p:spPr/>
        <p:txBody>
          <a:bodyPr/>
          <a:lstStyle/>
          <a:p>
            <a:endParaRPr lang="es-ES_tradnl"/>
          </a:p>
        </p:txBody>
      </p:sp>
      <p:sp>
        <p:nvSpPr>
          <p:cNvPr id="4" name="Slide Number Placeholder 3">
            <a:extLst>
              <a:ext uri="{FF2B5EF4-FFF2-40B4-BE49-F238E27FC236}">
                <a16:creationId xmlns:a16="http://schemas.microsoft.com/office/drawing/2014/main" id="{DA79FCEF-6B15-62B0-5C9F-F4B665554EC7}"/>
              </a:ext>
            </a:extLst>
          </p:cNvPr>
          <p:cNvSpPr>
            <a:spLocks noGrp="1"/>
          </p:cNvSpPr>
          <p:nvPr>
            <p:ph type="sldNum" sz="quarter" idx="12"/>
          </p:nvPr>
        </p:nvSpPr>
        <p:spPr/>
        <p:txBody>
          <a:bodyPr/>
          <a:lstStyle/>
          <a:p>
            <a:fld id="{66DE5D2E-BBE5-9845-A301-E7BA5C40191D}" type="slidenum">
              <a:rPr lang="es-ES_tradnl" smtClean="0"/>
              <a:t>‹#›</a:t>
            </a:fld>
            <a:endParaRPr lang="es-ES_tradnl"/>
          </a:p>
        </p:txBody>
      </p:sp>
    </p:spTree>
    <p:extLst>
      <p:ext uri="{BB962C8B-B14F-4D97-AF65-F5344CB8AC3E}">
        <p14:creationId xmlns:p14="http://schemas.microsoft.com/office/powerpoint/2010/main" val="321373218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A6D0D2-99A6-51C5-97E1-E64E4D12839C}"/>
              </a:ext>
            </a:extLst>
          </p:cNvPr>
          <p:cNvSpPr>
            <a:spLocks noGrp="1"/>
          </p:cNvSpPr>
          <p:nvPr>
            <p:ph type="title"/>
          </p:nvPr>
        </p:nvSpPr>
        <p:spPr>
          <a:xfrm>
            <a:off x="1260475" y="685800"/>
            <a:ext cx="5897563" cy="2400300"/>
          </a:xfrm>
        </p:spPr>
        <p:txBody>
          <a:bodyPr anchor="b"/>
          <a:lstStyle>
            <a:lvl1pPr>
              <a:defRPr sz="3200"/>
            </a:lvl1pPr>
          </a:lstStyle>
          <a:p>
            <a:r>
              <a:rPr lang="en-US"/>
              <a:t>Click to edit Master title style</a:t>
            </a:r>
            <a:endParaRPr lang="es-ES_tradnl"/>
          </a:p>
        </p:txBody>
      </p:sp>
      <p:sp>
        <p:nvSpPr>
          <p:cNvPr id="3" name="Content Placeholder 2">
            <a:extLst>
              <a:ext uri="{FF2B5EF4-FFF2-40B4-BE49-F238E27FC236}">
                <a16:creationId xmlns:a16="http://schemas.microsoft.com/office/drawing/2014/main" id="{39722AD9-9582-C1C9-9700-9AC3FB2417DF}"/>
              </a:ext>
            </a:extLst>
          </p:cNvPr>
          <p:cNvSpPr>
            <a:spLocks noGrp="1"/>
          </p:cNvSpPr>
          <p:nvPr>
            <p:ph idx="1"/>
          </p:nvPr>
        </p:nvSpPr>
        <p:spPr>
          <a:xfrm>
            <a:off x="7775575" y="1481138"/>
            <a:ext cx="9258300" cy="7310437"/>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s-ES_tradnl"/>
          </a:p>
        </p:txBody>
      </p:sp>
      <p:sp>
        <p:nvSpPr>
          <p:cNvPr id="4" name="Text Placeholder 3">
            <a:extLst>
              <a:ext uri="{FF2B5EF4-FFF2-40B4-BE49-F238E27FC236}">
                <a16:creationId xmlns:a16="http://schemas.microsoft.com/office/drawing/2014/main" id="{6A24FB09-AD31-0DF9-F58F-1639902B487A}"/>
              </a:ext>
            </a:extLst>
          </p:cNvPr>
          <p:cNvSpPr>
            <a:spLocks noGrp="1"/>
          </p:cNvSpPr>
          <p:nvPr>
            <p:ph type="body" sz="half" idx="2"/>
          </p:nvPr>
        </p:nvSpPr>
        <p:spPr>
          <a:xfrm>
            <a:off x="1260475" y="3086100"/>
            <a:ext cx="5897563" cy="5718175"/>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2C21689A-6337-3420-F672-9CC729A66A1F}"/>
              </a:ext>
            </a:extLst>
          </p:cNvPr>
          <p:cNvSpPr>
            <a:spLocks noGrp="1"/>
          </p:cNvSpPr>
          <p:nvPr>
            <p:ph type="dt" sz="half" idx="10"/>
          </p:nvPr>
        </p:nvSpPr>
        <p:spPr/>
        <p:txBody>
          <a:bodyPr/>
          <a:lstStyle/>
          <a:p>
            <a:fld id="{C7BCC370-6A01-5046-A652-63C43BADE6C4}" type="datetimeFigureOut">
              <a:rPr lang="es-ES_tradnl" smtClean="0"/>
              <a:t>9/1/25</a:t>
            </a:fld>
            <a:endParaRPr lang="es-ES_tradnl"/>
          </a:p>
        </p:txBody>
      </p:sp>
      <p:sp>
        <p:nvSpPr>
          <p:cNvPr id="6" name="Footer Placeholder 5">
            <a:extLst>
              <a:ext uri="{FF2B5EF4-FFF2-40B4-BE49-F238E27FC236}">
                <a16:creationId xmlns:a16="http://schemas.microsoft.com/office/drawing/2014/main" id="{2C204A54-7591-79C8-FFB7-4BBEC760F5CC}"/>
              </a:ext>
            </a:extLst>
          </p:cNvPr>
          <p:cNvSpPr>
            <a:spLocks noGrp="1"/>
          </p:cNvSpPr>
          <p:nvPr>
            <p:ph type="ftr" sz="quarter" idx="11"/>
          </p:nvPr>
        </p:nvSpPr>
        <p:spPr/>
        <p:txBody>
          <a:bodyPr/>
          <a:lstStyle/>
          <a:p>
            <a:endParaRPr lang="es-ES_tradnl"/>
          </a:p>
        </p:txBody>
      </p:sp>
      <p:sp>
        <p:nvSpPr>
          <p:cNvPr id="7" name="Slide Number Placeholder 6">
            <a:extLst>
              <a:ext uri="{FF2B5EF4-FFF2-40B4-BE49-F238E27FC236}">
                <a16:creationId xmlns:a16="http://schemas.microsoft.com/office/drawing/2014/main" id="{66598E7A-D94C-4427-2372-83B6879DACFD}"/>
              </a:ext>
            </a:extLst>
          </p:cNvPr>
          <p:cNvSpPr>
            <a:spLocks noGrp="1"/>
          </p:cNvSpPr>
          <p:nvPr>
            <p:ph type="sldNum" sz="quarter" idx="12"/>
          </p:nvPr>
        </p:nvSpPr>
        <p:spPr/>
        <p:txBody>
          <a:bodyPr/>
          <a:lstStyle/>
          <a:p>
            <a:fld id="{66DE5D2E-BBE5-9845-A301-E7BA5C40191D}" type="slidenum">
              <a:rPr lang="es-ES_tradnl" smtClean="0"/>
              <a:t>‹#›</a:t>
            </a:fld>
            <a:endParaRPr lang="es-ES_tradnl"/>
          </a:p>
        </p:txBody>
      </p:sp>
    </p:spTree>
    <p:extLst>
      <p:ext uri="{BB962C8B-B14F-4D97-AF65-F5344CB8AC3E}">
        <p14:creationId xmlns:p14="http://schemas.microsoft.com/office/powerpoint/2010/main" val="425951536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97348A-CE5B-8A41-75B7-AC7C45A89F81}"/>
              </a:ext>
            </a:extLst>
          </p:cNvPr>
          <p:cNvSpPr>
            <a:spLocks noGrp="1"/>
          </p:cNvSpPr>
          <p:nvPr>
            <p:ph type="title"/>
          </p:nvPr>
        </p:nvSpPr>
        <p:spPr>
          <a:xfrm>
            <a:off x="1260475" y="685800"/>
            <a:ext cx="5897563" cy="2400300"/>
          </a:xfrm>
        </p:spPr>
        <p:txBody>
          <a:bodyPr anchor="b"/>
          <a:lstStyle>
            <a:lvl1pPr>
              <a:defRPr sz="3200"/>
            </a:lvl1pPr>
          </a:lstStyle>
          <a:p>
            <a:r>
              <a:rPr lang="en-US"/>
              <a:t>Click to edit Master title style</a:t>
            </a:r>
            <a:endParaRPr lang="es-ES_tradnl"/>
          </a:p>
        </p:txBody>
      </p:sp>
      <p:sp>
        <p:nvSpPr>
          <p:cNvPr id="3" name="Picture Placeholder 2">
            <a:extLst>
              <a:ext uri="{FF2B5EF4-FFF2-40B4-BE49-F238E27FC236}">
                <a16:creationId xmlns:a16="http://schemas.microsoft.com/office/drawing/2014/main" id="{284DCFE1-E5A9-B09D-F4E2-09F1F0580009}"/>
              </a:ext>
            </a:extLst>
          </p:cNvPr>
          <p:cNvSpPr>
            <a:spLocks noGrp="1"/>
          </p:cNvSpPr>
          <p:nvPr>
            <p:ph type="pic" idx="1"/>
          </p:nvPr>
        </p:nvSpPr>
        <p:spPr>
          <a:xfrm>
            <a:off x="7775575" y="1481138"/>
            <a:ext cx="9258300" cy="7310437"/>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ES_tradnl"/>
          </a:p>
        </p:txBody>
      </p:sp>
      <p:sp>
        <p:nvSpPr>
          <p:cNvPr id="4" name="Text Placeholder 3">
            <a:extLst>
              <a:ext uri="{FF2B5EF4-FFF2-40B4-BE49-F238E27FC236}">
                <a16:creationId xmlns:a16="http://schemas.microsoft.com/office/drawing/2014/main" id="{3A1783C4-B6B5-C882-F563-712D8A2918AF}"/>
              </a:ext>
            </a:extLst>
          </p:cNvPr>
          <p:cNvSpPr>
            <a:spLocks noGrp="1"/>
          </p:cNvSpPr>
          <p:nvPr>
            <p:ph type="body" sz="half" idx="2"/>
          </p:nvPr>
        </p:nvSpPr>
        <p:spPr>
          <a:xfrm>
            <a:off x="1260475" y="3086100"/>
            <a:ext cx="5897563" cy="5718175"/>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C048C54E-EDBD-5260-1318-0A1709D7C904}"/>
              </a:ext>
            </a:extLst>
          </p:cNvPr>
          <p:cNvSpPr>
            <a:spLocks noGrp="1"/>
          </p:cNvSpPr>
          <p:nvPr>
            <p:ph type="dt" sz="half" idx="10"/>
          </p:nvPr>
        </p:nvSpPr>
        <p:spPr/>
        <p:txBody>
          <a:bodyPr/>
          <a:lstStyle/>
          <a:p>
            <a:fld id="{C7BCC370-6A01-5046-A652-63C43BADE6C4}" type="datetimeFigureOut">
              <a:rPr lang="es-ES_tradnl" smtClean="0"/>
              <a:t>9/1/25</a:t>
            </a:fld>
            <a:endParaRPr lang="es-ES_tradnl"/>
          </a:p>
        </p:txBody>
      </p:sp>
      <p:sp>
        <p:nvSpPr>
          <p:cNvPr id="6" name="Footer Placeholder 5">
            <a:extLst>
              <a:ext uri="{FF2B5EF4-FFF2-40B4-BE49-F238E27FC236}">
                <a16:creationId xmlns:a16="http://schemas.microsoft.com/office/drawing/2014/main" id="{9AC3B6C0-F528-3AE8-8CF4-B34B659A5F53}"/>
              </a:ext>
            </a:extLst>
          </p:cNvPr>
          <p:cNvSpPr>
            <a:spLocks noGrp="1"/>
          </p:cNvSpPr>
          <p:nvPr>
            <p:ph type="ftr" sz="quarter" idx="11"/>
          </p:nvPr>
        </p:nvSpPr>
        <p:spPr/>
        <p:txBody>
          <a:bodyPr/>
          <a:lstStyle/>
          <a:p>
            <a:endParaRPr lang="es-ES_tradnl"/>
          </a:p>
        </p:txBody>
      </p:sp>
      <p:sp>
        <p:nvSpPr>
          <p:cNvPr id="7" name="Slide Number Placeholder 6">
            <a:extLst>
              <a:ext uri="{FF2B5EF4-FFF2-40B4-BE49-F238E27FC236}">
                <a16:creationId xmlns:a16="http://schemas.microsoft.com/office/drawing/2014/main" id="{04099204-B495-441E-D959-BAB034AC8805}"/>
              </a:ext>
            </a:extLst>
          </p:cNvPr>
          <p:cNvSpPr>
            <a:spLocks noGrp="1"/>
          </p:cNvSpPr>
          <p:nvPr>
            <p:ph type="sldNum" sz="quarter" idx="12"/>
          </p:nvPr>
        </p:nvSpPr>
        <p:spPr/>
        <p:txBody>
          <a:bodyPr/>
          <a:lstStyle/>
          <a:p>
            <a:fld id="{66DE5D2E-BBE5-9845-A301-E7BA5C40191D}" type="slidenum">
              <a:rPr lang="es-ES_tradnl" smtClean="0"/>
              <a:t>‹#›</a:t>
            </a:fld>
            <a:endParaRPr lang="es-ES_tradnl"/>
          </a:p>
        </p:txBody>
      </p:sp>
    </p:spTree>
    <p:extLst>
      <p:ext uri="{BB962C8B-B14F-4D97-AF65-F5344CB8AC3E}">
        <p14:creationId xmlns:p14="http://schemas.microsoft.com/office/powerpoint/2010/main" val="69990992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613DCD62-F053-5591-74EF-F255FFE8BF4A}"/>
              </a:ext>
            </a:extLst>
          </p:cNvPr>
          <p:cNvSpPr>
            <a:spLocks noGrp="1"/>
          </p:cNvSpPr>
          <p:nvPr>
            <p:ph type="title"/>
          </p:nvPr>
        </p:nvSpPr>
        <p:spPr>
          <a:xfrm>
            <a:off x="1257300" y="547688"/>
            <a:ext cx="15773400" cy="1989137"/>
          </a:xfrm>
          <a:prstGeom prst="rect">
            <a:avLst/>
          </a:prstGeom>
        </p:spPr>
        <p:txBody>
          <a:bodyPr vert="horz" lIns="91440" tIns="45720" rIns="91440" bIns="45720" rtlCol="0" anchor="ctr">
            <a:normAutofit/>
          </a:bodyPr>
          <a:lstStyle/>
          <a:p>
            <a:r>
              <a:rPr lang="en-US"/>
              <a:t>Click to edit Master title style</a:t>
            </a:r>
            <a:endParaRPr lang="es-ES_tradnl"/>
          </a:p>
        </p:txBody>
      </p:sp>
      <p:sp>
        <p:nvSpPr>
          <p:cNvPr id="3" name="Text Placeholder 2">
            <a:extLst>
              <a:ext uri="{FF2B5EF4-FFF2-40B4-BE49-F238E27FC236}">
                <a16:creationId xmlns:a16="http://schemas.microsoft.com/office/drawing/2014/main" id="{EF345D3B-5126-345D-7D17-B555879BAD2C}"/>
              </a:ext>
            </a:extLst>
          </p:cNvPr>
          <p:cNvSpPr>
            <a:spLocks noGrp="1"/>
          </p:cNvSpPr>
          <p:nvPr>
            <p:ph type="body" idx="1"/>
          </p:nvPr>
        </p:nvSpPr>
        <p:spPr>
          <a:xfrm>
            <a:off x="1257300" y="2738438"/>
            <a:ext cx="15773400" cy="65278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s-ES_tradnl"/>
          </a:p>
        </p:txBody>
      </p:sp>
      <p:sp>
        <p:nvSpPr>
          <p:cNvPr id="4" name="Date Placeholder 3">
            <a:extLst>
              <a:ext uri="{FF2B5EF4-FFF2-40B4-BE49-F238E27FC236}">
                <a16:creationId xmlns:a16="http://schemas.microsoft.com/office/drawing/2014/main" id="{4D79AA69-EC8C-C3ED-A7E7-7B1D0CF681C9}"/>
              </a:ext>
            </a:extLst>
          </p:cNvPr>
          <p:cNvSpPr>
            <a:spLocks noGrp="1"/>
          </p:cNvSpPr>
          <p:nvPr>
            <p:ph type="dt" sz="half" idx="2"/>
          </p:nvPr>
        </p:nvSpPr>
        <p:spPr>
          <a:xfrm>
            <a:off x="1257300" y="9534525"/>
            <a:ext cx="4114800" cy="547688"/>
          </a:xfrm>
          <a:prstGeom prst="rect">
            <a:avLst/>
          </a:prstGeom>
        </p:spPr>
        <p:txBody>
          <a:bodyPr vert="horz" lIns="91440" tIns="45720" rIns="91440" bIns="45720" rtlCol="0" anchor="ctr"/>
          <a:lstStyle>
            <a:lvl1pPr algn="l">
              <a:defRPr sz="1200">
                <a:solidFill>
                  <a:schemeClr val="tx1">
                    <a:tint val="82000"/>
                  </a:schemeClr>
                </a:solidFill>
              </a:defRPr>
            </a:lvl1pPr>
          </a:lstStyle>
          <a:p>
            <a:fld id="{C7BCC370-6A01-5046-A652-63C43BADE6C4}" type="datetimeFigureOut">
              <a:rPr lang="es-ES_tradnl" smtClean="0"/>
              <a:t>9/1/25</a:t>
            </a:fld>
            <a:endParaRPr lang="es-ES_tradnl"/>
          </a:p>
        </p:txBody>
      </p:sp>
      <p:sp>
        <p:nvSpPr>
          <p:cNvPr id="5" name="Footer Placeholder 4">
            <a:extLst>
              <a:ext uri="{FF2B5EF4-FFF2-40B4-BE49-F238E27FC236}">
                <a16:creationId xmlns:a16="http://schemas.microsoft.com/office/drawing/2014/main" id="{F24ADD28-1471-7E0D-9ABB-F534179C9430}"/>
              </a:ext>
            </a:extLst>
          </p:cNvPr>
          <p:cNvSpPr>
            <a:spLocks noGrp="1"/>
          </p:cNvSpPr>
          <p:nvPr>
            <p:ph type="ftr" sz="quarter" idx="3"/>
          </p:nvPr>
        </p:nvSpPr>
        <p:spPr>
          <a:xfrm>
            <a:off x="6057900" y="9534525"/>
            <a:ext cx="6172200" cy="547688"/>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s-ES_tradnl"/>
          </a:p>
        </p:txBody>
      </p:sp>
      <p:sp>
        <p:nvSpPr>
          <p:cNvPr id="6" name="Slide Number Placeholder 5">
            <a:extLst>
              <a:ext uri="{FF2B5EF4-FFF2-40B4-BE49-F238E27FC236}">
                <a16:creationId xmlns:a16="http://schemas.microsoft.com/office/drawing/2014/main" id="{B61F7610-9CAE-7A17-CE2A-6C80A3105607}"/>
              </a:ext>
            </a:extLst>
          </p:cNvPr>
          <p:cNvSpPr>
            <a:spLocks noGrp="1"/>
          </p:cNvSpPr>
          <p:nvPr>
            <p:ph type="sldNum" sz="quarter" idx="4"/>
          </p:nvPr>
        </p:nvSpPr>
        <p:spPr>
          <a:xfrm>
            <a:off x="12915900" y="9534525"/>
            <a:ext cx="4114800" cy="547688"/>
          </a:xfrm>
          <a:prstGeom prst="rect">
            <a:avLst/>
          </a:prstGeom>
        </p:spPr>
        <p:txBody>
          <a:bodyPr vert="horz" lIns="91440" tIns="45720" rIns="91440" bIns="45720" rtlCol="0" anchor="ctr"/>
          <a:lstStyle>
            <a:lvl1pPr algn="r">
              <a:defRPr sz="1200">
                <a:solidFill>
                  <a:schemeClr val="tx1">
                    <a:tint val="82000"/>
                  </a:schemeClr>
                </a:solidFill>
              </a:defRPr>
            </a:lvl1pPr>
          </a:lstStyle>
          <a:p>
            <a:fld id="{66DE5D2E-BBE5-9845-A301-E7BA5C40191D}" type="slidenum">
              <a:rPr lang="es-ES_tradnl" smtClean="0"/>
              <a:t>‹#›</a:t>
            </a:fld>
            <a:endParaRPr lang="es-ES_tradnl"/>
          </a:p>
        </p:txBody>
      </p:sp>
    </p:spTree>
    <p:extLst>
      <p:ext uri="{BB962C8B-B14F-4D97-AF65-F5344CB8AC3E}">
        <p14:creationId xmlns:p14="http://schemas.microsoft.com/office/powerpoint/2010/main" val="2765342928"/>
      </p:ext>
    </p:extLst>
  </p:cSld>
  <p:clrMap bg1="lt1" tx1="dk1" bg2="lt2" tx2="dk2" accent1="accent1" accent2="accent2" accent3="accent3" accent4="accent4" accent5="accent5" accent6="accent6" hlink="hlink" folHlink="folHlink"/>
  <p:sldLayoutIdLst>
    <p:sldLayoutId id="2147483660" r:id="rId1"/>
    <p:sldLayoutId id="2147483661" r:id="rId2"/>
    <p:sldLayoutId id="2147483662" r:id="rId3"/>
    <p:sldLayoutId id="2147483663" r:id="rId4"/>
    <p:sldLayoutId id="2147483664" r:id="rId5"/>
    <p:sldLayoutId id="2147483665" r:id="rId6"/>
    <p:sldLayoutId id="2147483666" r:id="rId7"/>
    <p:sldLayoutId id="2147483667" r:id="rId8"/>
    <p:sldLayoutId id="2147483668" r:id="rId9"/>
    <p:sldLayoutId id="2147483669" r:id="rId10"/>
    <p:sldLayoutId id="2147483670" r:id="rId11"/>
    <p:sldLayoutId id="214748371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7.xml"/><Relationship Id="rId1" Type="http://schemas.openxmlformats.org/officeDocument/2006/relationships/slideLayout" Target="../slideLayouts/slideLayout7.xml"/><Relationship Id="rId4" Type="http://schemas.openxmlformats.org/officeDocument/2006/relationships/image" Target="../media/image4.png"/></Relationships>
</file>

<file path=ppt/slides/_rels/slide1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8.xml"/><Relationship Id="rId1" Type="http://schemas.openxmlformats.org/officeDocument/2006/relationships/slideLayout" Target="../slideLayouts/slideLayout7.xml"/><Relationship Id="rId4" Type="http://schemas.openxmlformats.org/officeDocument/2006/relationships/image" Target="../media/image4.png"/></Relationships>
</file>

<file path=ppt/slides/_rels/slide1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0.xml"/><Relationship Id="rId1" Type="http://schemas.openxmlformats.org/officeDocument/2006/relationships/slideLayout" Target="../slideLayouts/slideLayout7.xml"/><Relationship Id="rId5" Type="http://schemas.openxmlformats.org/officeDocument/2006/relationships/image" Target="../media/image11.png"/><Relationship Id="rId4" Type="http://schemas.openxmlformats.org/officeDocument/2006/relationships/image" Target="../media/image4.png"/></Relationships>
</file>

<file path=ppt/slides/_rels/slide1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1.xml"/><Relationship Id="rId1" Type="http://schemas.openxmlformats.org/officeDocument/2006/relationships/slideLayout" Target="../slideLayouts/slideLayout7.xml"/><Relationship Id="rId4" Type="http://schemas.openxmlformats.org/officeDocument/2006/relationships/image" Target="../media/image4.png"/></Relationships>
</file>

<file path=ppt/slides/_rels/slide1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3.xml"/><Relationship Id="rId1" Type="http://schemas.openxmlformats.org/officeDocument/2006/relationships/slideLayout" Target="../slideLayouts/slideLayout7.xml"/><Relationship Id="rId4" Type="http://schemas.openxmlformats.org/officeDocument/2006/relationships/image" Target="../media/image4.png"/></Relationships>
</file>

<file path=ppt/slides/_rels/slide2.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xml"/><Relationship Id="rId1" Type="http://schemas.openxmlformats.org/officeDocument/2006/relationships/slideLayout" Target="../slideLayouts/slideLayout7.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2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4.xml"/><Relationship Id="rId1" Type="http://schemas.openxmlformats.org/officeDocument/2006/relationships/slideLayout" Target="../slideLayouts/slideLayout7.xml"/><Relationship Id="rId4" Type="http://schemas.openxmlformats.org/officeDocument/2006/relationships/image" Target="../media/image4.png"/></Relationships>
</file>

<file path=ppt/slides/_rels/slide2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6.xml"/><Relationship Id="rId1" Type="http://schemas.openxmlformats.org/officeDocument/2006/relationships/slideLayout" Target="../slideLayouts/slideLayout7.xml"/><Relationship Id="rId4" Type="http://schemas.openxmlformats.org/officeDocument/2006/relationships/image" Target="../media/image4.png"/></Relationships>
</file>

<file path=ppt/slides/_rels/slide2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7.xml"/><Relationship Id="rId1" Type="http://schemas.openxmlformats.org/officeDocument/2006/relationships/slideLayout" Target="../slideLayouts/slideLayout7.xml"/><Relationship Id="rId4" Type="http://schemas.openxmlformats.org/officeDocument/2006/relationships/image" Target="../media/image4.png"/></Relationships>
</file>

<file path=ppt/slides/_rels/slide2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12.xml"/></Relationships>
</file>

<file path=ppt/slides/_rels/slide2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9.xml"/><Relationship Id="rId1" Type="http://schemas.openxmlformats.org/officeDocument/2006/relationships/slideLayout" Target="../slideLayouts/slideLayout7.xml"/><Relationship Id="rId4" Type="http://schemas.openxmlformats.org/officeDocument/2006/relationships/image" Target="../media/image4.png"/></Relationships>
</file>

<file path=ppt/slides/_rels/slide2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0.xml"/><Relationship Id="rId1" Type="http://schemas.openxmlformats.org/officeDocument/2006/relationships/slideLayout" Target="../slideLayouts/slideLayout7.xml"/><Relationship Id="rId4" Type="http://schemas.openxmlformats.org/officeDocument/2006/relationships/image" Target="../media/image4.png"/></Relationships>
</file>

<file path=ppt/slides/_rels/slide2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12.xml"/></Relationships>
</file>

<file path=ppt/slides/_rels/slide3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12.xml"/></Relationships>
</file>

<file path=ppt/slides/_rels/slide3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2.xml"/><Relationship Id="rId1" Type="http://schemas.openxmlformats.org/officeDocument/2006/relationships/slideLayout" Target="../slideLayouts/slideLayout7.xml"/><Relationship Id="rId5" Type="http://schemas.openxmlformats.org/officeDocument/2006/relationships/hyperlink" Target="https://www.jhsph.edu/offices-and-services/student-affairs/resources/student-policies/_documents/academic-ethics-code.pdf" TargetMode="External"/><Relationship Id="rId4" Type="http://schemas.openxmlformats.org/officeDocument/2006/relationships/image" Target="../media/image4.png"/></Relationships>
</file>

<file path=ppt/slides/_rels/slide3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12.xml"/></Relationships>
</file>

<file path=ppt/slides/_rels/slide3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3.xml"/><Relationship Id="rId1" Type="http://schemas.openxmlformats.org/officeDocument/2006/relationships/slideLayout" Target="../slideLayouts/slideLayout7.xml"/><Relationship Id="rId4" Type="http://schemas.openxmlformats.org/officeDocument/2006/relationships/image" Target="../media/image4.png"/></Relationships>
</file>

<file path=ppt/slides/_rels/slide3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4.xml"/><Relationship Id="rId1" Type="http://schemas.openxmlformats.org/officeDocument/2006/relationships/slideLayout" Target="../slideLayouts/slideLayout7.xml"/><Relationship Id="rId4" Type="http://schemas.openxmlformats.org/officeDocument/2006/relationships/image" Target="../media/image4.png"/></Relationships>
</file>

<file path=ppt/slides/_rels/slide3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5.xml"/><Relationship Id="rId1" Type="http://schemas.openxmlformats.org/officeDocument/2006/relationships/slideLayout" Target="../slideLayouts/slideLayout7.xml"/><Relationship Id="rId5" Type="http://schemas.openxmlformats.org/officeDocument/2006/relationships/hyperlink" Target="https://www.coase.org/writings/shirley2010dosanddontsinabstracts.pdf" TargetMode="External"/><Relationship Id="rId4" Type="http://schemas.openxmlformats.org/officeDocument/2006/relationships/image" Target="../media/image10.png"/></Relationships>
</file>

<file path=ppt/slides/_rels/slide3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6.xml"/><Relationship Id="rId1" Type="http://schemas.openxmlformats.org/officeDocument/2006/relationships/slideLayout" Target="../slideLayouts/slideLayout7.xml"/><Relationship Id="rId4" Type="http://schemas.openxmlformats.org/officeDocument/2006/relationships/image" Target="../media/image10.png"/></Relationships>
</file>

<file path=ppt/slides/_rels/slide3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7.xml"/><Relationship Id="rId1" Type="http://schemas.openxmlformats.org/officeDocument/2006/relationships/slideLayout" Target="../slideLayouts/slideLayout7.xml"/><Relationship Id="rId4" Type="http://schemas.openxmlformats.org/officeDocument/2006/relationships/image" Target="../media/image10.png"/></Relationships>
</file>

<file path=ppt/slides/_rels/slide3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8.xml"/><Relationship Id="rId1" Type="http://schemas.openxmlformats.org/officeDocument/2006/relationships/slideLayout" Target="../slideLayouts/slideLayout7.xml"/><Relationship Id="rId5" Type="http://schemas.openxmlformats.org/officeDocument/2006/relationships/hyperlink" Target="https://www.coase.org/writings/shirley2010dosanddontsinabstracts.pdf" TargetMode="External"/><Relationship Id="rId4" Type="http://schemas.openxmlformats.org/officeDocument/2006/relationships/image" Target="../media/image4.png"/></Relationships>
</file>

<file path=ppt/slides/_rels/slide3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9.xml"/><Relationship Id="rId1" Type="http://schemas.openxmlformats.org/officeDocument/2006/relationships/slideLayout" Target="../slideLayouts/slideLayout7.xml"/><Relationship Id="rId4" Type="http://schemas.openxmlformats.org/officeDocument/2006/relationships/hyperlink" Target="mailto:abstracts@theicfp.org" TargetMode="External"/></Relationships>
</file>

<file path=ppt/slides/_rels/slide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xml"/><Relationship Id="rId1" Type="http://schemas.openxmlformats.org/officeDocument/2006/relationships/slideLayout" Target="../slideLayouts/slideLayout7.xml"/><Relationship Id="rId4" Type="http://schemas.openxmlformats.org/officeDocument/2006/relationships/image" Target="../media/image10.png"/></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4.xml"/><Relationship Id="rId1" Type="http://schemas.openxmlformats.org/officeDocument/2006/relationships/slideLayout" Target="../slideLayouts/slideLayout7.xml"/><Relationship Id="rId4" Type="http://schemas.openxmlformats.org/officeDocument/2006/relationships/image" Target="../media/image4.png"/></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5.xml"/><Relationship Id="rId1" Type="http://schemas.openxmlformats.org/officeDocument/2006/relationships/slideLayout" Target="../slideLayouts/slideLayout7.xml"/><Relationship Id="rId4" Type="http://schemas.openxmlformats.org/officeDocument/2006/relationships/image" Target="../media/image4.png"/></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6.xml"/><Relationship Id="rId1" Type="http://schemas.openxmlformats.org/officeDocument/2006/relationships/slideLayout" Target="../slideLayouts/slideLayout7.xml"/><Relationship Id="rId5" Type="http://schemas.openxmlformats.org/officeDocument/2006/relationships/hyperlink" Target="https://www.xcdsystem.com/icfp/program/fhwQ4ds/index.cfm" TargetMode="External"/><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121D37"/>
        </a:solidFill>
        <a:effectLst/>
      </p:bgPr>
    </p:bg>
    <p:spTree>
      <p:nvGrpSpPr>
        <p:cNvPr id="1" name="Shape 71"/>
        <p:cNvGrpSpPr/>
        <p:nvPr/>
      </p:nvGrpSpPr>
      <p:grpSpPr>
        <a:xfrm>
          <a:off x="0" y="0"/>
          <a:ext cx="0" cy="0"/>
          <a:chOff x="0" y="0"/>
          <a:chExt cx="0" cy="0"/>
        </a:xfrm>
      </p:grpSpPr>
      <p:cxnSp>
        <p:nvCxnSpPr>
          <p:cNvPr id="72" name="Google Shape;72;p1"/>
          <p:cNvCxnSpPr/>
          <p:nvPr/>
        </p:nvCxnSpPr>
        <p:spPr>
          <a:xfrm>
            <a:off x="1009650" y="8556706"/>
            <a:ext cx="812400" cy="0"/>
          </a:xfrm>
          <a:prstGeom prst="straightConnector1">
            <a:avLst/>
          </a:prstGeom>
          <a:noFill/>
          <a:ln w="95250" cap="flat" cmpd="sng">
            <a:solidFill>
              <a:srgbClr val="D1003F"/>
            </a:solidFill>
            <a:prstDash val="solid"/>
            <a:round/>
            <a:headEnd type="none" w="sm" len="sm"/>
            <a:tailEnd type="none" w="sm" len="sm"/>
          </a:ln>
        </p:spPr>
      </p:cxnSp>
      <p:sp>
        <p:nvSpPr>
          <p:cNvPr id="74" name="Google Shape;74;p1"/>
          <p:cNvSpPr txBox="1"/>
          <p:nvPr/>
        </p:nvSpPr>
        <p:spPr>
          <a:xfrm>
            <a:off x="603233" y="5143500"/>
            <a:ext cx="13036679" cy="923330"/>
          </a:xfrm>
          <a:prstGeom prst="rect">
            <a:avLst/>
          </a:prstGeom>
          <a:noFill/>
          <a:ln>
            <a:noFill/>
          </a:ln>
        </p:spPr>
        <p:txBody>
          <a:bodyPr spcFirstLastPara="1" wrap="square" lIns="0" tIns="0" rIns="0" bIns="0" anchor="t" anchorCtr="0">
            <a:spAutoFit/>
          </a:bodyPr>
          <a:lstStyle/>
          <a:p>
            <a:pPr marL="0" marR="0" lvl="0" indent="0" algn="ctr" rtl="0">
              <a:lnSpc>
                <a:spcPct val="100000"/>
              </a:lnSpc>
              <a:spcBef>
                <a:spcPts val="0"/>
              </a:spcBef>
              <a:spcAft>
                <a:spcPts val="0"/>
              </a:spcAft>
              <a:buClr>
                <a:srgbClr val="000000"/>
              </a:buClr>
              <a:buSzPts val="7200"/>
              <a:buFont typeface="Arial"/>
              <a:buNone/>
            </a:pPr>
            <a:r>
              <a:rPr lang="en-US" sz="6000" b="1" i="0" u="none" strike="noStrike" cap="none" dirty="0">
                <a:solidFill>
                  <a:srgbClr val="FFFFFF"/>
                </a:solidFill>
                <a:latin typeface="Montserrat"/>
                <a:ea typeface="Montserrat"/>
                <a:cs typeface="Montserrat"/>
                <a:sym typeface="Montserrat"/>
              </a:rPr>
              <a:t>Advocacy Abstract Writing</a:t>
            </a:r>
            <a:endParaRPr lang="en-US" sz="1100" b="0" i="0" u="none" strike="noStrike" cap="none" dirty="0">
              <a:solidFill>
                <a:srgbClr val="000000"/>
              </a:solidFill>
              <a:latin typeface="Arial"/>
              <a:ea typeface="Arial"/>
              <a:cs typeface="Arial"/>
              <a:sym typeface="Arial"/>
            </a:endParaRPr>
          </a:p>
        </p:txBody>
      </p:sp>
      <p:sp>
        <p:nvSpPr>
          <p:cNvPr id="77" name="Google Shape;77;p1"/>
          <p:cNvSpPr txBox="1"/>
          <p:nvPr/>
        </p:nvSpPr>
        <p:spPr>
          <a:xfrm>
            <a:off x="-186300" y="9383673"/>
            <a:ext cx="3204300" cy="415498"/>
          </a:xfrm>
          <a:prstGeom prst="rect">
            <a:avLst/>
          </a:prstGeom>
          <a:noFill/>
          <a:ln>
            <a:noFill/>
          </a:ln>
        </p:spPr>
        <p:txBody>
          <a:bodyPr spcFirstLastPara="1" wrap="square" lIns="0" tIns="0" rIns="0" bIns="0" anchor="t" anchorCtr="0">
            <a:spAutoFit/>
          </a:bodyPr>
          <a:lstStyle/>
          <a:p>
            <a:pPr marL="0" marR="0" lvl="0" indent="0" algn="r" rtl="0">
              <a:lnSpc>
                <a:spcPct val="150000"/>
              </a:lnSpc>
              <a:spcBef>
                <a:spcPts val="0"/>
              </a:spcBef>
              <a:spcAft>
                <a:spcPts val="0"/>
              </a:spcAft>
              <a:buClr>
                <a:srgbClr val="000000"/>
              </a:buClr>
              <a:buSzPts val="1700"/>
              <a:buFont typeface="Arial"/>
              <a:buNone/>
            </a:pPr>
            <a:r>
              <a:rPr lang="en-US" sz="1800" b="0" i="0" u="none" strike="noStrike" cap="none">
                <a:solidFill>
                  <a:srgbClr val="FFFFFF"/>
                </a:solidFill>
                <a:latin typeface="Montserrat"/>
                <a:ea typeface="Montserrat"/>
                <a:cs typeface="Montserrat"/>
                <a:sym typeface="Montserrat"/>
              </a:rPr>
              <a:t>TheICFP.org | #ICFP2025</a:t>
            </a:r>
            <a:endParaRPr lang="en-US" sz="1600" b="0" i="0" u="none" strike="noStrike" cap="none">
              <a:solidFill>
                <a:srgbClr val="000000"/>
              </a:solidFill>
              <a:latin typeface="Arial"/>
              <a:ea typeface="Arial"/>
              <a:cs typeface="Arial"/>
              <a:sym typeface="Arial"/>
            </a:endParaRPr>
          </a:p>
        </p:txBody>
      </p:sp>
      <p:sp>
        <p:nvSpPr>
          <p:cNvPr id="81" name="Google Shape;81;p1"/>
          <p:cNvSpPr/>
          <p:nvPr/>
        </p:nvSpPr>
        <p:spPr>
          <a:xfrm>
            <a:off x="13888708" y="0"/>
            <a:ext cx="4400124" cy="8288810"/>
          </a:xfrm>
          <a:custGeom>
            <a:avLst/>
            <a:gdLst/>
            <a:ahLst/>
            <a:cxnLst/>
            <a:rect l="l" t="t" r="r" b="b"/>
            <a:pathLst>
              <a:path w="4400124" h="8247572" extrusionOk="0">
                <a:moveTo>
                  <a:pt x="0" y="0"/>
                </a:moveTo>
                <a:lnTo>
                  <a:pt x="4400124" y="0"/>
                </a:lnTo>
                <a:lnTo>
                  <a:pt x="4400124" y="8247572"/>
                </a:lnTo>
                <a:lnTo>
                  <a:pt x="0" y="8247572"/>
                </a:lnTo>
                <a:lnTo>
                  <a:pt x="0" y="0"/>
                </a:lnTo>
                <a:close/>
              </a:path>
            </a:pathLst>
          </a:custGeom>
          <a:blipFill rotWithShape="1">
            <a:blip r:embed="rId3">
              <a:alphaModFix/>
            </a:blip>
            <a:stretch>
              <a:fillRect l="-111802" r="-87831" b="-6648"/>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grpSp>
        <p:nvGrpSpPr>
          <p:cNvPr id="82" name="Google Shape;82;p1"/>
          <p:cNvGrpSpPr/>
          <p:nvPr/>
        </p:nvGrpSpPr>
        <p:grpSpPr>
          <a:xfrm rot="10800000">
            <a:off x="13888686" y="7993635"/>
            <a:ext cx="4400151" cy="749440"/>
            <a:chOff x="0" y="-38100"/>
            <a:chExt cx="954666" cy="162600"/>
          </a:xfrm>
        </p:grpSpPr>
        <p:sp>
          <p:nvSpPr>
            <p:cNvPr id="83" name="Google Shape;83;p1"/>
            <p:cNvSpPr/>
            <p:nvPr/>
          </p:nvSpPr>
          <p:spPr>
            <a:xfrm>
              <a:off x="0" y="0"/>
              <a:ext cx="954666" cy="124359"/>
            </a:xfrm>
            <a:custGeom>
              <a:avLst/>
              <a:gdLst/>
              <a:ahLst/>
              <a:cxnLst/>
              <a:rect l="l" t="t" r="r" b="b"/>
              <a:pathLst>
                <a:path w="954666" h="124359" extrusionOk="0">
                  <a:moveTo>
                    <a:pt x="0" y="0"/>
                  </a:moveTo>
                  <a:lnTo>
                    <a:pt x="954666" y="0"/>
                  </a:lnTo>
                  <a:lnTo>
                    <a:pt x="954666" y="124359"/>
                  </a:lnTo>
                  <a:lnTo>
                    <a:pt x="0" y="124359"/>
                  </a:lnTo>
                  <a:close/>
                </a:path>
              </a:pathLst>
            </a:custGeom>
            <a:solidFill>
              <a:srgbClr val="D4DCFF"/>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84" name="Google Shape;84;p1"/>
            <p:cNvSpPr txBox="1"/>
            <p:nvPr/>
          </p:nvSpPr>
          <p:spPr>
            <a:xfrm>
              <a:off x="0" y="-38100"/>
              <a:ext cx="954600" cy="162600"/>
            </a:xfrm>
            <a:prstGeom prst="rect">
              <a:avLst/>
            </a:prstGeom>
            <a:noFill/>
            <a:ln>
              <a:noFill/>
            </a:ln>
          </p:spPr>
          <p:txBody>
            <a:bodyPr spcFirstLastPara="1" wrap="square" lIns="50800" tIns="50800" rIns="50800" bIns="50800" anchor="ctr" anchorCtr="0">
              <a:noAutofit/>
            </a:bodyPr>
            <a:lstStyle/>
            <a:p>
              <a:pPr marL="0" marR="0" lvl="0" indent="0" algn="ctr" rtl="0">
                <a:lnSpc>
                  <a:spcPct val="147444"/>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grpSp>
      <p:grpSp>
        <p:nvGrpSpPr>
          <p:cNvPr id="85" name="Google Shape;85;p1"/>
          <p:cNvGrpSpPr/>
          <p:nvPr/>
        </p:nvGrpSpPr>
        <p:grpSpPr>
          <a:xfrm rot="10800000">
            <a:off x="13871753" y="8566812"/>
            <a:ext cx="4400151" cy="749440"/>
            <a:chOff x="0" y="-38100"/>
            <a:chExt cx="954666" cy="162600"/>
          </a:xfrm>
        </p:grpSpPr>
        <p:sp>
          <p:nvSpPr>
            <p:cNvPr id="86" name="Google Shape;86;p1"/>
            <p:cNvSpPr/>
            <p:nvPr/>
          </p:nvSpPr>
          <p:spPr>
            <a:xfrm>
              <a:off x="0" y="0"/>
              <a:ext cx="954666" cy="124359"/>
            </a:xfrm>
            <a:custGeom>
              <a:avLst/>
              <a:gdLst/>
              <a:ahLst/>
              <a:cxnLst/>
              <a:rect l="l" t="t" r="r" b="b"/>
              <a:pathLst>
                <a:path w="954666" h="124359" extrusionOk="0">
                  <a:moveTo>
                    <a:pt x="0" y="0"/>
                  </a:moveTo>
                  <a:lnTo>
                    <a:pt x="954666" y="0"/>
                  </a:lnTo>
                  <a:lnTo>
                    <a:pt x="954666" y="124359"/>
                  </a:lnTo>
                  <a:lnTo>
                    <a:pt x="0" y="124359"/>
                  </a:lnTo>
                  <a:close/>
                </a:path>
              </a:pathLst>
            </a:custGeom>
            <a:solidFill>
              <a:srgbClr val="45265F"/>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87" name="Google Shape;87;p1"/>
            <p:cNvSpPr txBox="1"/>
            <p:nvPr/>
          </p:nvSpPr>
          <p:spPr>
            <a:xfrm>
              <a:off x="0" y="-38100"/>
              <a:ext cx="954600" cy="162600"/>
            </a:xfrm>
            <a:prstGeom prst="rect">
              <a:avLst/>
            </a:prstGeom>
            <a:noFill/>
            <a:ln>
              <a:noFill/>
            </a:ln>
          </p:spPr>
          <p:txBody>
            <a:bodyPr spcFirstLastPara="1" wrap="square" lIns="50800" tIns="50800" rIns="50800" bIns="50800" anchor="ctr" anchorCtr="0">
              <a:noAutofit/>
            </a:bodyPr>
            <a:lstStyle/>
            <a:p>
              <a:pPr marL="0" marR="0" lvl="0" indent="0" algn="ctr" rtl="0">
                <a:lnSpc>
                  <a:spcPct val="147444"/>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grpSp>
      <p:grpSp>
        <p:nvGrpSpPr>
          <p:cNvPr id="88" name="Google Shape;88;p1"/>
          <p:cNvGrpSpPr/>
          <p:nvPr/>
        </p:nvGrpSpPr>
        <p:grpSpPr>
          <a:xfrm rot="10800000">
            <a:off x="13888686" y="9139990"/>
            <a:ext cx="4400151" cy="749440"/>
            <a:chOff x="0" y="-38100"/>
            <a:chExt cx="954666" cy="162600"/>
          </a:xfrm>
        </p:grpSpPr>
        <p:sp>
          <p:nvSpPr>
            <p:cNvPr id="89" name="Google Shape;89;p1"/>
            <p:cNvSpPr/>
            <p:nvPr/>
          </p:nvSpPr>
          <p:spPr>
            <a:xfrm>
              <a:off x="0" y="0"/>
              <a:ext cx="954666" cy="124359"/>
            </a:xfrm>
            <a:custGeom>
              <a:avLst/>
              <a:gdLst/>
              <a:ahLst/>
              <a:cxnLst/>
              <a:rect l="l" t="t" r="r" b="b"/>
              <a:pathLst>
                <a:path w="954666" h="124359" extrusionOk="0">
                  <a:moveTo>
                    <a:pt x="0" y="0"/>
                  </a:moveTo>
                  <a:lnTo>
                    <a:pt x="954666" y="0"/>
                  </a:lnTo>
                  <a:lnTo>
                    <a:pt x="954666" y="124359"/>
                  </a:lnTo>
                  <a:lnTo>
                    <a:pt x="0" y="124359"/>
                  </a:lnTo>
                  <a:close/>
                </a:path>
              </a:pathLst>
            </a:custGeom>
            <a:solidFill>
              <a:srgbClr val="8F1140"/>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90" name="Google Shape;90;p1"/>
            <p:cNvSpPr txBox="1"/>
            <p:nvPr/>
          </p:nvSpPr>
          <p:spPr>
            <a:xfrm>
              <a:off x="0" y="-38100"/>
              <a:ext cx="954600" cy="162600"/>
            </a:xfrm>
            <a:prstGeom prst="rect">
              <a:avLst/>
            </a:prstGeom>
            <a:noFill/>
            <a:ln>
              <a:noFill/>
            </a:ln>
          </p:spPr>
          <p:txBody>
            <a:bodyPr spcFirstLastPara="1" wrap="square" lIns="50800" tIns="50800" rIns="50800" bIns="50800" anchor="ctr" anchorCtr="0">
              <a:noAutofit/>
            </a:bodyPr>
            <a:lstStyle/>
            <a:p>
              <a:pPr marL="0" marR="0" lvl="0" indent="0" algn="ctr" rtl="0">
                <a:lnSpc>
                  <a:spcPct val="147444"/>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grpSp>
      <p:grpSp>
        <p:nvGrpSpPr>
          <p:cNvPr id="91" name="Google Shape;91;p1"/>
          <p:cNvGrpSpPr/>
          <p:nvPr/>
        </p:nvGrpSpPr>
        <p:grpSpPr>
          <a:xfrm rot="10800000">
            <a:off x="13888686" y="9713167"/>
            <a:ext cx="4400151" cy="749440"/>
            <a:chOff x="0" y="-38100"/>
            <a:chExt cx="954666" cy="162600"/>
          </a:xfrm>
        </p:grpSpPr>
        <p:sp>
          <p:nvSpPr>
            <p:cNvPr id="92" name="Google Shape;92;p1"/>
            <p:cNvSpPr/>
            <p:nvPr/>
          </p:nvSpPr>
          <p:spPr>
            <a:xfrm>
              <a:off x="0" y="0"/>
              <a:ext cx="954666" cy="124359"/>
            </a:xfrm>
            <a:custGeom>
              <a:avLst/>
              <a:gdLst/>
              <a:ahLst/>
              <a:cxnLst/>
              <a:rect l="l" t="t" r="r" b="b"/>
              <a:pathLst>
                <a:path w="954666" h="124359" extrusionOk="0">
                  <a:moveTo>
                    <a:pt x="0" y="0"/>
                  </a:moveTo>
                  <a:lnTo>
                    <a:pt x="954666" y="0"/>
                  </a:lnTo>
                  <a:lnTo>
                    <a:pt x="954666" y="124359"/>
                  </a:lnTo>
                  <a:lnTo>
                    <a:pt x="0" y="124359"/>
                  </a:lnTo>
                  <a:close/>
                </a:path>
              </a:pathLst>
            </a:custGeom>
            <a:solidFill>
              <a:srgbClr val="D1003F"/>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93" name="Google Shape;93;p1"/>
            <p:cNvSpPr txBox="1"/>
            <p:nvPr/>
          </p:nvSpPr>
          <p:spPr>
            <a:xfrm>
              <a:off x="0" y="-38100"/>
              <a:ext cx="954600" cy="162600"/>
            </a:xfrm>
            <a:prstGeom prst="rect">
              <a:avLst/>
            </a:prstGeom>
            <a:noFill/>
            <a:ln>
              <a:noFill/>
            </a:ln>
          </p:spPr>
          <p:txBody>
            <a:bodyPr spcFirstLastPara="1" wrap="square" lIns="50800" tIns="50800" rIns="50800" bIns="50800" anchor="ctr" anchorCtr="0">
              <a:noAutofit/>
            </a:bodyPr>
            <a:lstStyle/>
            <a:p>
              <a:pPr marL="0" marR="0" lvl="0" indent="0" algn="ctr" rtl="0">
                <a:lnSpc>
                  <a:spcPct val="147444"/>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grpSp>
      <p:pic>
        <p:nvPicPr>
          <p:cNvPr id="3" name="Picture 2" descr="A black and white logo&#10;&#10;Description automatically generated">
            <a:extLst>
              <a:ext uri="{FF2B5EF4-FFF2-40B4-BE49-F238E27FC236}">
                <a16:creationId xmlns:a16="http://schemas.microsoft.com/office/drawing/2014/main" id="{B0D70F90-22FA-D7D6-9C6A-66B814868060}"/>
              </a:ext>
            </a:extLst>
          </p:cNvPr>
          <p:cNvPicPr>
            <a:picLocks noChangeAspect="1"/>
          </p:cNvPicPr>
          <p:nvPr/>
        </p:nvPicPr>
        <p:blipFill>
          <a:blip r:embed="rId4"/>
          <a:stretch>
            <a:fillRect/>
          </a:stretch>
        </p:blipFill>
        <p:spPr>
          <a:xfrm>
            <a:off x="3409950" y="277785"/>
            <a:ext cx="7772400" cy="4241759"/>
          </a:xfrm>
          <a:prstGeom prst="rect">
            <a:avLst/>
          </a:prstGeom>
        </p:spPr>
      </p:pic>
      <p:sp>
        <p:nvSpPr>
          <p:cNvPr id="2" name="Google Shape;80;p1">
            <a:extLst>
              <a:ext uri="{FF2B5EF4-FFF2-40B4-BE49-F238E27FC236}">
                <a16:creationId xmlns:a16="http://schemas.microsoft.com/office/drawing/2014/main" id="{480DF1BF-F9E3-D4BA-2A88-64D04F42048A}"/>
              </a:ext>
            </a:extLst>
          </p:cNvPr>
          <p:cNvSpPr txBox="1"/>
          <p:nvPr/>
        </p:nvSpPr>
        <p:spPr>
          <a:xfrm>
            <a:off x="2900723" y="7392965"/>
            <a:ext cx="8441700" cy="1661993"/>
          </a:xfrm>
          <a:prstGeom prst="rect">
            <a:avLst/>
          </a:prstGeom>
          <a:noFill/>
          <a:ln>
            <a:noFill/>
          </a:ln>
        </p:spPr>
        <p:txBody>
          <a:bodyPr spcFirstLastPara="1" wrap="square" lIns="0" tIns="0" rIns="0" bIns="0" anchor="t" anchorCtr="0">
            <a:spAutoFit/>
          </a:bodyPr>
          <a:lstStyle/>
          <a:p>
            <a:pPr marL="0" marR="0" lvl="0" indent="0" algn="ctr" rtl="0">
              <a:lnSpc>
                <a:spcPct val="150000"/>
              </a:lnSpc>
              <a:spcBef>
                <a:spcPts val="0"/>
              </a:spcBef>
              <a:spcAft>
                <a:spcPts val="0"/>
              </a:spcAft>
              <a:buClr>
                <a:srgbClr val="000000"/>
              </a:buClr>
              <a:buSzPts val="1700"/>
              <a:buFont typeface="Arial"/>
              <a:buNone/>
            </a:pPr>
            <a:r>
              <a:rPr lang="en-US" sz="1800" b="1" i="0" u="none" strike="noStrike" cap="none" dirty="0">
                <a:solidFill>
                  <a:srgbClr val="FFFFFF"/>
                </a:solidFill>
                <a:latin typeface="Montserrat"/>
                <a:ea typeface="Montserrat"/>
                <a:cs typeface="Montserrat"/>
                <a:sym typeface="Montserrat"/>
              </a:rPr>
              <a:t>Prepared by:</a:t>
            </a:r>
          </a:p>
          <a:p>
            <a:pPr marL="0" marR="0" lvl="0" indent="0" algn="ctr" rtl="0">
              <a:lnSpc>
                <a:spcPct val="150000"/>
              </a:lnSpc>
              <a:spcBef>
                <a:spcPts val="0"/>
              </a:spcBef>
              <a:spcAft>
                <a:spcPts val="0"/>
              </a:spcAft>
              <a:buClr>
                <a:srgbClr val="000000"/>
              </a:buClr>
              <a:buSzPts val="1700"/>
              <a:buFont typeface="Arial"/>
              <a:buNone/>
            </a:pPr>
            <a:r>
              <a:rPr lang="en-US" sz="1800" i="0" u="none" strike="noStrike" cap="none" dirty="0">
                <a:solidFill>
                  <a:srgbClr val="FFFFFF"/>
                </a:solidFill>
                <a:latin typeface="Montserrat"/>
                <a:ea typeface="Montserrat"/>
                <a:cs typeface="Montserrat"/>
                <a:sym typeface="Montserrat"/>
              </a:rPr>
              <a:t>Scientific Subcommittee</a:t>
            </a:r>
          </a:p>
          <a:p>
            <a:pPr marL="0" marR="0" lvl="0" indent="0" algn="ctr" rtl="0">
              <a:lnSpc>
                <a:spcPct val="150000"/>
              </a:lnSpc>
              <a:spcBef>
                <a:spcPts val="0"/>
              </a:spcBef>
              <a:spcAft>
                <a:spcPts val="0"/>
              </a:spcAft>
              <a:buClr>
                <a:srgbClr val="000000"/>
              </a:buClr>
              <a:buSzPts val="1700"/>
              <a:buFont typeface="Arial"/>
              <a:buNone/>
            </a:pPr>
            <a:r>
              <a:rPr lang="en-US" sz="1800" i="0" u="none" strike="noStrike" cap="none" dirty="0">
                <a:solidFill>
                  <a:srgbClr val="FFFFFF"/>
                </a:solidFill>
                <a:latin typeface="Montserrat"/>
                <a:ea typeface="Montserrat"/>
                <a:cs typeface="Montserrat"/>
                <a:sym typeface="Montserrat"/>
              </a:rPr>
              <a:t>International Conference on Family Planning (ICFP)</a:t>
            </a:r>
          </a:p>
          <a:p>
            <a:pPr marL="0" marR="0" lvl="0" indent="0" algn="ctr" rtl="0">
              <a:lnSpc>
                <a:spcPct val="150000"/>
              </a:lnSpc>
              <a:spcBef>
                <a:spcPts val="0"/>
              </a:spcBef>
              <a:spcAft>
                <a:spcPts val="0"/>
              </a:spcAft>
              <a:buClr>
                <a:srgbClr val="000000"/>
              </a:buClr>
              <a:buSzPts val="1700"/>
              <a:buFont typeface="Arial"/>
              <a:buNone/>
            </a:pPr>
            <a:r>
              <a:rPr lang="en-US" sz="1800" i="0" u="none" strike="noStrike" cap="none" dirty="0">
                <a:solidFill>
                  <a:srgbClr val="FFFFFF"/>
                </a:solidFill>
                <a:latin typeface="Montserrat"/>
                <a:ea typeface="Montserrat"/>
                <a:cs typeface="Montserrat"/>
                <a:sym typeface="Montserrat"/>
              </a:rPr>
              <a:t>Contact email: </a:t>
            </a:r>
            <a:r>
              <a:rPr lang="en-US" sz="1800" i="0" u="none" strike="noStrike" cap="none" dirty="0" err="1">
                <a:solidFill>
                  <a:srgbClr val="FFFFFF"/>
                </a:solidFill>
                <a:latin typeface="Montserrat"/>
                <a:ea typeface="Montserrat"/>
                <a:cs typeface="Montserrat"/>
                <a:sym typeface="Montserrat"/>
              </a:rPr>
              <a:t>abstracts@theicfp.org</a:t>
            </a:r>
            <a:endParaRPr lang="en-US" sz="1800" i="0" u="none" strike="noStrike" cap="none" dirty="0">
              <a:solidFill>
                <a:srgbClr val="FFFFFF"/>
              </a:solidFill>
              <a:latin typeface="Montserrat"/>
              <a:ea typeface="Montserrat"/>
              <a:cs typeface="Montserrat"/>
              <a:sym typeface="Montserrat"/>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814673E-0812-82CC-8BA2-2CE3311210FA}"/>
            </a:ext>
          </a:extLst>
        </p:cNvPr>
        <p:cNvGrpSpPr/>
        <p:nvPr/>
      </p:nvGrpSpPr>
      <p:grpSpPr>
        <a:xfrm>
          <a:off x="0" y="0"/>
          <a:ext cx="0" cy="0"/>
          <a:chOff x="0" y="0"/>
          <a:chExt cx="0" cy="0"/>
        </a:xfrm>
      </p:grpSpPr>
      <p:sp>
        <p:nvSpPr>
          <p:cNvPr id="2" name="object 2">
            <a:extLst>
              <a:ext uri="{FF2B5EF4-FFF2-40B4-BE49-F238E27FC236}">
                <a16:creationId xmlns:a16="http://schemas.microsoft.com/office/drawing/2014/main" id="{39D71EBE-3742-245F-5A1F-64CE0C9CBC1D}"/>
              </a:ext>
            </a:extLst>
          </p:cNvPr>
          <p:cNvSpPr/>
          <p:nvPr/>
        </p:nvSpPr>
        <p:spPr>
          <a:xfrm>
            <a:off x="642" y="1"/>
            <a:ext cx="18286716" cy="10286423"/>
          </a:xfrm>
          <a:custGeom>
            <a:avLst/>
            <a:gdLst/>
            <a:ahLst/>
            <a:cxnLst/>
            <a:rect l="l" t="t" r="r" b="b"/>
            <a:pathLst>
              <a:path w="20104100" h="11308715">
                <a:moveTo>
                  <a:pt x="20104099" y="0"/>
                </a:moveTo>
                <a:lnTo>
                  <a:pt x="0" y="0"/>
                </a:lnTo>
                <a:lnTo>
                  <a:pt x="0" y="11308556"/>
                </a:lnTo>
                <a:lnTo>
                  <a:pt x="20104099" y="11308556"/>
                </a:lnTo>
                <a:lnTo>
                  <a:pt x="20104099" y="0"/>
                </a:lnTo>
                <a:close/>
              </a:path>
            </a:pathLst>
          </a:custGeom>
          <a:solidFill>
            <a:srgbClr val="161E37"/>
          </a:solidFill>
        </p:spPr>
        <p:txBody>
          <a:bodyPr wrap="square" lIns="0" tIns="0" rIns="0" bIns="0" rtlCol="0"/>
          <a:lstStyle/>
          <a:p>
            <a:endParaRPr lang="es-ES_tradnl" sz="1638"/>
          </a:p>
        </p:txBody>
      </p:sp>
      <p:pic>
        <p:nvPicPr>
          <p:cNvPr id="3" name="object 3">
            <a:extLst>
              <a:ext uri="{FF2B5EF4-FFF2-40B4-BE49-F238E27FC236}">
                <a16:creationId xmlns:a16="http://schemas.microsoft.com/office/drawing/2014/main" id="{BD97AF82-E75D-DF36-501A-C50C719183DF}"/>
              </a:ext>
            </a:extLst>
          </p:cNvPr>
          <p:cNvPicPr/>
          <p:nvPr/>
        </p:nvPicPr>
        <p:blipFill>
          <a:blip r:embed="rId2" cstate="print"/>
          <a:stretch>
            <a:fillRect/>
          </a:stretch>
        </p:blipFill>
        <p:spPr>
          <a:xfrm>
            <a:off x="9344649" y="1556733"/>
            <a:ext cx="8942709" cy="8729544"/>
          </a:xfrm>
          <a:prstGeom prst="rect">
            <a:avLst/>
          </a:prstGeom>
        </p:spPr>
      </p:pic>
      <p:pic>
        <p:nvPicPr>
          <p:cNvPr id="4" name="object 4">
            <a:extLst>
              <a:ext uri="{FF2B5EF4-FFF2-40B4-BE49-F238E27FC236}">
                <a16:creationId xmlns:a16="http://schemas.microsoft.com/office/drawing/2014/main" id="{293B33CE-91A6-E3D7-0C7E-FF25EB0371D5}"/>
              </a:ext>
            </a:extLst>
          </p:cNvPr>
          <p:cNvPicPr/>
          <p:nvPr/>
        </p:nvPicPr>
        <p:blipFill>
          <a:blip r:embed="rId3" cstate="print"/>
          <a:stretch>
            <a:fillRect/>
          </a:stretch>
        </p:blipFill>
        <p:spPr>
          <a:xfrm>
            <a:off x="-33866" y="-17005"/>
            <a:ext cx="8942709" cy="8729544"/>
          </a:xfrm>
          <a:prstGeom prst="rect">
            <a:avLst/>
          </a:prstGeom>
        </p:spPr>
      </p:pic>
      <p:sp>
        <p:nvSpPr>
          <p:cNvPr id="5" name="object 5">
            <a:extLst>
              <a:ext uri="{FF2B5EF4-FFF2-40B4-BE49-F238E27FC236}">
                <a16:creationId xmlns:a16="http://schemas.microsoft.com/office/drawing/2014/main" id="{B9E4A8FB-2B47-6869-725B-3652EA6B1E62}"/>
              </a:ext>
            </a:extLst>
          </p:cNvPr>
          <p:cNvSpPr txBox="1"/>
          <p:nvPr/>
        </p:nvSpPr>
        <p:spPr>
          <a:xfrm>
            <a:off x="0" y="4296968"/>
            <a:ext cx="18252849" cy="1123160"/>
          </a:xfrm>
          <a:prstGeom prst="rect">
            <a:avLst/>
          </a:prstGeom>
        </p:spPr>
        <p:txBody>
          <a:bodyPr vert="horz" wrap="square" lIns="0" tIns="15018" rIns="0" bIns="0" rtlCol="0">
            <a:spAutoFit/>
          </a:bodyPr>
          <a:lstStyle/>
          <a:p>
            <a:pPr algn="ctr"/>
            <a:r>
              <a:rPr lang="en-US" sz="7200" b="1" dirty="0">
                <a:solidFill>
                  <a:srgbClr val="FFFFFF"/>
                </a:solidFill>
                <a:latin typeface="Montserrat"/>
                <a:ea typeface="Montserrat"/>
                <a:cs typeface="Montserrat"/>
                <a:sym typeface="Montserrat"/>
              </a:rPr>
              <a:t>Significance / Background</a:t>
            </a:r>
          </a:p>
        </p:txBody>
      </p:sp>
      <p:sp>
        <p:nvSpPr>
          <p:cNvPr id="8" name="Google Shape;80;p1">
            <a:extLst>
              <a:ext uri="{FF2B5EF4-FFF2-40B4-BE49-F238E27FC236}">
                <a16:creationId xmlns:a16="http://schemas.microsoft.com/office/drawing/2014/main" id="{392933BD-9030-903C-90AA-97EB76A6525B}"/>
              </a:ext>
            </a:extLst>
          </p:cNvPr>
          <p:cNvSpPr txBox="1"/>
          <p:nvPr/>
        </p:nvSpPr>
        <p:spPr>
          <a:xfrm>
            <a:off x="5123799" y="6091920"/>
            <a:ext cx="8441700" cy="646331"/>
          </a:xfrm>
          <a:prstGeom prst="rect">
            <a:avLst/>
          </a:prstGeom>
          <a:noFill/>
          <a:ln>
            <a:noFill/>
          </a:ln>
        </p:spPr>
        <p:txBody>
          <a:bodyPr spcFirstLastPara="1" wrap="square" lIns="0" tIns="0" rIns="0" bIns="0" anchor="t" anchorCtr="0">
            <a:spAutoFit/>
          </a:bodyPr>
          <a:lstStyle/>
          <a:p>
            <a:pPr marL="0" marR="0" lvl="0" indent="0" algn="ctr" rtl="0">
              <a:lnSpc>
                <a:spcPct val="150000"/>
              </a:lnSpc>
              <a:spcBef>
                <a:spcPts val="0"/>
              </a:spcBef>
              <a:spcAft>
                <a:spcPts val="0"/>
              </a:spcAft>
              <a:buClr>
                <a:srgbClr val="000000"/>
              </a:buClr>
              <a:buSzPts val="1700"/>
              <a:buFont typeface="Arial"/>
              <a:buNone/>
            </a:pPr>
            <a:r>
              <a:rPr lang="en-US" sz="2800" i="0" u="none" strike="noStrike" cap="none" dirty="0">
                <a:solidFill>
                  <a:srgbClr val="FFFFFF"/>
                </a:solidFill>
                <a:latin typeface="Montserrat"/>
                <a:ea typeface="Montserrat"/>
                <a:cs typeface="Montserrat"/>
                <a:sym typeface="Montserrat"/>
              </a:rPr>
              <a:t>200 words maximum</a:t>
            </a:r>
          </a:p>
        </p:txBody>
      </p:sp>
    </p:spTree>
    <p:extLst>
      <p:ext uri="{BB962C8B-B14F-4D97-AF65-F5344CB8AC3E}">
        <p14:creationId xmlns:p14="http://schemas.microsoft.com/office/powerpoint/2010/main" val="99791786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24">
          <a:extLst>
            <a:ext uri="{FF2B5EF4-FFF2-40B4-BE49-F238E27FC236}">
              <a16:creationId xmlns:a16="http://schemas.microsoft.com/office/drawing/2014/main" id="{CC5CE41B-0E57-16A6-1122-D2A37E570AC2}"/>
            </a:ext>
          </a:extLst>
        </p:cNvPr>
        <p:cNvGrpSpPr/>
        <p:nvPr/>
      </p:nvGrpSpPr>
      <p:grpSpPr>
        <a:xfrm>
          <a:off x="0" y="0"/>
          <a:ext cx="0" cy="0"/>
          <a:chOff x="0" y="0"/>
          <a:chExt cx="0" cy="0"/>
        </a:xfrm>
      </p:grpSpPr>
      <p:grpSp>
        <p:nvGrpSpPr>
          <p:cNvPr id="125" name="Google Shape;125;p4">
            <a:extLst>
              <a:ext uri="{FF2B5EF4-FFF2-40B4-BE49-F238E27FC236}">
                <a16:creationId xmlns:a16="http://schemas.microsoft.com/office/drawing/2014/main" id="{80993D50-86DA-FB4F-C290-D06735772321}"/>
              </a:ext>
            </a:extLst>
          </p:cNvPr>
          <p:cNvGrpSpPr/>
          <p:nvPr/>
        </p:nvGrpSpPr>
        <p:grpSpPr>
          <a:xfrm>
            <a:off x="175" y="-152400"/>
            <a:ext cx="18288219" cy="2590820"/>
            <a:chOff x="0" y="-38100"/>
            <a:chExt cx="5123755" cy="850900"/>
          </a:xfrm>
        </p:grpSpPr>
        <p:sp>
          <p:nvSpPr>
            <p:cNvPr id="126" name="Google Shape;126;p4">
              <a:extLst>
                <a:ext uri="{FF2B5EF4-FFF2-40B4-BE49-F238E27FC236}">
                  <a16:creationId xmlns:a16="http://schemas.microsoft.com/office/drawing/2014/main" id="{3C106EE0-2D44-9324-664B-1FB585629981}"/>
                </a:ext>
              </a:extLst>
            </p:cNvPr>
            <p:cNvSpPr/>
            <p:nvPr/>
          </p:nvSpPr>
          <p:spPr>
            <a:xfrm>
              <a:off x="0" y="0"/>
              <a:ext cx="5123755" cy="812800"/>
            </a:xfrm>
            <a:custGeom>
              <a:avLst/>
              <a:gdLst/>
              <a:ahLst/>
              <a:cxnLst/>
              <a:rect l="l" t="t" r="r" b="b"/>
              <a:pathLst>
                <a:path w="5123755" h="812800" extrusionOk="0">
                  <a:moveTo>
                    <a:pt x="0" y="0"/>
                  </a:moveTo>
                  <a:lnTo>
                    <a:pt x="5123755" y="0"/>
                  </a:lnTo>
                  <a:lnTo>
                    <a:pt x="5123755" y="812800"/>
                  </a:lnTo>
                  <a:lnTo>
                    <a:pt x="0" y="812800"/>
                  </a:lnTo>
                  <a:close/>
                </a:path>
              </a:pathLst>
            </a:custGeom>
            <a:solidFill>
              <a:srgbClr val="121D37"/>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27" name="Google Shape;127;p4">
              <a:extLst>
                <a:ext uri="{FF2B5EF4-FFF2-40B4-BE49-F238E27FC236}">
                  <a16:creationId xmlns:a16="http://schemas.microsoft.com/office/drawing/2014/main" id="{B0A6226A-0792-30FA-9892-FAAD865E86C0}"/>
                </a:ext>
              </a:extLst>
            </p:cNvPr>
            <p:cNvSpPr txBox="1"/>
            <p:nvPr/>
          </p:nvSpPr>
          <p:spPr>
            <a:xfrm>
              <a:off x="0" y="-38100"/>
              <a:ext cx="5123755" cy="850900"/>
            </a:xfrm>
            <a:prstGeom prst="rect">
              <a:avLst/>
            </a:prstGeom>
            <a:noFill/>
            <a:ln>
              <a:noFill/>
            </a:ln>
          </p:spPr>
          <p:txBody>
            <a:bodyPr spcFirstLastPara="1" wrap="square" lIns="50800" tIns="50800" rIns="50800" bIns="50800" anchor="ctr" anchorCtr="0">
              <a:noAutofit/>
            </a:bodyPr>
            <a:lstStyle/>
            <a:p>
              <a:pPr marL="0" marR="0" lvl="0" indent="0" algn="ctr" rtl="0">
                <a:lnSpc>
                  <a:spcPct val="1545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grpSp>
      <p:sp>
        <p:nvSpPr>
          <p:cNvPr id="128" name="Google Shape;128;p4">
            <a:extLst>
              <a:ext uri="{FF2B5EF4-FFF2-40B4-BE49-F238E27FC236}">
                <a16:creationId xmlns:a16="http://schemas.microsoft.com/office/drawing/2014/main" id="{A53D46D6-08CA-5492-3B94-A83FAE008EFB}"/>
              </a:ext>
            </a:extLst>
          </p:cNvPr>
          <p:cNvSpPr/>
          <p:nvPr/>
        </p:nvSpPr>
        <p:spPr>
          <a:xfrm>
            <a:off x="16880929" y="457204"/>
            <a:ext cx="985342" cy="985342"/>
          </a:xfrm>
          <a:custGeom>
            <a:avLst/>
            <a:gdLst/>
            <a:ahLst/>
            <a:cxnLst/>
            <a:rect l="l" t="t" r="r" b="b"/>
            <a:pathLst>
              <a:path w="985342" h="985342" extrusionOk="0">
                <a:moveTo>
                  <a:pt x="0" y="0"/>
                </a:moveTo>
                <a:lnTo>
                  <a:pt x="985342" y="0"/>
                </a:lnTo>
                <a:lnTo>
                  <a:pt x="985342" y="985342"/>
                </a:lnTo>
                <a:lnTo>
                  <a:pt x="0" y="985342"/>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30" name="Google Shape;130;p4">
            <a:extLst>
              <a:ext uri="{FF2B5EF4-FFF2-40B4-BE49-F238E27FC236}">
                <a16:creationId xmlns:a16="http://schemas.microsoft.com/office/drawing/2014/main" id="{D0CDD3ED-F845-EFCA-2551-BDA90CE8BBB4}"/>
              </a:ext>
            </a:extLst>
          </p:cNvPr>
          <p:cNvSpPr/>
          <p:nvPr/>
        </p:nvSpPr>
        <p:spPr>
          <a:xfrm>
            <a:off x="914400" y="2932017"/>
            <a:ext cx="16459200" cy="6400800"/>
          </a:xfrm>
          <a:prstGeom prst="rect">
            <a:avLst/>
          </a:prstGeom>
          <a:noFill/>
          <a:ln>
            <a:noFill/>
          </a:ln>
        </p:spPr>
        <p:txBody>
          <a:bodyPr spcFirstLastPara="1" wrap="square" lIns="91425" tIns="45700" rIns="91425" bIns="45700" anchor="t" anchorCtr="0">
            <a:noAutofit/>
          </a:bodyPr>
          <a:lstStyle/>
          <a:p>
            <a:pPr marL="685800" indent="-685800">
              <a:spcBef>
                <a:spcPts val="900"/>
              </a:spcBef>
              <a:buSzPct val="110000"/>
              <a:buBlip>
                <a:blip r:embed="rId4"/>
              </a:buBlip>
              <a:defRPr sz="3000">
                <a:latin typeface="+mj-lt"/>
                <a:ea typeface="+mj-ea"/>
                <a:cs typeface="+mj-cs"/>
                <a:sym typeface="Helvetica"/>
              </a:defRPr>
            </a:pPr>
            <a:r>
              <a:rPr lang="en-US" sz="4400" b="1" dirty="0">
                <a:latin typeface="Montserrat" pitchFamily="2" charset="77"/>
              </a:rPr>
              <a:t>It should answer:</a:t>
            </a:r>
          </a:p>
          <a:p>
            <a:pPr marL="571500" lvl="1" indent="-571500">
              <a:spcBef>
                <a:spcPts val="900"/>
              </a:spcBef>
              <a:buSzPct val="110000"/>
              <a:buFont typeface="Arial" panose="020B0604020202020204" pitchFamily="34" charset="0"/>
              <a:buChar char="•"/>
              <a:defRPr sz="3000">
                <a:latin typeface="+mj-lt"/>
                <a:ea typeface="+mj-ea"/>
                <a:cs typeface="+mj-cs"/>
                <a:sym typeface="Helvetica"/>
              </a:defRPr>
            </a:pPr>
            <a:r>
              <a:rPr lang="en-US" sz="3600" dirty="0">
                <a:latin typeface="Montserrat" pitchFamily="2" charset="77"/>
              </a:rPr>
              <a:t>What is the status of family planning in your context?</a:t>
            </a:r>
          </a:p>
          <a:p>
            <a:pPr marL="571500" lvl="1" indent="-571500">
              <a:spcBef>
                <a:spcPts val="900"/>
              </a:spcBef>
              <a:buSzPct val="110000"/>
              <a:buFont typeface="Arial" panose="020B0604020202020204" pitchFamily="34" charset="0"/>
              <a:buChar char="•"/>
              <a:defRPr sz="3000">
                <a:latin typeface="+mj-lt"/>
                <a:ea typeface="+mj-ea"/>
                <a:cs typeface="+mj-cs"/>
                <a:sym typeface="Helvetica"/>
              </a:defRPr>
            </a:pPr>
            <a:r>
              <a:rPr lang="en-US" sz="3600" dirty="0">
                <a:latin typeface="Montserrat" pitchFamily="2" charset="77"/>
              </a:rPr>
              <a:t>What problem are you addressing?</a:t>
            </a:r>
          </a:p>
          <a:p>
            <a:pPr marL="571500" lvl="1" indent="-571500">
              <a:spcBef>
                <a:spcPts val="900"/>
              </a:spcBef>
              <a:buSzPct val="110000"/>
              <a:buFont typeface="Arial" panose="020B0604020202020204" pitchFamily="34" charset="0"/>
              <a:buChar char="•"/>
              <a:defRPr sz="3000">
                <a:latin typeface="+mj-lt"/>
                <a:ea typeface="+mj-ea"/>
                <a:cs typeface="+mj-cs"/>
                <a:sym typeface="Helvetica"/>
              </a:defRPr>
            </a:pPr>
            <a:r>
              <a:rPr lang="en-US" sz="3600" dirty="0">
                <a:latin typeface="Montserrat" pitchFamily="2" charset="77"/>
              </a:rPr>
              <a:t>Why was advocacy or accountability needed?</a:t>
            </a:r>
            <a:br>
              <a:rPr lang="en-US" sz="3600" dirty="0">
                <a:latin typeface="Montserrat" pitchFamily="2" charset="77"/>
              </a:rPr>
            </a:br>
            <a:endParaRPr lang="en-US" sz="3600" dirty="0">
              <a:latin typeface="Montserrat" pitchFamily="2" charset="77"/>
            </a:endParaRPr>
          </a:p>
          <a:p>
            <a:pPr marL="685800" indent="-685800">
              <a:spcBef>
                <a:spcPts val="900"/>
              </a:spcBef>
              <a:buSzPct val="110000"/>
              <a:buBlip>
                <a:blip r:embed="rId4"/>
              </a:buBlip>
              <a:defRPr sz="3000">
                <a:latin typeface="+mj-lt"/>
                <a:ea typeface="+mj-ea"/>
                <a:cs typeface="+mj-cs"/>
                <a:sym typeface="Helvetica"/>
              </a:defRPr>
            </a:pPr>
            <a:r>
              <a:rPr lang="en-US" sz="4400" b="1" dirty="0">
                <a:solidFill>
                  <a:srgbClr val="D1003F"/>
                </a:solidFill>
                <a:latin typeface="Montserrat" pitchFamily="2" charset="77"/>
              </a:rPr>
              <a:t>Don’t assume abstract reviewers know what you do.</a:t>
            </a:r>
          </a:p>
        </p:txBody>
      </p:sp>
      <p:sp>
        <p:nvSpPr>
          <p:cNvPr id="5" name="Google Shape;129;p4">
            <a:extLst>
              <a:ext uri="{FF2B5EF4-FFF2-40B4-BE49-F238E27FC236}">
                <a16:creationId xmlns:a16="http://schemas.microsoft.com/office/drawing/2014/main" id="{96081B32-D34B-6898-980E-BDA300397E9E}"/>
              </a:ext>
            </a:extLst>
          </p:cNvPr>
          <p:cNvSpPr txBox="1"/>
          <p:nvPr/>
        </p:nvSpPr>
        <p:spPr>
          <a:xfrm>
            <a:off x="914400" y="404346"/>
            <a:ext cx="15716100" cy="1477328"/>
          </a:xfrm>
          <a:prstGeom prst="rect">
            <a:avLst/>
          </a:prstGeom>
          <a:noFill/>
          <a:ln>
            <a:noFill/>
          </a:ln>
        </p:spPr>
        <p:txBody>
          <a:bodyPr spcFirstLastPara="1" wrap="square" lIns="0" tIns="0" rIns="0" bIns="0" anchor="t" anchorCtr="0">
            <a:spAutoFit/>
          </a:bodyPr>
          <a:lstStyle/>
          <a:p>
            <a:pPr marL="0" marR="0" lvl="0" indent="0" algn="l" rtl="0">
              <a:spcBef>
                <a:spcPts val="0"/>
              </a:spcBef>
              <a:spcAft>
                <a:spcPts val="0"/>
              </a:spcAft>
              <a:buClr>
                <a:srgbClr val="000000"/>
              </a:buClr>
              <a:buSzPts val="6200"/>
              <a:buFont typeface="Arial"/>
              <a:buNone/>
            </a:pPr>
            <a:r>
              <a:rPr lang="en-US" sz="4800" b="1" i="0" u="none" strike="noStrike" cap="none" dirty="0">
                <a:solidFill>
                  <a:srgbClr val="FFFFFF"/>
                </a:solidFill>
                <a:latin typeface="Montserrat"/>
                <a:ea typeface="Montserrat"/>
                <a:cs typeface="Montserrat"/>
                <a:sym typeface="Montserrat"/>
              </a:rPr>
              <a:t>The background is the introduction to your efforts</a:t>
            </a:r>
          </a:p>
        </p:txBody>
      </p:sp>
    </p:spTree>
    <p:extLst>
      <p:ext uri="{BB962C8B-B14F-4D97-AF65-F5344CB8AC3E}">
        <p14:creationId xmlns:p14="http://schemas.microsoft.com/office/powerpoint/2010/main" val="190254986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24">
          <a:extLst>
            <a:ext uri="{FF2B5EF4-FFF2-40B4-BE49-F238E27FC236}">
              <a16:creationId xmlns:a16="http://schemas.microsoft.com/office/drawing/2014/main" id="{F4C75436-B04C-E41E-FC05-223DD0D954A0}"/>
            </a:ext>
          </a:extLst>
        </p:cNvPr>
        <p:cNvGrpSpPr/>
        <p:nvPr/>
      </p:nvGrpSpPr>
      <p:grpSpPr>
        <a:xfrm>
          <a:off x="0" y="0"/>
          <a:ext cx="0" cy="0"/>
          <a:chOff x="0" y="0"/>
          <a:chExt cx="0" cy="0"/>
        </a:xfrm>
      </p:grpSpPr>
      <p:grpSp>
        <p:nvGrpSpPr>
          <p:cNvPr id="125" name="Google Shape;125;p4">
            <a:extLst>
              <a:ext uri="{FF2B5EF4-FFF2-40B4-BE49-F238E27FC236}">
                <a16:creationId xmlns:a16="http://schemas.microsoft.com/office/drawing/2014/main" id="{75F01E9C-AB42-6297-E881-77C9589E5CD5}"/>
              </a:ext>
            </a:extLst>
          </p:cNvPr>
          <p:cNvGrpSpPr/>
          <p:nvPr/>
        </p:nvGrpSpPr>
        <p:grpSpPr>
          <a:xfrm>
            <a:off x="175" y="-152400"/>
            <a:ext cx="18288219" cy="2590820"/>
            <a:chOff x="0" y="-38100"/>
            <a:chExt cx="5123755" cy="850900"/>
          </a:xfrm>
        </p:grpSpPr>
        <p:sp>
          <p:nvSpPr>
            <p:cNvPr id="126" name="Google Shape;126;p4">
              <a:extLst>
                <a:ext uri="{FF2B5EF4-FFF2-40B4-BE49-F238E27FC236}">
                  <a16:creationId xmlns:a16="http://schemas.microsoft.com/office/drawing/2014/main" id="{1F8179DC-6BEA-AB1D-FA02-296DDD20F48B}"/>
                </a:ext>
              </a:extLst>
            </p:cNvPr>
            <p:cNvSpPr/>
            <p:nvPr/>
          </p:nvSpPr>
          <p:spPr>
            <a:xfrm>
              <a:off x="0" y="0"/>
              <a:ext cx="5123755" cy="812800"/>
            </a:xfrm>
            <a:custGeom>
              <a:avLst/>
              <a:gdLst/>
              <a:ahLst/>
              <a:cxnLst/>
              <a:rect l="l" t="t" r="r" b="b"/>
              <a:pathLst>
                <a:path w="5123755" h="812800" extrusionOk="0">
                  <a:moveTo>
                    <a:pt x="0" y="0"/>
                  </a:moveTo>
                  <a:lnTo>
                    <a:pt x="5123755" y="0"/>
                  </a:lnTo>
                  <a:lnTo>
                    <a:pt x="5123755" y="812800"/>
                  </a:lnTo>
                  <a:lnTo>
                    <a:pt x="0" y="812800"/>
                  </a:lnTo>
                  <a:close/>
                </a:path>
              </a:pathLst>
            </a:custGeom>
            <a:solidFill>
              <a:srgbClr val="121D37"/>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27" name="Google Shape;127;p4">
              <a:extLst>
                <a:ext uri="{FF2B5EF4-FFF2-40B4-BE49-F238E27FC236}">
                  <a16:creationId xmlns:a16="http://schemas.microsoft.com/office/drawing/2014/main" id="{80BAA2F9-6969-9D55-4B9B-5E4EDB987342}"/>
                </a:ext>
              </a:extLst>
            </p:cNvPr>
            <p:cNvSpPr txBox="1"/>
            <p:nvPr/>
          </p:nvSpPr>
          <p:spPr>
            <a:xfrm>
              <a:off x="0" y="-38100"/>
              <a:ext cx="5123755" cy="850900"/>
            </a:xfrm>
            <a:prstGeom prst="rect">
              <a:avLst/>
            </a:prstGeom>
            <a:noFill/>
            <a:ln>
              <a:noFill/>
            </a:ln>
          </p:spPr>
          <p:txBody>
            <a:bodyPr spcFirstLastPara="1" wrap="square" lIns="50800" tIns="50800" rIns="50800" bIns="50800" anchor="ctr" anchorCtr="0">
              <a:noAutofit/>
            </a:bodyPr>
            <a:lstStyle/>
            <a:p>
              <a:pPr marL="0" marR="0" lvl="0" indent="0" algn="ctr" rtl="0">
                <a:lnSpc>
                  <a:spcPct val="1545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grpSp>
      <p:sp>
        <p:nvSpPr>
          <p:cNvPr id="128" name="Google Shape;128;p4">
            <a:extLst>
              <a:ext uri="{FF2B5EF4-FFF2-40B4-BE49-F238E27FC236}">
                <a16:creationId xmlns:a16="http://schemas.microsoft.com/office/drawing/2014/main" id="{70722931-3355-05B0-8D67-E40F9EAFA588}"/>
              </a:ext>
            </a:extLst>
          </p:cNvPr>
          <p:cNvSpPr/>
          <p:nvPr/>
        </p:nvSpPr>
        <p:spPr>
          <a:xfrm>
            <a:off x="16880929" y="457204"/>
            <a:ext cx="985342" cy="985342"/>
          </a:xfrm>
          <a:custGeom>
            <a:avLst/>
            <a:gdLst/>
            <a:ahLst/>
            <a:cxnLst/>
            <a:rect l="l" t="t" r="r" b="b"/>
            <a:pathLst>
              <a:path w="985342" h="985342" extrusionOk="0">
                <a:moveTo>
                  <a:pt x="0" y="0"/>
                </a:moveTo>
                <a:lnTo>
                  <a:pt x="985342" y="0"/>
                </a:lnTo>
                <a:lnTo>
                  <a:pt x="985342" y="985342"/>
                </a:lnTo>
                <a:lnTo>
                  <a:pt x="0" y="985342"/>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30" name="Google Shape;130;p4">
            <a:extLst>
              <a:ext uri="{FF2B5EF4-FFF2-40B4-BE49-F238E27FC236}">
                <a16:creationId xmlns:a16="http://schemas.microsoft.com/office/drawing/2014/main" id="{561DCBE1-50B2-B69F-6672-C614D077814F}"/>
              </a:ext>
            </a:extLst>
          </p:cNvPr>
          <p:cNvSpPr/>
          <p:nvPr/>
        </p:nvSpPr>
        <p:spPr>
          <a:xfrm>
            <a:off x="914400" y="4689846"/>
            <a:ext cx="16459200" cy="3920754"/>
          </a:xfrm>
          <a:prstGeom prst="rect">
            <a:avLst/>
          </a:prstGeom>
          <a:noFill/>
          <a:ln>
            <a:noFill/>
          </a:ln>
        </p:spPr>
        <p:txBody>
          <a:bodyPr spcFirstLastPara="1" wrap="square" lIns="91425" tIns="45700" rIns="91425" bIns="45700" anchor="t" anchorCtr="0">
            <a:noAutofit/>
          </a:bodyPr>
          <a:lstStyle/>
          <a:p>
            <a:pPr marL="685800" indent="-685800">
              <a:spcBef>
                <a:spcPts val="900"/>
              </a:spcBef>
              <a:buSzPct val="110000"/>
              <a:buBlip>
                <a:blip r:embed="rId4"/>
              </a:buBlip>
              <a:defRPr sz="3000">
                <a:latin typeface="+mj-lt"/>
                <a:ea typeface="+mj-ea"/>
                <a:cs typeface="+mj-cs"/>
                <a:sym typeface="Helvetica"/>
              </a:defRPr>
            </a:pPr>
            <a:r>
              <a:rPr lang="en-US" sz="4400" dirty="0">
                <a:latin typeface="Montserrat" pitchFamily="2" charset="77"/>
              </a:rPr>
              <a:t>This is a </a:t>
            </a:r>
            <a:r>
              <a:rPr lang="en-US" sz="4400" b="1" dirty="0">
                <a:latin typeface="Montserrat" pitchFamily="2" charset="77"/>
              </a:rPr>
              <a:t>before</a:t>
            </a:r>
            <a:r>
              <a:rPr lang="en-US" sz="4400" dirty="0">
                <a:latin typeface="Montserrat" pitchFamily="2" charset="77"/>
              </a:rPr>
              <a:t> snapshot. Make sure the background describes the setting prior to your advocacy or accountability activities – and why they were needed (include data when possible).</a:t>
            </a:r>
          </a:p>
        </p:txBody>
      </p:sp>
      <p:sp>
        <p:nvSpPr>
          <p:cNvPr id="2" name="Google Shape;129;p4">
            <a:extLst>
              <a:ext uri="{FF2B5EF4-FFF2-40B4-BE49-F238E27FC236}">
                <a16:creationId xmlns:a16="http://schemas.microsoft.com/office/drawing/2014/main" id="{C570F129-D2BF-1F36-6980-169DE312EBFC}"/>
              </a:ext>
            </a:extLst>
          </p:cNvPr>
          <p:cNvSpPr txBox="1"/>
          <p:nvPr/>
        </p:nvSpPr>
        <p:spPr>
          <a:xfrm>
            <a:off x="914400" y="773678"/>
            <a:ext cx="15716100" cy="738664"/>
          </a:xfrm>
          <a:prstGeom prst="rect">
            <a:avLst/>
          </a:prstGeom>
          <a:noFill/>
          <a:ln>
            <a:noFill/>
          </a:ln>
        </p:spPr>
        <p:txBody>
          <a:bodyPr spcFirstLastPara="1" wrap="square" lIns="0" tIns="0" rIns="0" bIns="0" anchor="t" anchorCtr="0">
            <a:spAutoFit/>
          </a:bodyPr>
          <a:lstStyle/>
          <a:p>
            <a:pPr marL="0" marR="0" lvl="0" indent="0" algn="l" rtl="0">
              <a:spcBef>
                <a:spcPts val="0"/>
              </a:spcBef>
              <a:spcAft>
                <a:spcPts val="0"/>
              </a:spcAft>
              <a:buClr>
                <a:srgbClr val="000000"/>
              </a:buClr>
              <a:buSzPts val="6200"/>
              <a:buFont typeface="Arial"/>
              <a:buNone/>
            </a:pPr>
            <a:r>
              <a:rPr lang="en-US" sz="4800" b="1" i="0" u="none" strike="noStrike" cap="none" dirty="0">
                <a:solidFill>
                  <a:srgbClr val="FFFFFF"/>
                </a:solidFill>
                <a:latin typeface="Montserrat"/>
                <a:ea typeface="Montserrat"/>
                <a:cs typeface="Montserrat"/>
                <a:sym typeface="Montserrat"/>
              </a:rPr>
              <a:t>Significance/Background – Inside Tips</a:t>
            </a:r>
          </a:p>
        </p:txBody>
      </p:sp>
    </p:spTree>
    <p:extLst>
      <p:ext uri="{BB962C8B-B14F-4D97-AF65-F5344CB8AC3E}">
        <p14:creationId xmlns:p14="http://schemas.microsoft.com/office/powerpoint/2010/main" val="135234276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24">
          <a:extLst>
            <a:ext uri="{FF2B5EF4-FFF2-40B4-BE49-F238E27FC236}">
              <a16:creationId xmlns:a16="http://schemas.microsoft.com/office/drawing/2014/main" id="{22E13ED3-F3CA-5A42-228E-AA322ADDE1FB}"/>
            </a:ext>
          </a:extLst>
        </p:cNvPr>
        <p:cNvGrpSpPr/>
        <p:nvPr/>
      </p:nvGrpSpPr>
      <p:grpSpPr>
        <a:xfrm>
          <a:off x="0" y="0"/>
          <a:ext cx="0" cy="0"/>
          <a:chOff x="0" y="0"/>
          <a:chExt cx="0" cy="0"/>
        </a:xfrm>
      </p:grpSpPr>
      <p:grpSp>
        <p:nvGrpSpPr>
          <p:cNvPr id="125" name="Google Shape;125;p4">
            <a:extLst>
              <a:ext uri="{FF2B5EF4-FFF2-40B4-BE49-F238E27FC236}">
                <a16:creationId xmlns:a16="http://schemas.microsoft.com/office/drawing/2014/main" id="{BA701D8D-5679-091B-390A-9ED23ED33279}"/>
              </a:ext>
            </a:extLst>
          </p:cNvPr>
          <p:cNvGrpSpPr/>
          <p:nvPr/>
        </p:nvGrpSpPr>
        <p:grpSpPr>
          <a:xfrm>
            <a:off x="175" y="-152400"/>
            <a:ext cx="18288219" cy="2590820"/>
            <a:chOff x="0" y="-38100"/>
            <a:chExt cx="5123755" cy="850900"/>
          </a:xfrm>
        </p:grpSpPr>
        <p:sp>
          <p:nvSpPr>
            <p:cNvPr id="126" name="Google Shape;126;p4">
              <a:extLst>
                <a:ext uri="{FF2B5EF4-FFF2-40B4-BE49-F238E27FC236}">
                  <a16:creationId xmlns:a16="http://schemas.microsoft.com/office/drawing/2014/main" id="{510C3F40-738D-5E8D-AB76-5375A18DB4E6}"/>
                </a:ext>
              </a:extLst>
            </p:cNvPr>
            <p:cNvSpPr/>
            <p:nvPr/>
          </p:nvSpPr>
          <p:spPr>
            <a:xfrm>
              <a:off x="0" y="0"/>
              <a:ext cx="5123755" cy="812800"/>
            </a:xfrm>
            <a:custGeom>
              <a:avLst/>
              <a:gdLst/>
              <a:ahLst/>
              <a:cxnLst/>
              <a:rect l="l" t="t" r="r" b="b"/>
              <a:pathLst>
                <a:path w="5123755" h="812800" extrusionOk="0">
                  <a:moveTo>
                    <a:pt x="0" y="0"/>
                  </a:moveTo>
                  <a:lnTo>
                    <a:pt x="5123755" y="0"/>
                  </a:lnTo>
                  <a:lnTo>
                    <a:pt x="5123755" y="812800"/>
                  </a:lnTo>
                  <a:lnTo>
                    <a:pt x="0" y="812800"/>
                  </a:lnTo>
                  <a:close/>
                </a:path>
              </a:pathLst>
            </a:custGeom>
            <a:solidFill>
              <a:srgbClr val="121D37"/>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27" name="Google Shape;127;p4">
              <a:extLst>
                <a:ext uri="{FF2B5EF4-FFF2-40B4-BE49-F238E27FC236}">
                  <a16:creationId xmlns:a16="http://schemas.microsoft.com/office/drawing/2014/main" id="{CA3179DB-CF78-43E6-5F6F-F25F8A72C9B2}"/>
                </a:ext>
              </a:extLst>
            </p:cNvPr>
            <p:cNvSpPr txBox="1"/>
            <p:nvPr/>
          </p:nvSpPr>
          <p:spPr>
            <a:xfrm>
              <a:off x="0" y="-38100"/>
              <a:ext cx="5123755" cy="850900"/>
            </a:xfrm>
            <a:prstGeom prst="rect">
              <a:avLst/>
            </a:prstGeom>
            <a:noFill/>
            <a:ln>
              <a:noFill/>
            </a:ln>
          </p:spPr>
          <p:txBody>
            <a:bodyPr spcFirstLastPara="1" wrap="square" lIns="50800" tIns="50800" rIns="50800" bIns="50800" anchor="ctr" anchorCtr="0">
              <a:noAutofit/>
            </a:bodyPr>
            <a:lstStyle/>
            <a:p>
              <a:pPr marL="0" marR="0" lvl="0" indent="0" algn="ctr" rtl="0">
                <a:lnSpc>
                  <a:spcPct val="1545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grpSp>
      <p:sp>
        <p:nvSpPr>
          <p:cNvPr id="128" name="Google Shape;128;p4">
            <a:extLst>
              <a:ext uri="{FF2B5EF4-FFF2-40B4-BE49-F238E27FC236}">
                <a16:creationId xmlns:a16="http://schemas.microsoft.com/office/drawing/2014/main" id="{7B81C42D-D8F3-794E-B19D-28586B10D5C7}"/>
              </a:ext>
            </a:extLst>
          </p:cNvPr>
          <p:cNvSpPr/>
          <p:nvPr/>
        </p:nvSpPr>
        <p:spPr>
          <a:xfrm>
            <a:off x="16880929" y="457204"/>
            <a:ext cx="985342" cy="985342"/>
          </a:xfrm>
          <a:custGeom>
            <a:avLst/>
            <a:gdLst/>
            <a:ahLst/>
            <a:cxnLst/>
            <a:rect l="l" t="t" r="r" b="b"/>
            <a:pathLst>
              <a:path w="985342" h="985342" extrusionOk="0">
                <a:moveTo>
                  <a:pt x="0" y="0"/>
                </a:moveTo>
                <a:lnTo>
                  <a:pt x="985342" y="0"/>
                </a:lnTo>
                <a:lnTo>
                  <a:pt x="985342" y="985342"/>
                </a:lnTo>
                <a:lnTo>
                  <a:pt x="0" y="985342"/>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30" name="Google Shape;130;p4">
            <a:extLst>
              <a:ext uri="{FF2B5EF4-FFF2-40B4-BE49-F238E27FC236}">
                <a16:creationId xmlns:a16="http://schemas.microsoft.com/office/drawing/2014/main" id="{C6E3CBDC-F396-9068-59B2-4F931E6B4F41}"/>
              </a:ext>
            </a:extLst>
          </p:cNvPr>
          <p:cNvSpPr/>
          <p:nvPr/>
        </p:nvSpPr>
        <p:spPr>
          <a:xfrm>
            <a:off x="914400" y="2932017"/>
            <a:ext cx="12664440" cy="6288183"/>
          </a:xfrm>
          <a:prstGeom prst="rect">
            <a:avLst/>
          </a:prstGeom>
          <a:noFill/>
          <a:ln>
            <a:noFill/>
          </a:ln>
        </p:spPr>
        <p:txBody>
          <a:bodyPr spcFirstLastPara="1" wrap="square" lIns="91425" tIns="45700" rIns="91425" bIns="45700" anchor="t" anchorCtr="0">
            <a:noAutofit/>
          </a:bodyPr>
          <a:lstStyle/>
          <a:p>
            <a:pPr>
              <a:spcBef>
                <a:spcPts val="900"/>
              </a:spcBef>
              <a:buSzPct val="110000"/>
              <a:defRPr sz="3000">
                <a:latin typeface="+mj-lt"/>
                <a:ea typeface="+mj-ea"/>
                <a:cs typeface="+mj-cs"/>
                <a:sym typeface="Helvetica"/>
              </a:defRPr>
            </a:pPr>
            <a:r>
              <a:rPr lang="en-US" sz="2400" kern="100" dirty="0">
                <a:effectLst/>
                <a:latin typeface="Montserrat" pitchFamily="2" charset="77"/>
                <a:ea typeface="Aptos" panose="020B0004020202020204" pitchFamily="34" charset="0"/>
                <a:cs typeface="Times New Roman" panose="02020603050405020304" pitchFamily="18" charset="0"/>
              </a:rPr>
              <a:t>Family planning programs are high-impact interventions that can improve the health and wellbeing of women worldwide. To align with global commitments and strategies, these programs often intrinsically emphasize initiating new contraceptive users. Yet over the course of their lives, women will choose to start, stop, or switch family planning methods to meet their reproductive needs and preferences. </a:t>
            </a:r>
            <a:r>
              <a:rPr lang="en-US" sz="2400" b="1" kern="100" dirty="0">
                <a:solidFill>
                  <a:srgbClr val="D1003F"/>
                </a:solidFill>
                <a:effectLst/>
                <a:latin typeface="Montserrat" pitchFamily="2" charset="77"/>
                <a:ea typeface="Aptos" panose="020B0004020202020204" pitchFamily="34" charset="0"/>
                <a:cs typeface="Times New Roman" panose="02020603050405020304" pitchFamily="18" charset="0"/>
              </a:rPr>
              <a:t>The dynamics of contraceptive use-including method switching and discontinuation - among current users are equally important facets of supporting women and couples to achieve their family planning goals. </a:t>
            </a:r>
            <a:r>
              <a:rPr lang="en-US" sz="2400" kern="100" dirty="0">
                <a:effectLst/>
                <a:latin typeface="Montserrat" pitchFamily="2" charset="77"/>
                <a:ea typeface="Aptos" panose="020B0004020202020204" pitchFamily="34" charset="0"/>
                <a:cs typeface="Times New Roman" panose="02020603050405020304" pitchFamily="18" charset="0"/>
              </a:rPr>
              <a:t>Quality family planning services should be responsive to the dynamics of contraceptive use over a woman’s life course. It is critical for policy makers to understand these dynamics to better tailor services to women and families. </a:t>
            </a:r>
            <a:r>
              <a:rPr lang="en-US" sz="2400" b="1" kern="100" dirty="0">
                <a:solidFill>
                  <a:srgbClr val="D1003F"/>
                </a:solidFill>
                <a:effectLst/>
                <a:latin typeface="Montserrat" pitchFamily="2" charset="77"/>
                <a:ea typeface="Aptos" panose="020B0004020202020204" pitchFamily="34" charset="0"/>
                <a:cs typeface="Times New Roman" panose="02020603050405020304" pitchFamily="18" charset="0"/>
              </a:rPr>
              <a:t>Expanding the focus of family planning programs to fully address existing users and their contraceptive decisions will strengthen the quality and reach of family planning service delivery investments.</a:t>
            </a:r>
            <a:endParaRPr lang="en-US" sz="2400" b="1" dirty="0">
              <a:solidFill>
                <a:srgbClr val="D1003F"/>
              </a:solidFill>
              <a:latin typeface="Montserrat" pitchFamily="2" charset="77"/>
            </a:endParaRPr>
          </a:p>
        </p:txBody>
      </p:sp>
      <p:sp>
        <p:nvSpPr>
          <p:cNvPr id="3" name="Rectangle 2">
            <a:extLst>
              <a:ext uri="{FF2B5EF4-FFF2-40B4-BE49-F238E27FC236}">
                <a16:creationId xmlns:a16="http://schemas.microsoft.com/office/drawing/2014/main" id="{2DF72BD6-D8C1-9263-F3EA-693AD87653C3}"/>
              </a:ext>
            </a:extLst>
          </p:cNvPr>
          <p:cNvSpPr/>
          <p:nvPr/>
        </p:nvSpPr>
        <p:spPr>
          <a:xfrm>
            <a:off x="914400" y="9615283"/>
            <a:ext cx="16459200" cy="461665"/>
          </a:xfrm>
          <a:prstGeom prst="rect">
            <a:avLst/>
          </a:prstGeom>
        </p:spPr>
        <p:txBody>
          <a:bodyPr wrap="square">
            <a:spAutoFit/>
          </a:bodyPr>
          <a:lstStyle/>
          <a:p>
            <a:r>
              <a:rPr lang="en-US" sz="1200" dirty="0" err="1">
                <a:solidFill>
                  <a:srgbClr val="333333"/>
                </a:solidFill>
                <a:latin typeface="Montserrat" pitchFamily="2" charset="77"/>
                <a:ea typeface="Times New Roman" panose="02020603050405020304" pitchFamily="18" charset="0"/>
                <a:cs typeface="Times New Roman" panose="02020603050405020304" pitchFamily="18" charset="0"/>
              </a:rPr>
              <a:t>Brecker</a:t>
            </a:r>
            <a:r>
              <a:rPr lang="en-US" sz="1200" dirty="0">
                <a:solidFill>
                  <a:srgbClr val="333333"/>
                </a:solidFill>
                <a:latin typeface="Montserrat" pitchFamily="2" charset="77"/>
                <a:ea typeface="Times New Roman" panose="02020603050405020304" pitchFamily="18" charset="0"/>
                <a:cs typeface="Times New Roman" panose="02020603050405020304" pitchFamily="18" charset="0"/>
              </a:rPr>
              <a:t>, E., </a:t>
            </a:r>
            <a:r>
              <a:rPr lang="en-US" sz="1200" dirty="0" err="1">
                <a:solidFill>
                  <a:srgbClr val="333333"/>
                </a:solidFill>
                <a:latin typeface="Montserrat" pitchFamily="2" charset="77"/>
                <a:ea typeface="Times New Roman" panose="02020603050405020304" pitchFamily="18" charset="0"/>
                <a:cs typeface="Times New Roman" panose="02020603050405020304" pitchFamily="18" charset="0"/>
              </a:rPr>
              <a:t>Patierno</a:t>
            </a:r>
            <a:r>
              <a:rPr lang="en-US" sz="1200" dirty="0">
                <a:solidFill>
                  <a:srgbClr val="333333"/>
                </a:solidFill>
                <a:latin typeface="Montserrat" pitchFamily="2" charset="77"/>
                <a:ea typeface="Times New Roman" panose="02020603050405020304" pitchFamily="18" charset="0"/>
                <a:cs typeface="Times New Roman" panose="02020603050405020304" pitchFamily="18" charset="0"/>
              </a:rPr>
              <a:t>, K.: Choices and Challenges: A novel data visualization and advocacy tool for understanding contraceptive use dynamics. Paper presented at: ICFP 2022; November 14-17; Pattaya City, Thailand. ICFP Program. [database online]. https://icfp2022.dryfta.com/</a:t>
            </a:r>
            <a:r>
              <a:rPr lang="en-US" sz="1200" dirty="0" err="1">
                <a:solidFill>
                  <a:srgbClr val="333333"/>
                </a:solidFill>
                <a:latin typeface="Montserrat" pitchFamily="2" charset="77"/>
                <a:ea typeface="Times New Roman" panose="02020603050405020304" pitchFamily="18" charset="0"/>
                <a:cs typeface="Times New Roman" panose="02020603050405020304" pitchFamily="18" charset="0"/>
              </a:rPr>
              <a:t>index.php?option</a:t>
            </a:r>
            <a:r>
              <a:rPr lang="en-US" sz="1200" dirty="0">
                <a:solidFill>
                  <a:srgbClr val="333333"/>
                </a:solidFill>
                <a:latin typeface="Montserrat" pitchFamily="2" charset="77"/>
                <a:ea typeface="Times New Roman" panose="02020603050405020304" pitchFamily="18" charset="0"/>
                <a:cs typeface="Times New Roman" panose="02020603050405020304" pitchFamily="18" charset="0"/>
              </a:rPr>
              <a:t>=</a:t>
            </a:r>
            <a:r>
              <a:rPr lang="en-US" sz="1200" dirty="0" err="1">
                <a:solidFill>
                  <a:srgbClr val="333333"/>
                </a:solidFill>
                <a:latin typeface="Montserrat" pitchFamily="2" charset="77"/>
                <a:ea typeface="Times New Roman" panose="02020603050405020304" pitchFamily="18" charset="0"/>
                <a:cs typeface="Times New Roman" panose="02020603050405020304" pitchFamily="18" charset="0"/>
              </a:rPr>
              <a:t>com_dryfta&amp;view</a:t>
            </a:r>
            <a:r>
              <a:rPr lang="en-US" sz="1200" dirty="0">
                <a:solidFill>
                  <a:srgbClr val="333333"/>
                </a:solidFill>
                <a:latin typeface="Montserrat" pitchFamily="2" charset="77"/>
                <a:ea typeface="Times New Roman" panose="02020603050405020304" pitchFamily="18" charset="0"/>
                <a:cs typeface="Times New Roman" panose="02020603050405020304" pitchFamily="18" charset="0"/>
              </a:rPr>
              <a:t>=</a:t>
            </a:r>
            <a:r>
              <a:rPr lang="en-US" sz="1200" dirty="0" err="1">
                <a:solidFill>
                  <a:srgbClr val="333333"/>
                </a:solidFill>
                <a:latin typeface="Montserrat" pitchFamily="2" charset="77"/>
                <a:ea typeface="Times New Roman" panose="02020603050405020304" pitchFamily="18" charset="0"/>
                <a:cs typeface="Times New Roman" panose="02020603050405020304" pitchFamily="18" charset="0"/>
              </a:rPr>
              <a:t>program&amp;Itemid</a:t>
            </a:r>
            <a:r>
              <a:rPr lang="en-US" sz="1200" dirty="0">
                <a:solidFill>
                  <a:srgbClr val="333333"/>
                </a:solidFill>
                <a:latin typeface="Montserrat" pitchFamily="2" charset="77"/>
                <a:ea typeface="Times New Roman" panose="02020603050405020304" pitchFamily="18" charset="0"/>
                <a:cs typeface="Times New Roman" panose="02020603050405020304" pitchFamily="18" charset="0"/>
              </a:rPr>
              <a:t>=684</a:t>
            </a:r>
          </a:p>
        </p:txBody>
      </p:sp>
      <p:sp>
        <p:nvSpPr>
          <p:cNvPr id="4" name="TextBox 3">
            <a:extLst>
              <a:ext uri="{FF2B5EF4-FFF2-40B4-BE49-F238E27FC236}">
                <a16:creationId xmlns:a16="http://schemas.microsoft.com/office/drawing/2014/main" id="{513BF2D1-364A-D7D2-3B78-E6BD36B25BE4}"/>
              </a:ext>
            </a:extLst>
          </p:cNvPr>
          <p:cNvSpPr txBox="1"/>
          <p:nvPr/>
        </p:nvSpPr>
        <p:spPr>
          <a:xfrm>
            <a:off x="14057140" y="3655096"/>
            <a:ext cx="3809131" cy="3046988"/>
          </a:xfrm>
          <a:prstGeom prst="rect">
            <a:avLst/>
          </a:prstGeom>
          <a:noFill/>
          <a:ln>
            <a:solidFill>
              <a:schemeClr val="accent1"/>
            </a:solidFill>
          </a:ln>
        </p:spPr>
        <p:txBody>
          <a:bodyPr wrap="square" rtlCol="0">
            <a:spAutoFit/>
          </a:bodyPr>
          <a:lstStyle/>
          <a:p>
            <a:r>
              <a:rPr lang="en-US" sz="2400" b="1" kern="100" dirty="0">
                <a:solidFill>
                  <a:srgbClr val="D1003F"/>
                </a:solidFill>
                <a:latin typeface="Montserrat" pitchFamily="2" charset="77"/>
                <a:cs typeface="Times New Roman" panose="02020603050405020304" pitchFamily="18" charset="0"/>
              </a:rPr>
              <a:t>Why was advocacy necessary? </a:t>
            </a:r>
            <a:r>
              <a:rPr lang="en-US" sz="2400" kern="100" dirty="0">
                <a:solidFill>
                  <a:srgbClr val="D1003F"/>
                </a:solidFill>
                <a:latin typeface="Montserrat" pitchFamily="2" charset="77"/>
                <a:cs typeface="Times New Roman" panose="02020603050405020304" pitchFamily="18" charset="0"/>
              </a:rPr>
              <a:t>- </a:t>
            </a:r>
            <a:r>
              <a:rPr lang="en-US" sz="2400" dirty="0">
                <a:solidFill>
                  <a:srgbClr val="D1003F"/>
                </a:solidFill>
                <a:latin typeface="Montserrat" pitchFamily="2" charset="77"/>
              </a:rPr>
              <a:t>Establishes the importance of family planning </a:t>
            </a:r>
            <a:r>
              <a:rPr lang="en-US" sz="2400" kern="100" dirty="0">
                <a:solidFill>
                  <a:srgbClr val="D1003F"/>
                </a:solidFill>
                <a:latin typeface="Montserrat" pitchFamily="2" charset="77"/>
                <a:cs typeface="Times New Roman" panose="02020603050405020304" pitchFamily="18" charset="0"/>
              </a:rPr>
              <a:t>services</a:t>
            </a:r>
            <a:r>
              <a:rPr lang="en-US" sz="2400" dirty="0">
                <a:solidFill>
                  <a:srgbClr val="D1003F"/>
                </a:solidFill>
                <a:latin typeface="Montserrat" pitchFamily="2" charset="77"/>
              </a:rPr>
              <a:t> to support their fertility goals and the scope of health care services</a:t>
            </a:r>
          </a:p>
        </p:txBody>
      </p:sp>
      <p:sp>
        <p:nvSpPr>
          <p:cNvPr id="2" name="Google Shape;129;p4">
            <a:extLst>
              <a:ext uri="{FF2B5EF4-FFF2-40B4-BE49-F238E27FC236}">
                <a16:creationId xmlns:a16="http://schemas.microsoft.com/office/drawing/2014/main" id="{9F329D3C-2E45-B38E-4AFA-8B06ACB44AA8}"/>
              </a:ext>
            </a:extLst>
          </p:cNvPr>
          <p:cNvSpPr txBox="1"/>
          <p:nvPr/>
        </p:nvSpPr>
        <p:spPr>
          <a:xfrm>
            <a:off x="914400" y="773678"/>
            <a:ext cx="15716100" cy="738664"/>
          </a:xfrm>
          <a:prstGeom prst="rect">
            <a:avLst/>
          </a:prstGeom>
          <a:noFill/>
          <a:ln>
            <a:noFill/>
          </a:ln>
        </p:spPr>
        <p:txBody>
          <a:bodyPr spcFirstLastPara="1" wrap="square" lIns="0" tIns="0" rIns="0" bIns="0" anchor="t" anchorCtr="0">
            <a:spAutoFit/>
          </a:bodyPr>
          <a:lstStyle/>
          <a:p>
            <a:pPr marL="0" marR="0" lvl="0" indent="0" algn="l" rtl="0">
              <a:spcBef>
                <a:spcPts val="0"/>
              </a:spcBef>
              <a:spcAft>
                <a:spcPts val="0"/>
              </a:spcAft>
              <a:buClr>
                <a:srgbClr val="000000"/>
              </a:buClr>
              <a:buSzPts val="6200"/>
              <a:buFont typeface="Arial"/>
              <a:buNone/>
            </a:pPr>
            <a:r>
              <a:rPr lang="en-US" sz="4800" b="1" dirty="0">
                <a:solidFill>
                  <a:srgbClr val="FFFFFF"/>
                </a:solidFill>
                <a:latin typeface="Montserrat"/>
                <a:ea typeface="Montserrat"/>
                <a:cs typeface="Montserrat"/>
                <a:sym typeface="Montserrat"/>
              </a:rPr>
              <a:t>Example</a:t>
            </a:r>
            <a:endParaRPr lang="en-US" sz="4800" b="1" i="0" u="none" strike="noStrike" cap="none" dirty="0">
              <a:solidFill>
                <a:srgbClr val="FFFFFF"/>
              </a:solidFill>
              <a:latin typeface="Montserrat"/>
              <a:ea typeface="Montserrat"/>
              <a:cs typeface="Montserrat"/>
              <a:sym typeface="Montserrat"/>
            </a:endParaRPr>
          </a:p>
        </p:txBody>
      </p:sp>
    </p:spTree>
    <p:extLst>
      <p:ext uri="{BB962C8B-B14F-4D97-AF65-F5344CB8AC3E}">
        <p14:creationId xmlns:p14="http://schemas.microsoft.com/office/powerpoint/2010/main" val="187586542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10C2426-F3F2-8DB6-E23E-642B99E0A922}"/>
            </a:ext>
          </a:extLst>
        </p:cNvPr>
        <p:cNvGrpSpPr/>
        <p:nvPr/>
      </p:nvGrpSpPr>
      <p:grpSpPr>
        <a:xfrm>
          <a:off x="0" y="0"/>
          <a:ext cx="0" cy="0"/>
          <a:chOff x="0" y="0"/>
          <a:chExt cx="0" cy="0"/>
        </a:xfrm>
      </p:grpSpPr>
      <p:sp>
        <p:nvSpPr>
          <p:cNvPr id="2" name="object 2">
            <a:extLst>
              <a:ext uri="{FF2B5EF4-FFF2-40B4-BE49-F238E27FC236}">
                <a16:creationId xmlns:a16="http://schemas.microsoft.com/office/drawing/2014/main" id="{645AEC64-5D03-B609-A7D5-A8C52B5E3E14}"/>
              </a:ext>
            </a:extLst>
          </p:cNvPr>
          <p:cNvSpPr/>
          <p:nvPr/>
        </p:nvSpPr>
        <p:spPr>
          <a:xfrm>
            <a:off x="642" y="1"/>
            <a:ext cx="18286716" cy="10286423"/>
          </a:xfrm>
          <a:custGeom>
            <a:avLst/>
            <a:gdLst/>
            <a:ahLst/>
            <a:cxnLst/>
            <a:rect l="l" t="t" r="r" b="b"/>
            <a:pathLst>
              <a:path w="20104100" h="11308715">
                <a:moveTo>
                  <a:pt x="20104099" y="0"/>
                </a:moveTo>
                <a:lnTo>
                  <a:pt x="0" y="0"/>
                </a:lnTo>
                <a:lnTo>
                  <a:pt x="0" y="11308556"/>
                </a:lnTo>
                <a:lnTo>
                  <a:pt x="20104099" y="11308556"/>
                </a:lnTo>
                <a:lnTo>
                  <a:pt x="20104099" y="0"/>
                </a:lnTo>
                <a:close/>
              </a:path>
            </a:pathLst>
          </a:custGeom>
          <a:solidFill>
            <a:srgbClr val="161E37"/>
          </a:solidFill>
        </p:spPr>
        <p:txBody>
          <a:bodyPr wrap="square" lIns="0" tIns="0" rIns="0" bIns="0" rtlCol="0"/>
          <a:lstStyle/>
          <a:p>
            <a:endParaRPr lang="es-ES_tradnl" sz="1638"/>
          </a:p>
        </p:txBody>
      </p:sp>
      <p:pic>
        <p:nvPicPr>
          <p:cNvPr id="3" name="object 3">
            <a:extLst>
              <a:ext uri="{FF2B5EF4-FFF2-40B4-BE49-F238E27FC236}">
                <a16:creationId xmlns:a16="http://schemas.microsoft.com/office/drawing/2014/main" id="{D6412907-6EE6-FC6B-67FE-BBDE0CA30BE5}"/>
              </a:ext>
            </a:extLst>
          </p:cNvPr>
          <p:cNvPicPr/>
          <p:nvPr/>
        </p:nvPicPr>
        <p:blipFill>
          <a:blip r:embed="rId2" cstate="print"/>
          <a:stretch>
            <a:fillRect/>
          </a:stretch>
        </p:blipFill>
        <p:spPr>
          <a:xfrm>
            <a:off x="9344649" y="1556733"/>
            <a:ext cx="8942709" cy="8729544"/>
          </a:xfrm>
          <a:prstGeom prst="rect">
            <a:avLst/>
          </a:prstGeom>
        </p:spPr>
      </p:pic>
      <p:pic>
        <p:nvPicPr>
          <p:cNvPr id="4" name="object 4">
            <a:extLst>
              <a:ext uri="{FF2B5EF4-FFF2-40B4-BE49-F238E27FC236}">
                <a16:creationId xmlns:a16="http://schemas.microsoft.com/office/drawing/2014/main" id="{4A839C6F-C733-DD21-38E7-33F5B68152CB}"/>
              </a:ext>
            </a:extLst>
          </p:cNvPr>
          <p:cNvPicPr/>
          <p:nvPr/>
        </p:nvPicPr>
        <p:blipFill>
          <a:blip r:embed="rId3" cstate="print"/>
          <a:stretch>
            <a:fillRect/>
          </a:stretch>
        </p:blipFill>
        <p:spPr>
          <a:xfrm>
            <a:off x="-33866" y="-17005"/>
            <a:ext cx="8942709" cy="8729544"/>
          </a:xfrm>
          <a:prstGeom prst="rect">
            <a:avLst/>
          </a:prstGeom>
        </p:spPr>
      </p:pic>
      <p:sp>
        <p:nvSpPr>
          <p:cNvPr id="5" name="object 5">
            <a:extLst>
              <a:ext uri="{FF2B5EF4-FFF2-40B4-BE49-F238E27FC236}">
                <a16:creationId xmlns:a16="http://schemas.microsoft.com/office/drawing/2014/main" id="{63D4877F-CDFB-0B10-4498-25A179A0895F}"/>
              </a:ext>
            </a:extLst>
          </p:cNvPr>
          <p:cNvSpPr txBox="1"/>
          <p:nvPr/>
        </p:nvSpPr>
        <p:spPr>
          <a:xfrm>
            <a:off x="0" y="4032446"/>
            <a:ext cx="18252849" cy="2231156"/>
          </a:xfrm>
          <a:prstGeom prst="rect">
            <a:avLst/>
          </a:prstGeom>
        </p:spPr>
        <p:txBody>
          <a:bodyPr vert="horz" wrap="square" lIns="0" tIns="15018" rIns="0" bIns="0" rtlCol="0">
            <a:spAutoFit/>
          </a:bodyPr>
          <a:lstStyle/>
          <a:p>
            <a:pPr algn="ctr"/>
            <a:r>
              <a:rPr lang="en-US" sz="7200" b="1" dirty="0">
                <a:solidFill>
                  <a:srgbClr val="FFFFFF"/>
                </a:solidFill>
                <a:latin typeface="Montserrat"/>
                <a:ea typeface="Montserrat"/>
                <a:cs typeface="Montserrat"/>
                <a:sym typeface="Montserrat"/>
              </a:rPr>
              <a:t>Advocacy Intervention /</a:t>
            </a:r>
          </a:p>
          <a:p>
            <a:pPr algn="ctr"/>
            <a:r>
              <a:rPr lang="en-US" sz="7200" b="1" dirty="0">
                <a:solidFill>
                  <a:srgbClr val="FFFFFF"/>
                </a:solidFill>
                <a:latin typeface="Montserrat"/>
                <a:ea typeface="Montserrat"/>
                <a:cs typeface="Montserrat"/>
                <a:sym typeface="Montserrat"/>
              </a:rPr>
              <a:t>Activity Tested  </a:t>
            </a:r>
            <a:endParaRPr lang="en-US" sz="7200" b="1" i="0" u="none" strike="noStrike" cap="none" dirty="0">
              <a:solidFill>
                <a:srgbClr val="FFFFFF"/>
              </a:solidFill>
              <a:latin typeface="Montserrat"/>
              <a:ea typeface="Montserrat"/>
              <a:cs typeface="Montserrat"/>
              <a:sym typeface="Montserrat"/>
            </a:endParaRPr>
          </a:p>
        </p:txBody>
      </p:sp>
      <p:sp>
        <p:nvSpPr>
          <p:cNvPr id="8" name="Google Shape;80;p1">
            <a:extLst>
              <a:ext uri="{FF2B5EF4-FFF2-40B4-BE49-F238E27FC236}">
                <a16:creationId xmlns:a16="http://schemas.microsoft.com/office/drawing/2014/main" id="{402E1D10-6FB6-4019-14B9-FA02BCC041A2}"/>
              </a:ext>
            </a:extLst>
          </p:cNvPr>
          <p:cNvSpPr txBox="1"/>
          <p:nvPr/>
        </p:nvSpPr>
        <p:spPr>
          <a:xfrm>
            <a:off x="5123799" y="6345570"/>
            <a:ext cx="8441700" cy="646331"/>
          </a:xfrm>
          <a:prstGeom prst="rect">
            <a:avLst/>
          </a:prstGeom>
          <a:noFill/>
          <a:ln>
            <a:noFill/>
          </a:ln>
        </p:spPr>
        <p:txBody>
          <a:bodyPr spcFirstLastPara="1" wrap="square" lIns="0" tIns="0" rIns="0" bIns="0" anchor="t" anchorCtr="0">
            <a:spAutoFit/>
          </a:bodyPr>
          <a:lstStyle/>
          <a:p>
            <a:pPr marL="0" marR="0" lvl="0" indent="0" algn="ctr" rtl="0">
              <a:lnSpc>
                <a:spcPct val="150000"/>
              </a:lnSpc>
              <a:spcBef>
                <a:spcPts val="0"/>
              </a:spcBef>
              <a:spcAft>
                <a:spcPts val="0"/>
              </a:spcAft>
              <a:buClr>
                <a:srgbClr val="000000"/>
              </a:buClr>
              <a:buSzPts val="1700"/>
              <a:buFont typeface="Arial"/>
              <a:buNone/>
            </a:pPr>
            <a:r>
              <a:rPr lang="en-US" sz="2800" dirty="0">
                <a:solidFill>
                  <a:srgbClr val="FFFFFF"/>
                </a:solidFill>
                <a:latin typeface="Montserrat"/>
                <a:ea typeface="Montserrat"/>
                <a:cs typeface="Montserrat"/>
                <a:sym typeface="Montserrat"/>
              </a:rPr>
              <a:t>100 words maximum</a:t>
            </a:r>
            <a:endParaRPr lang="en-US" sz="2800" i="0" u="none" strike="noStrike" cap="none" dirty="0">
              <a:solidFill>
                <a:srgbClr val="FFFFFF"/>
              </a:solidFill>
              <a:latin typeface="Montserrat"/>
              <a:ea typeface="Montserrat"/>
              <a:cs typeface="Montserrat"/>
              <a:sym typeface="Montserrat"/>
            </a:endParaRPr>
          </a:p>
        </p:txBody>
      </p:sp>
    </p:spTree>
    <p:extLst>
      <p:ext uri="{BB962C8B-B14F-4D97-AF65-F5344CB8AC3E}">
        <p14:creationId xmlns:p14="http://schemas.microsoft.com/office/powerpoint/2010/main" val="309564998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24">
          <a:extLst>
            <a:ext uri="{FF2B5EF4-FFF2-40B4-BE49-F238E27FC236}">
              <a16:creationId xmlns:a16="http://schemas.microsoft.com/office/drawing/2014/main" id="{5DAD3CA5-FA02-98D7-88D0-1DEF19711C3C}"/>
            </a:ext>
          </a:extLst>
        </p:cNvPr>
        <p:cNvGrpSpPr/>
        <p:nvPr/>
      </p:nvGrpSpPr>
      <p:grpSpPr>
        <a:xfrm>
          <a:off x="0" y="0"/>
          <a:ext cx="0" cy="0"/>
          <a:chOff x="0" y="0"/>
          <a:chExt cx="0" cy="0"/>
        </a:xfrm>
      </p:grpSpPr>
      <p:grpSp>
        <p:nvGrpSpPr>
          <p:cNvPr id="125" name="Google Shape;125;p4">
            <a:extLst>
              <a:ext uri="{FF2B5EF4-FFF2-40B4-BE49-F238E27FC236}">
                <a16:creationId xmlns:a16="http://schemas.microsoft.com/office/drawing/2014/main" id="{B90769E4-F2FD-FF7A-7D35-AC2FEE148F94}"/>
              </a:ext>
            </a:extLst>
          </p:cNvPr>
          <p:cNvGrpSpPr/>
          <p:nvPr/>
        </p:nvGrpSpPr>
        <p:grpSpPr>
          <a:xfrm>
            <a:off x="175" y="-152400"/>
            <a:ext cx="18288219" cy="2590820"/>
            <a:chOff x="0" y="-38100"/>
            <a:chExt cx="5123755" cy="850900"/>
          </a:xfrm>
        </p:grpSpPr>
        <p:sp>
          <p:nvSpPr>
            <p:cNvPr id="126" name="Google Shape;126;p4">
              <a:extLst>
                <a:ext uri="{FF2B5EF4-FFF2-40B4-BE49-F238E27FC236}">
                  <a16:creationId xmlns:a16="http://schemas.microsoft.com/office/drawing/2014/main" id="{04136780-E772-D213-0976-1B5CA726980B}"/>
                </a:ext>
              </a:extLst>
            </p:cNvPr>
            <p:cNvSpPr/>
            <p:nvPr/>
          </p:nvSpPr>
          <p:spPr>
            <a:xfrm>
              <a:off x="0" y="0"/>
              <a:ext cx="5123755" cy="812800"/>
            </a:xfrm>
            <a:custGeom>
              <a:avLst/>
              <a:gdLst/>
              <a:ahLst/>
              <a:cxnLst/>
              <a:rect l="l" t="t" r="r" b="b"/>
              <a:pathLst>
                <a:path w="5123755" h="812800" extrusionOk="0">
                  <a:moveTo>
                    <a:pt x="0" y="0"/>
                  </a:moveTo>
                  <a:lnTo>
                    <a:pt x="5123755" y="0"/>
                  </a:lnTo>
                  <a:lnTo>
                    <a:pt x="5123755" y="812800"/>
                  </a:lnTo>
                  <a:lnTo>
                    <a:pt x="0" y="812800"/>
                  </a:lnTo>
                  <a:close/>
                </a:path>
              </a:pathLst>
            </a:custGeom>
            <a:solidFill>
              <a:srgbClr val="121D37"/>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27" name="Google Shape;127;p4">
              <a:extLst>
                <a:ext uri="{FF2B5EF4-FFF2-40B4-BE49-F238E27FC236}">
                  <a16:creationId xmlns:a16="http://schemas.microsoft.com/office/drawing/2014/main" id="{DE644D48-B717-D828-6D3A-60273BD58BE2}"/>
                </a:ext>
              </a:extLst>
            </p:cNvPr>
            <p:cNvSpPr txBox="1"/>
            <p:nvPr/>
          </p:nvSpPr>
          <p:spPr>
            <a:xfrm>
              <a:off x="0" y="-38100"/>
              <a:ext cx="5123755" cy="850900"/>
            </a:xfrm>
            <a:prstGeom prst="rect">
              <a:avLst/>
            </a:prstGeom>
            <a:noFill/>
            <a:ln>
              <a:noFill/>
            </a:ln>
          </p:spPr>
          <p:txBody>
            <a:bodyPr spcFirstLastPara="1" wrap="square" lIns="50800" tIns="50800" rIns="50800" bIns="50800" anchor="ctr" anchorCtr="0">
              <a:noAutofit/>
            </a:bodyPr>
            <a:lstStyle/>
            <a:p>
              <a:pPr marL="0" marR="0" lvl="0" indent="0" algn="ctr" rtl="0">
                <a:lnSpc>
                  <a:spcPct val="1545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grpSp>
      <p:sp>
        <p:nvSpPr>
          <p:cNvPr id="128" name="Google Shape;128;p4">
            <a:extLst>
              <a:ext uri="{FF2B5EF4-FFF2-40B4-BE49-F238E27FC236}">
                <a16:creationId xmlns:a16="http://schemas.microsoft.com/office/drawing/2014/main" id="{A99F82F6-8786-2274-69CF-43C147B4F63B}"/>
              </a:ext>
            </a:extLst>
          </p:cNvPr>
          <p:cNvSpPr/>
          <p:nvPr/>
        </p:nvSpPr>
        <p:spPr>
          <a:xfrm>
            <a:off x="16880929" y="457204"/>
            <a:ext cx="985342" cy="985342"/>
          </a:xfrm>
          <a:custGeom>
            <a:avLst/>
            <a:gdLst/>
            <a:ahLst/>
            <a:cxnLst/>
            <a:rect l="l" t="t" r="r" b="b"/>
            <a:pathLst>
              <a:path w="985342" h="985342" extrusionOk="0">
                <a:moveTo>
                  <a:pt x="0" y="0"/>
                </a:moveTo>
                <a:lnTo>
                  <a:pt x="985342" y="0"/>
                </a:lnTo>
                <a:lnTo>
                  <a:pt x="985342" y="985342"/>
                </a:lnTo>
                <a:lnTo>
                  <a:pt x="0" y="985342"/>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30" name="Google Shape;130;p4">
            <a:extLst>
              <a:ext uri="{FF2B5EF4-FFF2-40B4-BE49-F238E27FC236}">
                <a16:creationId xmlns:a16="http://schemas.microsoft.com/office/drawing/2014/main" id="{5D64122A-FCE1-6D57-C9C7-14BB4C208AEC}"/>
              </a:ext>
            </a:extLst>
          </p:cNvPr>
          <p:cNvSpPr/>
          <p:nvPr/>
        </p:nvSpPr>
        <p:spPr>
          <a:xfrm>
            <a:off x="7514645" y="3507402"/>
            <a:ext cx="9875520" cy="5688848"/>
          </a:xfrm>
          <a:prstGeom prst="rect">
            <a:avLst/>
          </a:prstGeom>
          <a:noFill/>
          <a:ln>
            <a:noFill/>
          </a:ln>
        </p:spPr>
        <p:txBody>
          <a:bodyPr spcFirstLastPara="1" wrap="square" lIns="91425" tIns="45700" rIns="91425" bIns="45700" anchor="t" anchorCtr="0">
            <a:noAutofit/>
          </a:bodyPr>
          <a:lstStyle/>
          <a:p>
            <a:pPr marL="685800" indent="-685800">
              <a:spcBef>
                <a:spcPts val="900"/>
              </a:spcBef>
              <a:buSzPct val="110000"/>
              <a:buBlip>
                <a:blip r:embed="rId4"/>
              </a:buBlip>
              <a:defRPr sz="3000">
                <a:latin typeface="+mj-lt"/>
                <a:ea typeface="+mj-ea"/>
                <a:cs typeface="+mj-cs"/>
                <a:sym typeface="Helvetica"/>
              </a:defRPr>
            </a:pPr>
            <a:r>
              <a:rPr lang="en-US" sz="4400" dirty="0">
                <a:latin typeface="Montserrat" pitchFamily="2" charset="77"/>
              </a:rPr>
              <a:t>What were the specific aims and objectives of your advocacy?</a:t>
            </a:r>
          </a:p>
          <a:p>
            <a:pPr marL="685800" indent="-685800">
              <a:spcBef>
                <a:spcPts val="900"/>
              </a:spcBef>
              <a:buSzPct val="110000"/>
              <a:buBlip>
                <a:blip r:embed="rId4"/>
              </a:buBlip>
              <a:defRPr sz="3000">
                <a:latin typeface="+mj-lt"/>
                <a:ea typeface="+mj-ea"/>
                <a:cs typeface="+mj-cs"/>
                <a:sym typeface="Helvetica"/>
              </a:defRPr>
            </a:pPr>
            <a:r>
              <a:rPr lang="en-US" sz="4400" dirty="0">
                <a:latin typeface="Montserrat" pitchFamily="2" charset="77"/>
              </a:rPr>
              <a:t>What role did your organization or institution play in addressing the issue?</a:t>
            </a:r>
          </a:p>
          <a:p>
            <a:pPr marL="685800" indent="-685800">
              <a:spcBef>
                <a:spcPts val="900"/>
              </a:spcBef>
              <a:buSzPct val="110000"/>
              <a:buBlip>
                <a:blip r:embed="rId4"/>
              </a:buBlip>
              <a:defRPr sz="3000">
                <a:latin typeface="+mj-lt"/>
                <a:ea typeface="+mj-ea"/>
                <a:cs typeface="+mj-cs"/>
                <a:sym typeface="Helvetica"/>
              </a:defRPr>
            </a:pPr>
            <a:r>
              <a:rPr lang="en-US" sz="4400" dirty="0">
                <a:latin typeface="Montserrat" pitchFamily="2" charset="77"/>
              </a:rPr>
              <a:t>Did you have any collaborators?</a:t>
            </a:r>
            <a:endParaRPr lang="en-US" sz="4400" b="1" dirty="0">
              <a:solidFill>
                <a:srgbClr val="C00000"/>
              </a:solidFill>
              <a:latin typeface="Montserrat" pitchFamily="2" charset="77"/>
            </a:endParaRPr>
          </a:p>
        </p:txBody>
      </p:sp>
      <p:pic>
        <p:nvPicPr>
          <p:cNvPr id="2" name="Image" descr="Image">
            <a:extLst>
              <a:ext uri="{FF2B5EF4-FFF2-40B4-BE49-F238E27FC236}">
                <a16:creationId xmlns:a16="http://schemas.microsoft.com/office/drawing/2014/main" id="{D8D314A1-70AD-5C59-08A5-BE4C2C91A510}"/>
              </a:ext>
            </a:extLst>
          </p:cNvPr>
          <p:cNvPicPr>
            <a:picLocks noChangeAspect="1"/>
          </p:cNvPicPr>
          <p:nvPr/>
        </p:nvPicPr>
        <p:blipFill>
          <a:blip r:embed="rId5"/>
          <a:stretch>
            <a:fillRect/>
          </a:stretch>
        </p:blipFill>
        <p:spPr>
          <a:xfrm>
            <a:off x="897835" y="3507401"/>
            <a:ext cx="6155514" cy="5688849"/>
          </a:xfrm>
          <a:prstGeom prst="rect">
            <a:avLst/>
          </a:prstGeom>
          <a:ln w="12700">
            <a:miter lim="400000"/>
          </a:ln>
        </p:spPr>
      </p:pic>
      <p:sp>
        <p:nvSpPr>
          <p:cNvPr id="3" name="Google Shape;129;p4">
            <a:extLst>
              <a:ext uri="{FF2B5EF4-FFF2-40B4-BE49-F238E27FC236}">
                <a16:creationId xmlns:a16="http://schemas.microsoft.com/office/drawing/2014/main" id="{BE70167C-AB1D-39F5-95E3-7BFBDF432305}"/>
              </a:ext>
            </a:extLst>
          </p:cNvPr>
          <p:cNvSpPr txBox="1"/>
          <p:nvPr/>
        </p:nvSpPr>
        <p:spPr>
          <a:xfrm>
            <a:off x="914400" y="773678"/>
            <a:ext cx="15716100" cy="738664"/>
          </a:xfrm>
          <a:prstGeom prst="rect">
            <a:avLst/>
          </a:prstGeom>
          <a:noFill/>
          <a:ln>
            <a:noFill/>
          </a:ln>
        </p:spPr>
        <p:txBody>
          <a:bodyPr spcFirstLastPara="1" wrap="square" lIns="0" tIns="0" rIns="0" bIns="0" anchor="t" anchorCtr="0">
            <a:spAutoFit/>
          </a:bodyPr>
          <a:lstStyle/>
          <a:p>
            <a:pPr marL="0" marR="0" lvl="0" indent="0" algn="l" rtl="0">
              <a:spcBef>
                <a:spcPts val="0"/>
              </a:spcBef>
              <a:spcAft>
                <a:spcPts val="0"/>
              </a:spcAft>
              <a:buClr>
                <a:srgbClr val="000000"/>
              </a:buClr>
              <a:buSzPts val="6200"/>
              <a:buFont typeface="Arial"/>
              <a:buNone/>
            </a:pPr>
            <a:r>
              <a:rPr lang="en-US" sz="4800" b="1" dirty="0">
                <a:solidFill>
                  <a:srgbClr val="FFFFFF"/>
                </a:solidFill>
                <a:latin typeface="Montserrat"/>
                <a:ea typeface="Montserrat"/>
                <a:cs typeface="Montserrat"/>
                <a:sym typeface="Montserrat"/>
              </a:rPr>
              <a:t>Describe the advocacy intervention</a:t>
            </a:r>
            <a:endParaRPr lang="en-US" sz="4800" b="1" i="0" u="none" strike="noStrike" cap="none" dirty="0">
              <a:solidFill>
                <a:srgbClr val="FFFFFF"/>
              </a:solidFill>
              <a:latin typeface="Montserrat"/>
              <a:ea typeface="Montserrat"/>
              <a:cs typeface="Montserrat"/>
              <a:sym typeface="Montserrat"/>
            </a:endParaRPr>
          </a:p>
        </p:txBody>
      </p:sp>
    </p:spTree>
    <p:extLst>
      <p:ext uri="{BB962C8B-B14F-4D97-AF65-F5344CB8AC3E}">
        <p14:creationId xmlns:p14="http://schemas.microsoft.com/office/powerpoint/2010/main" val="172871393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124">
          <a:extLst>
            <a:ext uri="{FF2B5EF4-FFF2-40B4-BE49-F238E27FC236}">
              <a16:creationId xmlns:a16="http://schemas.microsoft.com/office/drawing/2014/main" id="{600AC742-F4AD-3EAE-5D10-90EA4A3F5DEF}"/>
            </a:ext>
          </a:extLst>
        </p:cNvPr>
        <p:cNvGrpSpPr/>
        <p:nvPr/>
      </p:nvGrpSpPr>
      <p:grpSpPr>
        <a:xfrm>
          <a:off x="0" y="0"/>
          <a:ext cx="0" cy="0"/>
          <a:chOff x="0" y="0"/>
          <a:chExt cx="0" cy="0"/>
        </a:xfrm>
      </p:grpSpPr>
      <p:grpSp>
        <p:nvGrpSpPr>
          <p:cNvPr id="125" name="Google Shape;125;p4">
            <a:extLst>
              <a:ext uri="{FF2B5EF4-FFF2-40B4-BE49-F238E27FC236}">
                <a16:creationId xmlns:a16="http://schemas.microsoft.com/office/drawing/2014/main" id="{4D195334-BAD2-6B98-D912-71C2CCEA84D8}"/>
              </a:ext>
            </a:extLst>
          </p:cNvPr>
          <p:cNvGrpSpPr/>
          <p:nvPr/>
        </p:nvGrpSpPr>
        <p:grpSpPr>
          <a:xfrm>
            <a:off x="175" y="-152400"/>
            <a:ext cx="18288219" cy="2590820"/>
            <a:chOff x="0" y="-38100"/>
            <a:chExt cx="5123755" cy="850900"/>
          </a:xfrm>
        </p:grpSpPr>
        <p:sp>
          <p:nvSpPr>
            <p:cNvPr id="126" name="Google Shape;126;p4">
              <a:extLst>
                <a:ext uri="{FF2B5EF4-FFF2-40B4-BE49-F238E27FC236}">
                  <a16:creationId xmlns:a16="http://schemas.microsoft.com/office/drawing/2014/main" id="{62C07CC1-C059-B08C-DF24-6092493D54EE}"/>
                </a:ext>
              </a:extLst>
            </p:cNvPr>
            <p:cNvSpPr/>
            <p:nvPr/>
          </p:nvSpPr>
          <p:spPr>
            <a:xfrm>
              <a:off x="0" y="0"/>
              <a:ext cx="5123755" cy="812800"/>
            </a:xfrm>
            <a:custGeom>
              <a:avLst/>
              <a:gdLst/>
              <a:ahLst/>
              <a:cxnLst/>
              <a:rect l="l" t="t" r="r" b="b"/>
              <a:pathLst>
                <a:path w="5123755" h="812800" extrusionOk="0">
                  <a:moveTo>
                    <a:pt x="0" y="0"/>
                  </a:moveTo>
                  <a:lnTo>
                    <a:pt x="5123755" y="0"/>
                  </a:lnTo>
                  <a:lnTo>
                    <a:pt x="5123755" y="812800"/>
                  </a:lnTo>
                  <a:lnTo>
                    <a:pt x="0" y="812800"/>
                  </a:lnTo>
                  <a:close/>
                </a:path>
              </a:pathLst>
            </a:custGeom>
            <a:solidFill>
              <a:srgbClr val="121D37"/>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27" name="Google Shape;127;p4">
              <a:extLst>
                <a:ext uri="{FF2B5EF4-FFF2-40B4-BE49-F238E27FC236}">
                  <a16:creationId xmlns:a16="http://schemas.microsoft.com/office/drawing/2014/main" id="{FAD24847-CA47-7D1A-B0F0-5E6D22567D60}"/>
                </a:ext>
              </a:extLst>
            </p:cNvPr>
            <p:cNvSpPr txBox="1"/>
            <p:nvPr/>
          </p:nvSpPr>
          <p:spPr>
            <a:xfrm>
              <a:off x="0" y="-38100"/>
              <a:ext cx="5123755" cy="850900"/>
            </a:xfrm>
            <a:prstGeom prst="rect">
              <a:avLst/>
            </a:prstGeom>
            <a:noFill/>
            <a:ln>
              <a:noFill/>
            </a:ln>
          </p:spPr>
          <p:txBody>
            <a:bodyPr spcFirstLastPara="1" wrap="square" lIns="50800" tIns="50800" rIns="50800" bIns="50800" anchor="ctr" anchorCtr="0">
              <a:noAutofit/>
            </a:bodyPr>
            <a:lstStyle/>
            <a:p>
              <a:pPr marL="0" marR="0" lvl="0" indent="0" algn="ctr" rtl="0">
                <a:lnSpc>
                  <a:spcPct val="1545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grpSp>
      <p:sp>
        <p:nvSpPr>
          <p:cNvPr id="128" name="Google Shape;128;p4">
            <a:extLst>
              <a:ext uri="{FF2B5EF4-FFF2-40B4-BE49-F238E27FC236}">
                <a16:creationId xmlns:a16="http://schemas.microsoft.com/office/drawing/2014/main" id="{178FEF9B-D896-469E-D7DC-1BB55F8DD615}"/>
              </a:ext>
            </a:extLst>
          </p:cNvPr>
          <p:cNvSpPr/>
          <p:nvPr/>
        </p:nvSpPr>
        <p:spPr>
          <a:xfrm>
            <a:off x="16880929" y="457204"/>
            <a:ext cx="985342" cy="985342"/>
          </a:xfrm>
          <a:custGeom>
            <a:avLst/>
            <a:gdLst/>
            <a:ahLst/>
            <a:cxnLst/>
            <a:rect l="l" t="t" r="r" b="b"/>
            <a:pathLst>
              <a:path w="985342" h="985342" extrusionOk="0">
                <a:moveTo>
                  <a:pt x="0" y="0"/>
                </a:moveTo>
                <a:lnTo>
                  <a:pt x="985342" y="0"/>
                </a:lnTo>
                <a:lnTo>
                  <a:pt x="985342" y="985342"/>
                </a:lnTo>
                <a:lnTo>
                  <a:pt x="0" y="985342"/>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30" name="Google Shape;130;p4">
            <a:extLst>
              <a:ext uri="{FF2B5EF4-FFF2-40B4-BE49-F238E27FC236}">
                <a16:creationId xmlns:a16="http://schemas.microsoft.com/office/drawing/2014/main" id="{4D4889E4-54C2-4D4E-C53E-7455640600B9}"/>
              </a:ext>
            </a:extLst>
          </p:cNvPr>
          <p:cNvSpPr/>
          <p:nvPr/>
        </p:nvSpPr>
        <p:spPr>
          <a:xfrm>
            <a:off x="914400" y="3609758"/>
            <a:ext cx="16459200" cy="5419942"/>
          </a:xfrm>
          <a:prstGeom prst="rect">
            <a:avLst/>
          </a:prstGeom>
          <a:noFill/>
          <a:ln>
            <a:noFill/>
          </a:ln>
        </p:spPr>
        <p:txBody>
          <a:bodyPr spcFirstLastPara="1" wrap="square" lIns="91425" tIns="45700" rIns="91425" bIns="45700" anchor="t" anchorCtr="0">
            <a:noAutofit/>
          </a:bodyPr>
          <a:lstStyle/>
          <a:p>
            <a:pPr marL="685800" indent="-685800">
              <a:spcBef>
                <a:spcPts val="900"/>
              </a:spcBef>
              <a:buSzPct val="110000"/>
              <a:buBlip>
                <a:blip r:embed="rId4"/>
              </a:buBlip>
              <a:defRPr sz="3000">
                <a:latin typeface="+mj-lt"/>
                <a:ea typeface="+mj-ea"/>
                <a:cs typeface="+mj-cs"/>
                <a:sym typeface="Helvetica"/>
              </a:defRPr>
            </a:pPr>
            <a:r>
              <a:rPr lang="en-US" sz="4400" dirty="0">
                <a:latin typeface="Montserrat" pitchFamily="2" charset="77"/>
              </a:rPr>
              <a:t>“WHY” should be covered under the background.</a:t>
            </a:r>
          </a:p>
          <a:p>
            <a:pPr marL="685800" indent="-685800">
              <a:spcBef>
                <a:spcPts val="900"/>
              </a:spcBef>
              <a:buSzPct val="110000"/>
              <a:buBlip>
                <a:blip r:embed="rId4"/>
              </a:buBlip>
              <a:defRPr sz="3000">
                <a:latin typeface="+mj-lt"/>
                <a:ea typeface="+mj-ea"/>
                <a:cs typeface="+mj-cs"/>
                <a:sym typeface="Helvetica"/>
              </a:defRPr>
            </a:pPr>
            <a:r>
              <a:rPr lang="en-US" sz="4400" dirty="0">
                <a:latin typeface="Montserrat" pitchFamily="2" charset="77"/>
              </a:rPr>
              <a:t>Your advocacy intervention section should answer: </a:t>
            </a:r>
            <a:r>
              <a:rPr lang="en-US" sz="4400" b="1" dirty="0">
                <a:solidFill>
                  <a:srgbClr val="D1003F"/>
                </a:solidFill>
                <a:latin typeface="Montserrat" pitchFamily="2" charset="77"/>
              </a:rPr>
              <a:t>Who? What? Where? When?</a:t>
            </a:r>
          </a:p>
        </p:txBody>
      </p:sp>
      <p:sp>
        <p:nvSpPr>
          <p:cNvPr id="2" name="Google Shape;129;p4">
            <a:extLst>
              <a:ext uri="{FF2B5EF4-FFF2-40B4-BE49-F238E27FC236}">
                <a16:creationId xmlns:a16="http://schemas.microsoft.com/office/drawing/2014/main" id="{3D9C66BD-4831-899B-B49E-A04B1820822A}"/>
              </a:ext>
            </a:extLst>
          </p:cNvPr>
          <p:cNvSpPr txBox="1"/>
          <p:nvPr/>
        </p:nvSpPr>
        <p:spPr>
          <a:xfrm>
            <a:off x="914400" y="773678"/>
            <a:ext cx="15716100" cy="738664"/>
          </a:xfrm>
          <a:prstGeom prst="rect">
            <a:avLst/>
          </a:prstGeom>
          <a:noFill/>
          <a:ln>
            <a:noFill/>
          </a:ln>
        </p:spPr>
        <p:txBody>
          <a:bodyPr spcFirstLastPara="1" wrap="square" lIns="0" tIns="0" rIns="0" bIns="0" anchor="t" anchorCtr="0">
            <a:spAutoFit/>
          </a:bodyPr>
          <a:lstStyle/>
          <a:p>
            <a:pPr marL="0" marR="0" lvl="0" indent="0" algn="l" rtl="0">
              <a:spcBef>
                <a:spcPts val="0"/>
              </a:spcBef>
              <a:spcAft>
                <a:spcPts val="0"/>
              </a:spcAft>
              <a:buClr>
                <a:srgbClr val="000000"/>
              </a:buClr>
              <a:buSzPts val="6200"/>
              <a:buFont typeface="Arial"/>
              <a:buNone/>
            </a:pPr>
            <a:r>
              <a:rPr lang="en-US" sz="4800" b="1" dirty="0">
                <a:solidFill>
                  <a:srgbClr val="FFFFFF"/>
                </a:solidFill>
                <a:latin typeface="Montserrat"/>
                <a:ea typeface="Montserrat"/>
                <a:cs typeface="Montserrat"/>
                <a:sym typeface="Montserrat"/>
              </a:rPr>
              <a:t>Intervention – Insider Tips</a:t>
            </a:r>
            <a:endParaRPr lang="en-US" sz="4800" b="1" i="0" u="none" strike="noStrike" cap="none" dirty="0">
              <a:solidFill>
                <a:srgbClr val="FFFFFF"/>
              </a:solidFill>
              <a:latin typeface="Montserrat"/>
              <a:ea typeface="Montserrat"/>
              <a:cs typeface="Montserrat"/>
              <a:sym typeface="Montserrat"/>
            </a:endParaRPr>
          </a:p>
        </p:txBody>
      </p:sp>
    </p:spTree>
    <p:extLst>
      <p:ext uri="{BB962C8B-B14F-4D97-AF65-F5344CB8AC3E}">
        <p14:creationId xmlns:p14="http://schemas.microsoft.com/office/powerpoint/2010/main" val="255251452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124">
          <a:extLst>
            <a:ext uri="{FF2B5EF4-FFF2-40B4-BE49-F238E27FC236}">
              <a16:creationId xmlns:a16="http://schemas.microsoft.com/office/drawing/2014/main" id="{61754081-38B7-279E-9041-26081C4024AF}"/>
            </a:ext>
          </a:extLst>
        </p:cNvPr>
        <p:cNvGrpSpPr/>
        <p:nvPr/>
      </p:nvGrpSpPr>
      <p:grpSpPr>
        <a:xfrm>
          <a:off x="0" y="0"/>
          <a:ext cx="0" cy="0"/>
          <a:chOff x="0" y="0"/>
          <a:chExt cx="0" cy="0"/>
        </a:xfrm>
      </p:grpSpPr>
      <p:grpSp>
        <p:nvGrpSpPr>
          <p:cNvPr id="125" name="Google Shape;125;p4">
            <a:extLst>
              <a:ext uri="{FF2B5EF4-FFF2-40B4-BE49-F238E27FC236}">
                <a16:creationId xmlns:a16="http://schemas.microsoft.com/office/drawing/2014/main" id="{575F9005-18F4-571A-FACA-ECFD2B87869E}"/>
              </a:ext>
            </a:extLst>
          </p:cNvPr>
          <p:cNvGrpSpPr/>
          <p:nvPr/>
        </p:nvGrpSpPr>
        <p:grpSpPr>
          <a:xfrm>
            <a:off x="175" y="-152400"/>
            <a:ext cx="18288219" cy="2590820"/>
            <a:chOff x="0" y="-38100"/>
            <a:chExt cx="5123755" cy="850900"/>
          </a:xfrm>
        </p:grpSpPr>
        <p:sp>
          <p:nvSpPr>
            <p:cNvPr id="126" name="Google Shape;126;p4">
              <a:extLst>
                <a:ext uri="{FF2B5EF4-FFF2-40B4-BE49-F238E27FC236}">
                  <a16:creationId xmlns:a16="http://schemas.microsoft.com/office/drawing/2014/main" id="{2983C67D-5D51-4598-4E0D-AF92D0079168}"/>
                </a:ext>
              </a:extLst>
            </p:cNvPr>
            <p:cNvSpPr/>
            <p:nvPr/>
          </p:nvSpPr>
          <p:spPr>
            <a:xfrm>
              <a:off x="0" y="0"/>
              <a:ext cx="5123755" cy="812800"/>
            </a:xfrm>
            <a:custGeom>
              <a:avLst/>
              <a:gdLst/>
              <a:ahLst/>
              <a:cxnLst/>
              <a:rect l="l" t="t" r="r" b="b"/>
              <a:pathLst>
                <a:path w="5123755" h="812800" extrusionOk="0">
                  <a:moveTo>
                    <a:pt x="0" y="0"/>
                  </a:moveTo>
                  <a:lnTo>
                    <a:pt x="5123755" y="0"/>
                  </a:lnTo>
                  <a:lnTo>
                    <a:pt x="5123755" y="812800"/>
                  </a:lnTo>
                  <a:lnTo>
                    <a:pt x="0" y="812800"/>
                  </a:lnTo>
                  <a:close/>
                </a:path>
              </a:pathLst>
            </a:custGeom>
            <a:solidFill>
              <a:srgbClr val="121D37"/>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27" name="Google Shape;127;p4">
              <a:extLst>
                <a:ext uri="{FF2B5EF4-FFF2-40B4-BE49-F238E27FC236}">
                  <a16:creationId xmlns:a16="http://schemas.microsoft.com/office/drawing/2014/main" id="{3817B2BD-BDB1-F938-5346-C55748EE004A}"/>
                </a:ext>
              </a:extLst>
            </p:cNvPr>
            <p:cNvSpPr txBox="1"/>
            <p:nvPr/>
          </p:nvSpPr>
          <p:spPr>
            <a:xfrm>
              <a:off x="0" y="-38100"/>
              <a:ext cx="5123755" cy="850900"/>
            </a:xfrm>
            <a:prstGeom prst="rect">
              <a:avLst/>
            </a:prstGeom>
            <a:noFill/>
            <a:ln>
              <a:noFill/>
            </a:ln>
          </p:spPr>
          <p:txBody>
            <a:bodyPr spcFirstLastPara="1" wrap="square" lIns="50800" tIns="50800" rIns="50800" bIns="50800" anchor="ctr" anchorCtr="0">
              <a:noAutofit/>
            </a:bodyPr>
            <a:lstStyle/>
            <a:p>
              <a:pPr marL="0" marR="0" lvl="0" indent="0" algn="ctr" rtl="0">
                <a:lnSpc>
                  <a:spcPct val="1545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grpSp>
      <p:sp>
        <p:nvSpPr>
          <p:cNvPr id="128" name="Google Shape;128;p4">
            <a:extLst>
              <a:ext uri="{FF2B5EF4-FFF2-40B4-BE49-F238E27FC236}">
                <a16:creationId xmlns:a16="http://schemas.microsoft.com/office/drawing/2014/main" id="{CE948DFD-EF41-8581-BE42-DF1CB2579911}"/>
              </a:ext>
            </a:extLst>
          </p:cNvPr>
          <p:cNvSpPr/>
          <p:nvPr/>
        </p:nvSpPr>
        <p:spPr>
          <a:xfrm>
            <a:off x="16880929" y="457204"/>
            <a:ext cx="985342" cy="985342"/>
          </a:xfrm>
          <a:custGeom>
            <a:avLst/>
            <a:gdLst/>
            <a:ahLst/>
            <a:cxnLst/>
            <a:rect l="l" t="t" r="r" b="b"/>
            <a:pathLst>
              <a:path w="985342" h="985342" extrusionOk="0">
                <a:moveTo>
                  <a:pt x="0" y="0"/>
                </a:moveTo>
                <a:lnTo>
                  <a:pt x="985342" y="0"/>
                </a:lnTo>
                <a:lnTo>
                  <a:pt x="985342" y="985342"/>
                </a:lnTo>
                <a:lnTo>
                  <a:pt x="0" y="985342"/>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30" name="Google Shape;130;p4">
            <a:extLst>
              <a:ext uri="{FF2B5EF4-FFF2-40B4-BE49-F238E27FC236}">
                <a16:creationId xmlns:a16="http://schemas.microsoft.com/office/drawing/2014/main" id="{04B173A4-A980-9768-A6CE-98DE22AA2D46}"/>
              </a:ext>
            </a:extLst>
          </p:cNvPr>
          <p:cNvSpPr/>
          <p:nvPr/>
        </p:nvSpPr>
        <p:spPr>
          <a:xfrm>
            <a:off x="914400" y="2932017"/>
            <a:ext cx="11963400" cy="6402483"/>
          </a:xfrm>
          <a:prstGeom prst="rect">
            <a:avLst/>
          </a:prstGeom>
          <a:noFill/>
          <a:ln>
            <a:noFill/>
          </a:ln>
        </p:spPr>
        <p:txBody>
          <a:bodyPr spcFirstLastPara="1" wrap="square" lIns="91425" tIns="45700" rIns="91425" bIns="45700" anchor="t" anchorCtr="0">
            <a:noAutofit/>
          </a:bodyPr>
          <a:lstStyle/>
          <a:p>
            <a:pPr>
              <a:spcBef>
                <a:spcPts val="900"/>
              </a:spcBef>
              <a:buSzPct val="110000"/>
              <a:defRPr sz="3000">
                <a:latin typeface="+mj-lt"/>
                <a:ea typeface="+mj-ea"/>
                <a:cs typeface="+mj-cs"/>
                <a:sym typeface="Helvetica"/>
              </a:defRPr>
            </a:pPr>
            <a:r>
              <a:rPr lang="en-US" sz="2800" b="1" kern="100" dirty="0">
                <a:solidFill>
                  <a:srgbClr val="D1003F"/>
                </a:solidFill>
                <a:effectLst/>
                <a:latin typeface="Montserrat" pitchFamily="2" charset="77"/>
                <a:ea typeface="Aptos" panose="020B0004020202020204" pitchFamily="34" charset="0"/>
                <a:cs typeface="Times New Roman" panose="02020603050405020304" pitchFamily="18" charset="0"/>
              </a:rPr>
              <a:t>We sought to translate existing, complex data on contraceptive use dynamics into simplified formats, making the data easily interpretable and actionable for policy and program decisionmakers. </a:t>
            </a:r>
            <a:r>
              <a:rPr lang="en-US" sz="2800" kern="100" dirty="0">
                <a:effectLst/>
                <a:latin typeface="Montserrat" pitchFamily="2" charset="77"/>
                <a:ea typeface="Aptos" panose="020B0004020202020204" pitchFamily="34" charset="0"/>
                <a:cs typeface="Times New Roman" panose="02020603050405020304" pitchFamily="18" charset="0"/>
              </a:rPr>
              <a:t>To do so, we employed creative data visualization approaches, such as the Sankey diagram, to examine 1) switching and discontinuation trends, 2) reasons for discontinuation, and 3) </a:t>
            </a:r>
            <a:r>
              <a:rPr lang="en-US" sz="2800" kern="100" dirty="0" err="1">
                <a:effectLst/>
                <a:latin typeface="Montserrat" pitchFamily="2" charset="77"/>
                <a:ea typeface="Aptos" panose="020B0004020202020204" pitchFamily="34" charset="0"/>
                <a:cs typeface="Times New Roman" panose="02020603050405020304" pitchFamily="18" charset="0"/>
              </a:rPr>
              <a:t>wantedness</a:t>
            </a:r>
            <a:r>
              <a:rPr lang="en-US" sz="2800" kern="100" dirty="0">
                <a:effectLst/>
                <a:latin typeface="Montserrat" pitchFamily="2" charset="77"/>
                <a:ea typeface="Aptos" panose="020B0004020202020204" pitchFamily="34" charset="0"/>
                <a:cs typeface="Times New Roman" panose="02020603050405020304" pitchFamily="18" charset="0"/>
              </a:rPr>
              <a:t> of pregnancies. We used the data visualization tool, called Choices and Challenges, with key target audiences (e.g., ministry of health officials) as well as program implementers to explore whether Sankey diagrams might be an effective mechanism for facilitating policy discussion on contraceptive discontinuation and switching.</a:t>
            </a:r>
            <a:endParaRPr lang="en-US" sz="2800" dirty="0">
              <a:latin typeface="Montserrat" pitchFamily="2" charset="77"/>
            </a:endParaRPr>
          </a:p>
        </p:txBody>
      </p:sp>
      <p:sp>
        <p:nvSpPr>
          <p:cNvPr id="4" name="TextBox 3">
            <a:extLst>
              <a:ext uri="{FF2B5EF4-FFF2-40B4-BE49-F238E27FC236}">
                <a16:creationId xmlns:a16="http://schemas.microsoft.com/office/drawing/2014/main" id="{1F4BD25B-E2D4-1936-EDFC-13FA3E1C1DC9}"/>
              </a:ext>
            </a:extLst>
          </p:cNvPr>
          <p:cNvSpPr txBox="1"/>
          <p:nvPr/>
        </p:nvSpPr>
        <p:spPr>
          <a:xfrm>
            <a:off x="14057140" y="3655096"/>
            <a:ext cx="3809131" cy="830997"/>
          </a:xfrm>
          <a:prstGeom prst="rect">
            <a:avLst/>
          </a:prstGeom>
          <a:noFill/>
          <a:ln>
            <a:solidFill>
              <a:schemeClr val="accent1"/>
            </a:solidFill>
          </a:ln>
        </p:spPr>
        <p:txBody>
          <a:bodyPr wrap="square" rtlCol="0">
            <a:spAutoFit/>
          </a:bodyPr>
          <a:lstStyle/>
          <a:p>
            <a:r>
              <a:rPr lang="en-US" sz="2400" dirty="0">
                <a:solidFill>
                  <a:srgbClr val="D1003F"/>
                </a:solidFill>
                <a:latin typeface="Montserrat" pitchFamily="2" charset="77"/>
              </a:rPr>
              <a:t>When? Where? </a:t>
            </a:r>
          </a:p>
          <a:p>
            <a:r>
              <a:rPr lang="en-US" sz="2400" dirty="0">
                <a:solidFill>
                  <a:srgbClr val="D1003F"/>
                </a:solidFill>
                <a:latin typeface="Montserrat" pitchFamily="2" charset="77"/>
              </a:rPr>
              <a:t>Who? What?</a:t>
            </a:r>
          </a:p>
        </p:txBody>
      </p:sp>
      <p:sp>
        <p:nvSpPr>
          <p:cNvPr id="2" name="Google Shape;129;p4">
            <a:extLst>
              <a:ext uri="{FF2B5EF4-FFF2-40B4-BE49-F238E27FC236}">
                <a16:creationId xmlns:a16="http://schemas.microsoft.com/office/drawing/2014/main" id="{9BFCB87B-AB80-5456-7DC0-83B700EA85DE}"/>
              </a:ext>
            </a:extLst>
          </p:cNvPr>
          <p:cNvSpPr txBox="1"/>
          <p:nvPr/>
        </p:nvSpPr>
        <p:spPr>
          <a:xfrm>
            <a:off x="914400" y="773678"/>
            <a:ext cx="15716100" cy="738664"/>
          </a:xfrm>
          <a:prstGeom prst="rect">
            <a:avLst/>
          </a:prstGeom>
          <a:noFill/>
          <a:ln>
            <a:noFill/>
          </a:ln>
        </p:spPr>
        <p:txBody>
          <a:bodyPr spcFirstLastPara="1" wrap="square" lIns="0" tIns="0" rIns="0" bIns="0" anchor="t" anchorCtr="0">
            <a:spAutoFit/>
          </a:bodyPr>
          <a:lstStyle/>
          <a:p>
            <a:pPr marL="0" marR="0" lvl="0" indent="0" algn="l" rtl="0">
              <a:spcBef>
                <a:spcPts val="0"/>
              </a:spcBef>
              <a:spcAft>
                <a:spcPts val="0"/>
              </a:spcAft>
              <a:buClr>
                <a:srgbClr val="000000"/>
              </a:buClr>
              <a:buSzPts val="6200"/>
              <a:buFont typeface="Arial"/>
              <a:buNone/>
            </a:pPr>
            <a:r>
              <a:rPr lang="en-US" sz="4800" b="1" dirty="0">
                <a:solidFill>
                  <a:srgbClr val="FFFFFF"/>
                </a:solidFill>
                <a:latin typeface="Montserrat"/>
                <a:ea typeface="Montserrat"/>
                <a:cs typeface="Montserrat"/>
                <a:sym typeface="Montserrat"/>
              </a:rPr>
              <a:t>Example</a:t>
            </a:r>
            <a:endParaRPr lang="en-US" sz="4800" b="1" i="0" u="none" strike="noStrike" cap="none" dirty="0">
              <a:solidFill>
                <a:srgbClr val="FFFFFF"/>
              </a:solidFill>
              <a:latin typeface="Montserrat"/>
              <a:ea typeface="Montserrat"/>
              <a:cs typeface="Montserrat"/>
              <a:sym typeface="Montserrat"/>
            </a:endParaRPr>
          </a:p>
        </p:txBody>
      </p:sp>
      <p:sp>
        <p:nvSpPr>
          <p:cNvPr id="5" name="Rectangle 4">
            <a:extLst>
              <a:ext uri="{FF2B5EF4-FFF2-40B4-BE49-F238E27FC236}">
                <a16:creationId xmlns:a16="http://schemas.microsoft.com/office/drawing/2014/main" id="{93925BFE-3742-7781-4EF7-A39C07C72FBA}"/>
              </a:ext>
            </a:extLst>
          </p:cNvPr>
          <p:cNvSpPr/>
          <p:nvPr/>
        </p:nvSpPr>
        <p:spPr>
          <a:xfrm>
            <a:off x="914400" y="9615283"/>
            <a:ext cx="16459200" cy="461665"/>
          </a:xfrm>
          <a:prstGeom prst="rect">
            <a:avLst/>
          </a:prstGeom>
        </p:spPr>
        <p:txBody>
          <a:bodyPr wrap="square">
            <a:spAutoFit/>
          </a:bodyPr>
          <a:lstStyle/>
          <a:p>
            <a:r>
              <a:rPr lang="en-US" sz="1200" dirty="0" err="1">
                <a:solidFill>
                  <a:srgbClr val="333333"/>
                </a:solidFill>
                <a:latin typeface="Montserrat" pitchFamily="2" charset="77"/>
                <a:ea typeface="Times New Roman" panose="02020603050405020304" pitchFamily="18" charset="0"/>
                <a:cs typeface="Times New Roman" panose="02020603050405020304" pitchFamily="18" charset="0"/>
              </a:rPr>
              <a:t>Brecker</a:t>
            </a:r>
            <a:r>
              <a:rPr lang="en-US" sz="1200" dirty="0">
                <a:solidFill>
                  <a:srgbClr val="333333"/>
                </a:solidFill>
                <a:latin typeface="Montserrat" pitchFamily="2" charset="77"/>
                <a:ea typeface="Times New Roman" panose="02020603050405020304" pitchFamily="18" charset="0"/>
                <a:cs typeface="Times New Roman" panose="02020603050405020304" pitchFamily="18" charset="0"/>
              </a:rPr>
              <a:t>, E., </a:t>
            </a:r>
            <a:r>
              <a:rPr lang="en-US" sz="1200" dirty="0" err="1">
                <a:solidFill>
                  <a:srgbClr val="333333"/>
                </a:solidFill>
                <a:latin typeface="Montserrat" pitchFamily="2" charset="77"/>
                <a:ea typeface="Times New Roman" panose="02020603050405020304" pitchFamily="18" charset="0"/>
                <a:cs typeface="Times New Roman" panose="02020603050405020304" pitchFamily="18" charset="0"/>
              </a:rPr>
              <a:t>Patierno</a:t>
            </a:r>
            <a:r>
              <a:rPr lang="en-US" sz="1200" dirty="0">
                <a:solidFill>
                  <a:srgbClr val="333333"/>
                </a:solidFill>
                <a:latin typeface="Montserrat" pitchFamily="2" charset="77"/>
                <a:ea typeface="Times New Roman" panose="02020603050405020304" pitchFamily="18" charset="0"/>
                <a:cs typeface="Times New Roman" panose="02020603050405020304" pitchFamily="18" charset="0"/>
              </a:rPr>
              <a:t>, K.: Choices and Challenges: A novel data visualization and advocacy tool for understanding contraceptive use dynamics. Paper presented at: ICFP 2022; November 14-17; Pattaya City, Thailand. ICFP Program. [database online]. https://icfp2022.dryfta.com/</a:t>
            </a:r>
            <a:r>
              <a:rPr lang="en-US" sz="1200" dirty="0" err="1">
                <a:solidFill>
                  <a:srgbClr val="333333"/>
                </a:solidFill>
                <a:latin typeface="Montserrat" pitchFamily="2" charset="77"/>
                <a:ea typeface="Times New Roman" panose="02020603050405020304" pitchFamily="18" charset="0"/>
                <a:cs typeface="Times New Roman" panose="02020603050405020304" pitchFamily="18" charset="0"/>
              </a:rPr>
              <a:t>index.php?option</a:t>
            </a:r>
            <a:r>
              <a:rPr lang="en-US" sz="1200" dirty="0">
                <a:solidFill>
                  <a:srgbClr val="333333"/>
                </a:solidFill>
                <a:latin typeface="Montserrat" pitchFamily="2" charset="77"/>
                <a:ea typeface="Times New Roman" panose="02020603050405020304" pitchFamily="18" charset="0"/>
                <a:cs typeface="Times New Roman" panose="02020603050405020304" pitchFamily="18" charset="0"/>
              </a:rPr>
              <a:t>=</a:t>
            </a:r>
            <a:r>
              <a:rPr lang="en-US" sz="1200" dirty="0" err="1">
                <a:solidFill>
                  <a:srgbClr val="333333"/>
                </a:solidFill>
                <a:latin typeface="Montserrat" pitchFamily="2" charset="77"/>
                <a:ea typeface="Times New Roman" panose="02020603050405020304" pitchFamily="18" charset="0"/>
                <a:cs typeface="Times New Roman" panose="02020603050405020304" pitchFamily="18" charset="0"/>
              </a:rPr>
              <a:t>com_dryfta&amp;view</a:t>
            </a:r>
            <a:r>
              <a:rPr lang="en-US" sz="1200" dirty="0">
                <a:solidFill>
                  <a:srgbClr val="333333"/>
                </a:solidFill>
                <a:latin typeface="Montserrat" pitchFamily="2" charset="77"/>
                <a:ea typeface="Times New Roman" panose="02020603050405020304" pitchFamily="18" charset="0"/>
                <a:cs typeface="Times New Roman" panose="02020603050405020304" pitchFamily="18" charset="0"/>
              </a:rPr>
              <a:t>=</a:t>
            </a:r>
            <a:r>
              <a:rPr lang="en-US" sz="1200" dirty="0" err="1">
                <a:solidFill>
                  <a:srgbClr val="333333"/>
                </a:solidFill>
                <a:latin typeface="Montserrat" pitchFamily="2" charset="77"/>
                <a:ea typeface="Times New Roman" panose="02020603050405020304" pitchFamily="18" charset="0"/>
                <a:cs typeface="Times New Roman" panose="02020603050405020304" pitchFamily="18" charset="0"/>
              </a:rPr>
              <a:t>program&amp;Itemid</a:t>
            </a:r>
            <a:r>
              <a:rPr lang="en-US" sz="1200" dirty="0">
                <a:solidFill>
                  <a:srgbClr val="333333"/>
                </a:solidFill>
                <a:latin typeface="Montserrat" pitchFamily="2" charset="77"/>
                <a:ea typeface="Times New Roman" panose="02020603050405020304" pitchFamily="18" charset="0"/>
                <a:cs typeface="Times New Roman" panose="02020603050405020304" pitchFamily="18" charset="0"/>
              </a:rPr>
              <a:t>=684</a:t>
            </a:r>
          </a:p>
        </p:txBody>
      </p:sp>
    </p:spTree>
    <p:extLst>
      <p:ext uri="{BB962C8B-B14F-4D97-AF65-F5344CB8AC3E}">
        <p14:creationId xmlns:p14="http://schemas.microsoft.com/office/powerpoint/2010/main" val="390985911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78920CA-C77F-752E-1219-24F62E51DDA8}"/>
            </a:ext>
          </a:extLst>
        </p:cNvPr>
        <p:cNvGrpSpPr/>
        <p:nvPr/>
      </p:nvGrpSpPr>
      <p:grpSpPr>
        <a:xfrm>
          <a:off x="0" y="0"/>
          <a:ext cx="0" cy="0"/>
          <a:chOff x="0" y="0"/>
          <a:chExt cx="0" cy="0"/>
        </a:xfrm>
      </p:grpSpPr>
      <p:sp>
        <p:nvSpPr>
          <p:cNvPr id="2" name="object 2">
            <a:extLst>
              <a:ext uri="{FF2B5EF4-FFF2-40B4-BE49-F238E27FC236}">
                <a16:creationId xmlns:a16="http://schemas.microsoft.com/office/drawing/2014/main" id="{94518547-5C17-4F43-4728-9A9C31F0F2D5}"/>
              </a:ext>
            </a:extLst>
          </p:cNvPr>
          <p:cNvSpPr/>
          <p:nvPr/>
        </p:nvSpPr>
        <p:spPr>
          <a:xfrm>
            <a:off x="642" y="1"/>
            <a:ext cx="18286716" cy="10286423"/>
          </a:xfrm>
          <a:custGeom>
            <a:avLst/>
            <a:gdLst/>
            <a:ahLst/>
            <a:cxnLst/>
            <a:rect l="l" t="t" r="r" b="b"/>
            <a:pathLst>
              <a:path w="20104100" h="11308715">
                <a:moveTo>
                  <a:pt x="20104099" y="0"/>
                </a:moveTo>
                <a:lnTo>
                  <a:pt x="0" y="0"/>
                </a:lnTo>
                <a:lnTo>
                  <a:pt x="0" y="11308556"/>
                </a:lnTo>
                <a:lnTo>
                  <a:pt x="20104099" y="11308556"/>
                </a:lnTo>
                <a:lnTo>
                  <a:pt x="20104099" y="0"/>
                </a:lnTo>
                <a:close/>
              </a:path>
            </a:pathLst>
          </a:custGeom>
          <a:solidFill>
            <a:srgbClr val="161E37"/>
          </a:solidFill>
        </p:spPr>
        <p:txBody>
          <a:bodyPr wrap="square" lIns="0" tIns="0" rIns="0" bIns="0" rtlCol="0"/>
          <a:lstStyle/>
          <a:p>
            <a:endParaRPr lang="es-ES_tradnl" sz="1638"/>
          </a:p>
        </p:txBody>
      </p:sp>
      <p:pic>
        <p:nvPicPr>
          <p:cNvPr id="3" name="object 3">
            <a:extLst>
              <a:ext uri="{FF2B5EF4-FFF2-40B4-BE49-F238E27FC236}">
                <a16:creationId xmlns:a16="http://schemas.microsoft.com/office/drawing/2014/main" id="{C1207330-BA7F-8F83-C653-D56D5505B5D0}"/>
              </a:ext>
            </a:extLst>
          </p:cNvPr>
          <p:cNvPicPr/>
          <p:nvPr/>
        </p:nvPicPr>
        <p:blipFill>
          <a:blip r:embed="rId2" cstate="print"/>
          <a:stretch>
            <a:fillRect/>
          </a:stretch>
        </p:blipFill>
        <p:spPr>
          <a:xfrm>
            <a:off x="9344649" y="1556733"/>
            <a:ext cx="8942709" cy="8729544"/>
          </a:xfrm>
          <a:prstGeom prst="rect">
            <a:avLst/>
          </a:prstGeom>
        </p:spPr>
      </p:pic>
      <p:pic>
        <p:nvPicPr>
          <p:cNvPr id="4" name="object 4">
            <a:extLst>
              <a:ext uri="{FF2B5EF4-FFF2-40B4-BE49-F238E27FC236}">
                <a16:creationId xmlns:a16="http://schemas.microsoft.com/office/drawing/2014/main" id="{6865009B-7527-4520-4B80-D4158357AFD0}"/>
              </a:ext>
            </a:extLst>
          </p:cNvPr>
          <p:cNvPicPr/>
          <p:nvPr/>
        </p:nvPicPr>
        <p:blipFill>
          <a:blip r:embed="rId3" cstate="print"/>
          <a:stretch>
            <a:fillRect/>
          </a:stretch>
        </p:blipFill>
        <p:spPr>
          <a:xfrm>
            <a:off x="-33866" y="-17005"/>
            <a:ext cx="8942709" cy="8729544"/>
          </a:xfrm>
          <a:prstGeom prst="rect">
            <a:avLst/>
          </a:prstGeom>
        </p:spPr>
      </p:pic>
      <p:sp>
        <p:nvSpPr>
          <p:cNvPr id="5" name="object 5">
            <a:extLst>
              <a:ext uri="{FF2B5EF4-FFF2-40B4-BE49-F238E27FC236}">
                <a16:creationId xmlns:a16="http://schemas.microsoft.com/office/drawing/2014/main" id="{16B834D2-1FC2-76A1-F556-4CF05F67B7D8}"/>
              </a:ext>
            </a:extLst>
          </p:cNvPr>
          <p:cNvSpPr txBox="1"/>
          <p:nvPr/>
        </p:nvSpPr>
        <p:spPr>
          <a:xfrm>
            <a:off x="0" y="4296968"/>
            <a:ext cx="18252849" cy="1123160"/>
          </a:xfrm>
          <a:prstGeom prst="rect">
            <a:avLst/>
          </a:prstGeom>
        </p:spPr>
        <p:txBody>
          <a:bodyPr vert="horz" wrap="square" lIns="0" tIns="15018" rIns="0" bIns="0" rtlCol="0">
            <a:spAutoFit/>
          </a:bodyPr>
          <a:lstStyle/>
          <a:p>
            <a:pPr algn="ctr"/>
            <a:r>
              <a:rPr lang="en-US" sz="7200" b="1" dirty="0">
                <a:solidFill>
                  <a:srgbClr val="FFFFFF"/>
                </a:solidFill>
                <a:latin typeface="Montserrat"/>
                <a:ea typeface="Montserrat"/>
                <a:cs typeface="Montserrat"/>
                <a:sym typeface="Montserrat"/>
              </a:rPr>
              <a:t>Methodology</a:t>
            </a:r>
            <a:endParaRPr lang="en-US" sz="7200" b="1" i="0" u="none" strike="noStrike" cap="none" dirty="0">
              <a:solidFill>
                <a:srgbClr val="FFFFFF"/>
              </a:solidFill>
              <a:latin typeface="Montserrat"/>
              <a:ea typeface="Montserrat"/>
              <a:cs typeface="Montserrat"/>
              <a:sym typeface="Montserrat"/>
            </a:endParaRPr>
          </a:p>
        </p:txBody>
      </p:sp>
      <p:sp>
        <p:nvSpPr>
          <p:cNvPr id="8" name="Google Shape;80;p1">
            <a:extLst>
              <a:ext uri="{FF2B5EF4-FFF2-40B4-BE49-F238E27FC236}">
                <a16:creationId xmlns:a16="http://schemas.microsoft.com/office/drawing/2014/main" id="{F69877C7-4E18-51C6-9584-EB3739258B91}"/>
              </a:ext>
            </a:extLst>
          </p:cNvPr>
          <p:cNvSpPr txBox="1"/>
          <p:nvPr/>
        </p:nvSpPr>
        <p:spPr>
          <a:xfrm>
            <a:off x="5123799" y="6091920"/>
            <a:ext cx="8441700" cy="646331"/>
          </a:xfrm>
          <a:prstGeom prst="rect">
            <a:avLst/>
          </a:prstGeom>
          <a:noFill/>
          <a:ln>
            <a:noFill/>
          </a:ln>
        </p:spPr>
        <p:txBody>
          <a:bodyPr spcFirstLastPara="1" wrap="square" lIns="0" tIns="0" rIns="0" bIns="0" anchor="t" anchorCtr="0">
            <a:spAutoFit/>
          </a:bodyPr>
          <a:lstStyle/>
          <a:p>
            <a:pPr marL="0" marR="0" lvl="0" indent="0" algn="ctr" rtl="0">
              <a:lnSpc>
                <a:spcPct val="150000"/>
              </a:lnSpc>
              <a:spcBef>
                <a:spcPts val="0"/>
              </a:spcBef>
              <a:spcAft>
                <a:spcPts val="0"/>
              </a:spcAft>
              <a:buClr>
                <a:srgbClr val="000000"/>
              </a:buClr>
              <a:buSzPts val="1700"/>
              <a:buFont typeface="Arial"/>
              <a:buNone/>
            </a:pPr>
            <a:r>
              <a:rPr lang="en-US" sz="2800" i="0" u="none" strike="noStrike" cap="none" dirty="0">
                <a:solidFill>
                  <a:srgbClr val="FFFFFF"/>
                </a:solidFill>
                <a:latin typeface="Montserrat"/>
                <a:ea typeface="Montserrat"/>
                <a:cs typeface="Montserrat"/>
                <a:sym typeface="Montserrat"/>
              </a:rPr>
              <a:t>200 words maximum</a:t>
            </a:r>
          </a:p>
        </p:txBody>
      </p:sp>
    </p:spTree>
    <p:extLst>
      <p:ext uri="{BB962C8B-B14F-4D97-AF65-F5344CB8AC3E}">
        <p14:creationId xmlns:p14="http://schemas.microsoft.com/office/powerpoint/2010/main" val="364005705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124">
          <a:extLst>
            <a:ext uri="{FF2B5EF4-FFF2-40B4-BE49-F238E27FC236}">
              <a16:creationId xmlns:a16="http://schemas.microsoft.com/office/drawing/2014/main" id="{8EFBB21B-AC0E-DF93-C99A-7B089B2198D6}"/>
            </a:ext>
          </a:extLst>
        </p:cNvPr>
        <p:cNvGrpSpPr/>
        <p:nvPr/>
      </p:nvGrpSpPr>
      <p:grpSpPr>
        <a:xfrm>
          <a:off x="0" y="0"/>
          <a:ext cx="0" cy="0"/>
          <a:chOff x="0" y="0"/>
          <a:chExt cx="0" cy="0"/>
        </a:xfrm>
      </p:grpSpPr>
      <p:grpSp>
        <p:nvGrpSpPr>
          <p:cNvPr id="125" name="Google Shape;125;p4">
            <a:extLst>
              <a:ext uri="{FF2B5EF4-FFF2-40B4-BE49-F238E27FC236}">
                <a16:creationId xmlns:a16="http://schemas.microsoft.com/office/drawing/2014/main" id="{F7480DA1-FE29-09B9-CBA1-59342540CB4E}"/>
              </a:ext>
            </a:extLst>
          </p:cNvPr>
          <p:cNvGrpSpPr/>
          <p:nvPr/>
        </p:nvGrpSpPr>
        <p:grpSpPr>
          <a:xfrm>
            <a:off x="175" y="-152400"/>
            <a:ext cx="18288219" cy="2590820"/>
            <a:chOff x="0" y="-38100"/>
            <a:chExt cx="5123755" cy="850900"/>
          </a:xfrm>
        </p:grpSpPr>
        <p:sp>
          <p:nvSpPr>
            <p:cNvPr id="126" name="Google Shape;126;p4">
              <a:extLst>
                <a:ext uri="{FF2B5EF4-FFF2-40B4-BE49-F238E27FC236}">
                  <a16:creationId xmlns:a16="http://schemas.microsoft.com/office/drawing/2014/main" id="{86279520-10D7-518A-F81C-65EA95BB4EB3}"/>
                </a:ext>
              </a:extLst>
            </p:cNvPr>
            <p:cNvSpPr/>
            <p:nvPr/>
          </p:nvSpPr>
          <p:spPr>
            <a:xfrm>
              <a:off x="0" y="0"/>
              <a:ext cx="5123755" cy="812800"/>
            </a:xfrm>
            <a:custGeom>
              <a:avLst/>
              <a:gdLst/>
              <a:ahLst/>
              <a:cxnLst/>
              <a:rect l="l" t="t" r="r" b="b"/>
              <a:pathLst>
                <a:path w="5123755" h="812800" extrusionOk="0">
                  <a:moveTo>
                    <a:pt x="0" y="0"/>
                  </a:moveTo>
                  <a:lnTo>
                    <a:pt x="5123755" y="0"/>
                  </a:lnTo>
                  <a:lnTo>
                    <a:pt x="5123755" y="812800"/>
                  </a:lnTo>
                  <a:lnTo>
                    <a:pt x="0" y="812800"/>
                  </a:lnTo>
                  <a:close/>
                </a:path>
              </a:pathLst>
            </a:custGeom>
            <a:solidFill>
              <a:srgbClr val="121D37"/>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27" name="Google Shape;127;p4">
              <a:extLst>
                <a:ext uri="{FF2B5EF4-FFF2-40B4-BE49-F238E27FC236}">
                  <a16:creationId xmlns:a16="http://schemas.microsoft.com/office/drawing/2014/main" id="{C255C894-7300-6D34-437F-3FB40018EB8A}"/>
                </a:ext>
              </a:extLst>
            </p:cNvPr>
            <p:cNvSpPr txBox="1"/>
            <p:nvPr/>
          </p:nvSpPr>
          <p:spPr>
            <a:xfrm>
              <a:off x="0" y="-38100"/>
              <a:ext cx="5123755" cy="850900"/>
            </a:xfrm>
            <a:prstGeom prst="rect">
              <a:avLst/>
            </a:prstGeom>
            <a:noFill/>
            <a:ln>
              <a:noFill/>
            </a:ln>
          </p:spPr>
          <p:txBody>
            <a:bodyPr spcFirstLastPara="1" wrap="square" lIns="50800" tIns="50800" rIns="50800" bIns="50800" anchor="ctr" anchorCtr="0">
              <a:noAutofit/>
            </a:bodyPr>
            <a:lstStyle/>
            <a:p>
              <a:pPr marL="0" marR="0" lvl="0" indent="0" algn="ctr" rtl="0">
                <a:lnSpc>
                  <a:spcPct val="1545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grpSp>
      <p:sp>
        <p:nvSpPr>
          <p:cNvPr id="128" name="Google Shape;128;p4">
            <a:extLst>
              <a:ext uri="{FF2B5EF4-FFF2-40B4-BE49-F238E27FC236}">
                <a16:creationId xmlns:a16="http://schemas.microsoft.com/office/drawing/2014/main" id="{613C885E-2A6A-E954-EDBD-0DB87F01D522}"/>
              </a:ext>
            </a:extLst>
          </p:cNvPr>
          <p:cNvSpPr/>
          <p:nvPr/>
        </p:nvSpPr>
        <p:spPr>
          <a:xfrm>
            <a:off x="16880929" y="457204"/>
            <a:ext cx="985342" cy="985342"/>
          </a:xfrm>
          <a:custGeom>
            <a:avLst/>
            <a:gdLst/>
            <a:ahLst/>
            <a:cxnLst/>
            <a:rect l="l" t="t" r="r" b="b"/>
            <a:pathLst>
              <a:path w="985342" h="985342" extrusionOk="0">
                <a:moveTo>
                  <a:pt x="0" y="0"/>
                </a:moveTo>
                <a:lnTo>
                  <a:pt x="985342" y="0"/>
                </a:lnTo>
                <a:lnTo>
                  <a:pt x="985342" y="985342"/>
                </a:lnTo>
                <a:lnTo>
                  <a:pt x="0" y="985342"/>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30" name="Google Shape;130;p4">
            <a:extLst>
              <a:ext uri="{FF2B5EF4-FFF2-40B4-BE49-F238E27FC236}">
                <a16:creationId xmlns:a16="http://schemas.microsoft.com/office/drawing/2014/main" id="{00465706-FAB4-B177-CC86-5B069AE6458D}"/>
              </a:ext>
            </a:extLst>
          </p:cNvPr>
          <p:cNvSpPr/>
          <p:nvPr/>
        </p:nvSpPr>
        <p:spPr>
          <a:xfrm>
            <a:off x="914400" y="3434660"/>
            <a:ext cx="16459200" cy="5839042"/>
          </a:xfrm>
          <a:prstGeom prst="rect">
            <a:avLst/>
          </a:prstGeom>
          <a:noFill/>
          <a:ln>
            <a:noFill/>
          </a:ln>
        </p:spPr>
        <p:txBody>
          <a:bodyPr spcFirstLastPara="1" wrap="square" lIns="91425" tIns="45700" rIns="91425" bIns="45700" anchor="t" anchorCtr="0">
            <a:noAutofit/>
          </a:bodyPr>
          <a:lstStyle/>
          <a:p>
            <a:pPr marL="685800" indent="-685800">
              <a:spcBef>
                <a:spcPts val="900"/>
              </a:spcBef>
              <a:buSzPct val="110000"/>
              <a:buBlip>
                <a:blip r:embed="rId4"/>
              </a:buBlip>
              <a:defRPr sz="3000">
                <a:latin typeface="+mj-lt"/>
                <a:ea typeface="+mj-ea"/>
                <a:cs typeface="+mj-cs"/>
                <a:sym typeface="Helvetica"/>
              </a:defRPr>
            </a:pPr>
            <a:r>
              <a:rPr lang="en-US" sz="4400" dirty="0">
                <a:latin typeface="Montserrat" pitchFamily="2" charset="77"/>
              </a:rPr>
              <a:t>What specific advocacy or accountability approach did you use?</a:t>
            </a:r>
            <a:br>
              <a:rPr lang="en-US" sz="4400" dirty="0">
                <a:latin typeface="Montserrat" pitchFamily="2" charset="77"/>
              </a:rPr>
            </a:br>
            <a:endParaRPr lang="en-US" sz="4400" dirty="0">
              <a:latin typeface="Montserrat" pitchFamily="2" charset="77"/>
            </a:endParaRPr>
          </a:p>
          <a:p>
            <a:pPr marL="685800" indent="-685800">
              <a:spcBef>
                <a:spcPts val="900"/>
              </a:spcBef>
              <a:buSzPct val="110000"/>
              <a:buBlip>
                <a:blip r:embed="rId4"/>
              </a:buBlip>
              <a:defRPr sz="3000">
                <a:latin typeface="+mj-lt"/>
                <a:ea typeface="+mj-ea"/>
                <a:cs typeface="+mj-cs"/>
                <a:sym typeface="Helvetica"/>
              </a:defRPr>
            </a:pPr>
            <a:r>
              <a:rPr lang="en-US" sz="4400" dirty="0">
                <a:latin typeface="Montserrat" pitchFamily="2" charset="77"/>
              </a:rPr>
              <a:t>Who did it target and why did you choose them?</a:t>
            </a:r>
            <a:br>
              <a:rPr lang="en-US" sz="4400" dirty="0">
                <a:latin typeface="Montserrat" pitchFamily="2" charset="77"/>
              </a:rPr>
            </a:br>
            <a:endParaRPr lang="en-US" sz="4400" dirty="0">
              <a:latin typeface="Montserrat" pitchFamily="2" charset="77"/>
            </a:endParaRPr>
          </a:p>
          <a:p>
            <a:pPr marL="685800" indent="-685800">
              <a:spcBef>
                <a:spcPts val="900"/>
              </a:spcBef>
              <a:buSzPct val="110000"/>
              <a:buBlip>
                <a:blip r:embed="rId4"/>
              </a:buBlip>
              <a:defRPr sz="3000">
                <a:latin typeface="+mj-lt"/>
                <a:ea typeface="+mj-ea"/>
                <a:cs typeface="+mj-cs"/>
                <a:sym typeface="Helvetica"/>
              </a:defRPr>
            </a:pPr>
            <a:r>
              <a:rPr lang="en-US" sz="4400" dirty="0">
                <a:latin typeface="Montserrat" pitchFamily="2" charset="77"/>
              </a:rPr>
              <a:t>Include details on location, data sources/evidence used, time frame, intended beneficiaries, etc.</a:t>
            </a:r>
            <a:endParaRPr lang="en-US" sz="5400" b="1" dirty="0">
              <a:solidFill>
                <a:srgbClr val="C00000"/>
              </a:solidFill>
              <a:latin typeface="Montserrat" pitchFamily="2" charset="77"/>
            </a:endParaRPr>
          </a:p>
        </p:txBody>
      </p:sp>
      <p:sp>
        <p:nvSpPr>
          <p:cNvPr id="2" name="Google Shape;129;p4">
            <a:extLst>
              <a:ext uri="{FF2B5EF4-FFF2-40B4-BE49-F238E27FC236}">
                <a16:creationId xmlns:a16="http://schemas.microsoft.com/office/drawing/2014/main" id="{EF6905C7-242A-6773-5FBD-34C935075974}"/>
              </a:ext>
            </a:extLst>
          </p:cNvPr>
          <p:cNvSpPr txBox="1"/>
          <p:nvPr/>
        </p:nvSpPr>
        <p:spPr>
          <a:xfrm>
            <a:off x="914400" y="404346"/>
            <a:ext cx="15716100" cy="1477328"/>
          </a:xfrm>
          <a:prstGeom prst="rect">
            <a:avLst/>
          </a:prstGeom>
          <a:noFill/>
          <a:ln>
            <a:noFill/>
          </a:ln>
        </p:spPr>
        <p:txBody>
          <a:bodyPr spcFirstLastPara="1" wrap="square" lIns="0" tIns="0" rIns="0" bIns="0" anchor="t" anchorCtr="0">
            <a:spAutoFit/>
          </a:bodyPr>
          <a:lstStyle/>
          <a:p>
            <a:pPr marL="0" marR="0" lvl="0" indent="0" algn="l" rtl="0">
              <a:spcBef>
                <a:spcPts val="0"/>
              </a:spcBef>
              <a:spcAft>
                <a:spcPts val="0"/>
              </a:spcAft>
              <a:buClr>
                <a:srgbClr val="000000"/>
              </a:buClr>
              <a:buSzPts val="6200"/>
              <a:buFont typeface="Arial"/>
              <a:buNone/>
            </a:pPr>
            <a:r>
              <a:rPr lang="en-US" sz="4800" b="1" dirty="0">
                <a:solidFill>
                  <a:srgbClr val="FFFFFF"/>
                </a:solidFill>
                <a:latin typeface="Montserrat"/>
                <a:ea typeface="Montserrat"/>
                <a:cs typeface="Montserrat"/>
                <a:sym typeface="Montserrat"/>
              </a:rPr>
              <a:t>Describe your timeline, approach and methodology</a:t>
            </a:r>
            <a:endParaRPr lang="en-US" sz="4800" b="1" i="0" u="none" strike="noStrike" cap="none" dirty="0">
              <a:solidFill>
                <a:srgbClr val="FFFFFF"/>
              </a:solidFill>
              <a:latin typeface="Montserrat"/>
              <a:ea typeface="Montserrat"/>
              <a:cs typeface="Montserrat"/>
              <a:sym typeface="Montserrat"/>
            </a:endParaRPr>
          </a:p>
        </p:txBody>
      </p:sp>
    </p:spTree>
    <p:extLst>
      <p:ext uri="{BB962C8B-B14F-4D97-AF65-F5344CB8AC3E}">
        <p14:creationId xmlns:p14="http://schemas.microsoft.com/office/powerpoint/2010/main" val="307789243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121D37"/>
        </a:solidFill>
        <a:effectLst/>
      </p:bgPr>
    </p:bg>
    <p:spTree>
      <p:nvGrpSpPr>
        <p:cNvPr id="1" name="Shape 111"/>
        <p:cNvGrpSpPr/>
        <p:nvPr/>
      </p:nvGrpSpPr>
      <p:grpSpPr>
        <a:xfrm>
          <a:off x="0" y="0"/>
          <a:ext cx="0" cy="0"/>
          <a:chOff x="0" y="0"/>
          <a:chExt cx="0" cy="0"/>
        </a:xfrm>
      </p:grpSpPr>
      <p:sp>
        <p:nvSpPr>
          <p:cNvPr id="112" name="Google Shape;112;p3"/>
          <p:cNvSpPr/>
          <p:nvPr/>
        </p:nvSpPr>
        <p:spPr>
          <a:xfrm>
            <a:off x="-1" y="0"/>
            <a:ext cx="3010235" cy="10293457"/>
          </a:xfrm>
          <a:custGeom>
            <a:avLst/>
            <a:gdLst/>
            <a:ahLst/>
            <a:cxnLst/>
            <a:rect l="l" t="t" r="r" b="b"/>
            <a:pathLst>
              <a:path w="3010235" h="12101253" extrusionOk="0">
                <a:moveTo>
                  <a:pt x="0" y="0"/>
                </a:moveTo>
                <a:lnTo>
                  <a:pt x="3010235" y="0"/>
                </a:lnTo>
                <a:lnTo>
                  <a:pt x="3010235" y="12101253"/>
                </a:lnTo>
                <a:lnTo>
                  <a:pt x="0" y="12101253"/>
                </a:lnTo>
                <a:lnTo>
                  <a:pt x="0" y="0"/>
                </a:lnTo>
                <a:close/>
              </a:path>
            </a:pathLst>
          </a:custGeom>
          <a:blipFill rotWithShape="1">
            <a:blip r:embed="rId3">
              <a:alphaModFix/>
            </a:blip>
            <a:stretch>
              <a:fillRect l="-212603" r="-689299" b="-45329"/>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grpSp>
        <p:nvGrpSpPr>
          <p:cNvPr id="113" name="Google Shape;113;p3"/>
          <p:cNvGrpSpPr/>
          <p:nvPr/>
        </p:nvGrpSpPr>
        <p:grpSpPr>
          <a:xfrm>
            <a:off x="3010225" y="2540950"/>
            <a:ext cx="15277840" cy="7752507"/>
            <a:chOff x="0" y="-57150"/>
            <a:chExt cx="4098023" cy="1958594"/>
          </a:xfrm>
        </p:grpSpPr>
        <p:sp>
          <p:nvSpPr>
            <p:cNvPr id="114" name="Google Shape;114;p3"/>
            <p:cNvSpPr/>
            <p:nvPr/>
          </p:nvSpPr>
          <p:spPr>
            <a:xfrm>
              <a:off x="0" y="0"/>
              <a:ext cx="4098023" cy="1901444"/>
            </a:xfrm>
            <a:custGeom>
              <a:avLst/>
              <a:gdLst/>
              <a:ahLst/>
              <a:cxnLst/>
              <a:rect l="l" t="t" r="r" b="b"/>
              <a:pathLst>
                <a:path w="4098023" h="1901444" extrusionOk="0">
                  <a:moveTo>
                    <a:pt x="0" y="0"/>
                  </a:moveTo>
                  <a:lnTo>
                    <a:pt x="4098023" y="0"/>
                  </a:lnTo>
                  <a:lnTo>
                    <a:pt x="4098023" y="1901444"/>
                  </a:lnTo>
                  <a:lnTo>
                    <a:pt x="0" y="1901444"/>
                  </a:lnTo>
                  <a:close/>
                </a:path>
              </a:pathLst>
            </a:custGeom>
            <a:solidFill>
              <a:schemeClr val="lt1"/>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15" name="Google Shape;115;p3"/>
            <p:cNvSpPr txBox="1"/>
            <p:nvPr/>
          </p:nvSpPr>
          <p:spPr>
            <a:xfrm>
              <a:off x="0" y="-57150"/>
              <a:ext cx="4098023" cy="1958594"/>
            </a:xfrm>
            <a:prstGeom prst="rect">
              <a:avLst/>
            </a:prstGeom>
            <a:solidFill>
              <a:schemeClr val="lt1"/>
            </a:solidFill>
            <a:ln>
              <a:noFill/>
            </a:ln>
          </p:spPr>
          <p:txBody>
            <a:bodyPr spcFirstLastPara="1" wrap="square" lIns="50800" tIns="50800" rIns="50800" bIns="50800" anchor="ctr" anchorCtr="0">
              <a:noAutofit/>
            </a:bodyPr>
            <a:lstStyle/>
            <a:p>
              <a:pPr marL="0" marR="0" lvl="0" indent="0" algn="ctr" rtl="0">
                <a:lnSpc>
                  <a:spcPct val="166666"/>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grpSp>
      <p:sp>
        <p:nvSpPr>
          <p:cNvPr id="117" name="Google Shape;117;p3"/>
          <p:cNvSpPr txBox="1"/>
          <p:nvPr/>
        </p:nvSpPr>
        <p:spPr>
          <a:xfrm>
            <a:off x="3715175" y="3505800"/>
            <a:ext cx="14115600" cy="5332229"/>
          </a:xfrm>
          <a:prstGeom prst="rect">
            <a:avLst/>
          </a:prstGeom>
          <a:noFill/>
          <a:ln>
            <a:noFill/>
          </a:ln>
        </p:spPr>
        <p:txBody>
          <a:bodyPr spcFirstLastPara="1" wrap="square" lIns="0" tIns="0" rIns="0" bIns="0" anchor="t" anchorCtr="0">
            <a:spAutoFit/>
          </a:bodyPr>
          <a:lstStyle/>
          <a:p>
            <a:pPr marL="476250" marR="0" lvl="0" indent="-457200" algn="l" rtl="0">
              <a:lnSpc>
                <a:spcPct val="150000"/>
              </a:lnSpc>
              <a:spcBef>
                <a:spcPts val="0"/>
              </a:spcBef>
              <a:spcAft>
                <a:spcPts val="0"/>
              </a:spcAft>
              <a:buClr>
                <a:srgbClr val="121D37"/>
              </a:buClr>
              <a:buSzPct val="110000"/>
              <a:buBlip>
                <a:blip r:embed="rId4"/>
              </a:buBlip>
            </a:pPr>
            <a:r>
              <a:rPr lang="en-US" sz="3300" b="0" i="0" u="none" strike="noStrike" cap="none" dirty="0">
                <a:solidFill>
                  <a:srgbClr val="121D37"/>
                </a:solidFill>
                <a:latin typeface="Montserrat"/>
                <a:ea typeface="Montserrat"/>
                <a:cs typeface="Montserrat"/>
                <a:sym typeface="Montserrat"/>
              </a:rPr>
              <a:t>Why present at ICFP?</a:t>
            </a:r>
          </a:p>
          <a:p>
            <a:pPr marL="476250" marR="0" lvl="0" indent="-457200" algn="l" rtl="0">
              <a:lnSpc>
                <a:spcPct val="150000"/>
              </a:lnSpc>
              <a:spcBef>
                <a:spcPts val="0"/>
              </a:spcBef>
              <a:spcAft>
                <a:spcPts val="0"/>
              </a:spcAft>
              <a:buClr>
                <a:srgbClr val="121D37"/>
              </a:buClr>
              <a:buSzPct val="110000"/>
              <a:buBlip>
                <a:blip r:embed="rId4"/>
              </a:buBlip>
            </a:pPr>
            <a:r>
              <a:rPr lang="en-US" sz="3300" b="0" i="0" u="none" strike="noStrike" cap="none" dirty="0">
                <a:solidFill>
                  <a:srgbClr val="121D37"/>
                </a:solidFill>
                <a:latin typeface="Montserrat"/>
                <a:ea typeface="Montserrat"/>
                <a:cs typeface="Montserrat"/>
                <a:sym typeface="Montserrat"/>
              </a:rPr>
              <a:t>Purpose</a:t>
            </a:r>
          </a:p>
          <a:p>
            <a:pPr marL="476250" marR="0" lvl="0" indent="-457200" algn="l" rtl="0">
              <a:lnSpc>
                <a:spcPct val="150000"/>
              </a:lnSpc>
              <a:spcBef>
                <a:spcPts val="0"/>
              </a:spcBef>
              <a:spcAft>
                <a:spcPts val="0"/>
              </a:spcAft>
              <a:buClr>
                <a:srgbClr val="121D37"/>
              </a:buClr>
              <a:buSzPct val="110000"/>
              <a:buBlip>
                <a:blip r:embed="rId4"/>
              </a:buBlip>
            </a:pPr>
            <a:r>
              <a:rPr lang="en-US" sz="3300" b="0" i="0" u="none" strike="noStrike" cap="none" dirty="0">
                <a:solidFill>
                  <a:srgbClr val="121D37"/>
                </a:solidFill>
                <a:latin typeface="Montserrat"/>
                <a:ea typeface="Montserrat"/>
                <a:cs typeface="Montserrat"/>
                <a:sym typeface="Montserrat"/>
              </a:rPr>
              <a:t>Title</a:t>
            </a:r>
          </a:p>
          <a:p>
            <a:pPr marL="476250" marR="0" lvl="0" indent="-457200" algn="l" rtl="0">
              <a:lnSpc>
                <a:spcPct val="150000"/>
              </a:lnSpc>
              <a:spcBef>
                <a:spcPts val="0"/>
              </a:spcBef>
              <a:spcAft>
                <a:spcPts val="0"/>
              </a:spcAft>
              <a:buClr>
                <a:srgbClr val="121D37"/>
              </a:buClr>
              <a:buSzPct val="110000"/>
              <a:buBlip>
                <a:blip r:embed="rId4"/>
              </a:buBlip>
            </a:pPr>
            <a:r>
              <a:rPr lang="en-US" sz="3300" b="0" i="0" u="none" strike="noStrike" cap="none" dirty="0">
                <a:solidFill>
                  <a:srgbClr val="121D37"/>
                </a:solidFill>
                <a:latin typeface="Montserrat"/>
                <a:ea typeface="Montserrat"/>
                <a:cs typeface="Montserrat"/>
                <a:sym typeface="Montserrat"/>
              </a:rPr>
              <a:t>Advocacy Intervention/Activity Tested</a:t>
            </a:r>
          </a:p>
          <a:p>
            <a:pPr marL="476250" marR="0" lvl="0" indent="-457200" algn="l" rtl="0">
              <a:lnSpc>
                <a:spcPct val="150000"/>
              </a:lnSpc>
              <a:spcBef>
                <a:spcPts val="0"/>
              </a:spcBef>
              <a:spcAft>
                <a:spcPts val="0"/>
              </a:spcAft>
              <a:buClr>
                <a:srgbClr val="121D37"/>
              </a:buClr>
              <a:buSzPct val="110000"/>
              <a:buBlip>
                <a:blip r:embed="rId4"/>
              </a:buBlip>
            </a:pPr>
            <a:r>
              <a:rPr lang="en-US" sz="3300" b="0" i="0" u="none" strike="noStrike" cap="none" dirty="0">
                <a:solidFill>
                  <a:srgbClr val="121D37"/>
                </a:solidFill>
                <a:latin typeface="Montserrat"/>
                <a:ea typeface="Montserrat"/>
                <a:cs typeface="Montserrat"/>
                <a:sym typeface="Montserrat"/>
              </a:rPr>
              <a:t>Methodology</a:t>
            </a:r>
          </a:p>
          <a:p>
            <a:pPr marL="476250" marR="0" lvl="0" indent="-457200" algn="l" rtl="0">
              <a:lnSpc>
                <a:spcPct val="150000"/>
              </a:lnSpc>
              <a:spcBef>
                <a:spcPts val="0"/>
              </a:spcBef>
              <a:spcAft>
                <a:spcPts val="0"/>
              </a:spcAft>
              <a:buClr>
                <a:srgbClr val="121D37"/>
              </a:buClr>
              <a:buSzPct val="110000"/>
              <a:buBlip>
                <a:blip r:embed="rId4"/>
              </a:buBlip>
            </a:pPr>
            <a:r>
              <a:rPr lang="en-US" sz="3300" b="0" i="0" u="none" strike="noStrike" cap="none" dirty="0">
                <a:solidFill>
                  <a:srgbClr val="121D37"/>
                </a:solidFill>
                <a:latin typeface="Montserrat"/>
                <a:ea typeface="Montserrat"/>
                <a:cs typeface="Montserrat"/>
                <a:sym typeface="Montserrat"/>
              </a:rPr>
              <a:t>Results/Key </a:t>
            </a:r>
            <a:r>
              <a:rPr lang="en-US" sz="3300" dirty="0">
                <a:solidFill>
                  <a:srgbClr val="121D37"/>
                </a:solidFill>
                <a:latin typeface="Montserrat"/>
                <a:ea typeface="Montserrat"/>
                <a:cs typeface="Montserrat"/>
                <a:sym typeface="Montserrat"/>
              </a:rPr>
              <a:t>F</a:t>
            </a:r>
            <a:r>
              <a:rPr lang="en-US" sz="3300" b="0" i="0" u="none" strike="noStrike" cap="none" dirty="0">
                <a:solidFill>
                  <a:srgbClr val="121D37"/>
                </a:solidFill>
                <a:latin typeface="Montserrat"/>
                <a:ea typeface="Montserrat"/>
                <a:cs typeface="Montserrat"/>
                <a:sym typeface="Montserrat"/>
              </a:rPr>
              <a:t>indings</a:t>
            </a:r>
          </a:p>
          <a:p>
            <a:pPr marL="476250" marR="0" lvl="0" indent="-457200" algn="l" rtl="0">
              <a:lnSpc>
                <a:spcPct val="150000"/>
              </a:lnSpc>
              <a:spcBef>
                <a:spcPts val="0"/>
              </a:spcBef>
              <a:spcAft>
                <a:spcPts val="0"/>
              </a:spcAft>
              <a:buClr>
                <a:srgbClr val="121D37"/>
              </a:buClr>
              <a:buSzPct val="110000"/>
              <a:buBlip>
                <a:blip r:embed="rId4"/>
              </a:buBlip>
            </a:pPr>
            <a:r>
              <a:rPr lang="en-US" sz="3300" b="0" i="0" u="none" strike="noStrike" cap="none" dirty="0">
                <a:solidFill>
                  <a:srgbClr val="121D37"/>
                </a:solidFill>
                <a:latin typeface="Montserrat"/>
                <a:ea typeface="Montserrat"/>
                <a:cs typeface="Montserrat"/>
                <a:sym typeface="Montserrat"/>
              </a:rPr>
              <a:t>Policy/Program Implications</a:t>
            </a:r>
          </a:p>
        </p:txBody>
      </p:sp>
      <p:sp>
        <p:nvSpPr>
          <p:cNvPr id="118" name="Google Shape;118;p3"/>
          <p:cNvSpPr txBox="1"/>
          <p:nvPr/>
        </p:nvSpPr>
        <p:spPr>
          <a:xfrm>
            <a:off x="5132977" y="643491"/>
            <a:ext cx="8449800" cy="1335750"/>
          </a:xfrm>
          <a:prstGeom prst="rect">
            <a:avLst/>
          </a:prstGeom>
          <a:noFill/>
          <a:ln>
            <a:noFill/>
          </a:ln>
        </p:spPr>
        <p:txBody>
          <a:bodyPr spcFirstLastPara="1" wrap="square" lIns="0" tIns="0" rIns="0" bIns="0" anchor="t" anchorCtr="0">
            <a:spAutoFit/>
          </a:bodyPr>
          <a:lstStyle/>
          <a:p>
            <a:pPr>
              <a:lnSpc>
                <a:spcPct val="140006"/>
              </a:lnSpc>
              <a:buSzPts val="6200"/>
            </a:pPr>
            <a:r>
              <a:rPr lang="en-US" sz="6200" b="1" i="0" u="none" strike="noStrike" cap="none" dirty="0">
                <a:solidFill>
                  <a:srgbClr val="FFFFFF"/>
                </a:solidFill>
                <a:latin typeface="Montserrat"/>
                <a:ea typeface="Montserrat"/>
                <a:cs typeface="Montserrat"/>
                <a:sym typeface="Montserrat"/>
              </a:rPr>
              <a:t>Content</a:t>
            </a:r>
          </a:p>
        </p:txBody>
      </p:sp>
      <p:sp>
        <p:nvSpPr>
          <p:cNvPr id="120" name="Google Shape;120;p3"/>
          <p:cNvSpPr/>
          <p:nvPr/>
        </p:nvSpPr>
        <p:spPr>
          <a:xfrm flipH="1">
            <a:off x="11286557" y="-16933"/>
            <a:ext cx="7035309" cy="8362083"/>
          </a:xfrm>
          <a:custGeom>
            <a:avLst/>
            <a:gdLst/>
            <a:ahLst/>
            <a:cxnLst/>
            <a:rect l="l" t="t" r="r" b="b"/>
            <a:pathLst>
              <a:path w="13615329" h="11658126" extrusionOk="0">
                <a:moveTo>
                  <a:pt x="13615330" y="0"/>
                </a:moveTo>
                <a:lnTo>
                  <a:pt x="0" y="0"/>
                </a:lnTo>
                <a:lnTo>
                  <a:pt x="0" y="11658125"/>
                </a:lnTo>
                <a:lnTo>
                  <a:pt x="13615330" y="11658125"/>
                </a:lnTo>
                <a:lnTo>
                  <a:pt x="13615330" y="0"/>
                </a:lnTo>
                <a:close/>
              </a:path>
            </a:pathLst>
          </a:custGeom>
          <a:blipFill rotWithShape="1">
            <a:blip r:embed="rId5">
              <a:alphaModFix/>
            </a:blip>
            <a:stretch>
              <a:fillRect l="-93524" t="-39411"/>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pic>
        <p:nvPicPr>
          <p:cNvPr id="3" name="Picture 2">
            <a:extLst>
              <a:ext uri="{FF2B5EF4-FFF2-40B4-BE49-F238E27FC236}">
                <a16:creationId xmlns:a16="http://schemas.microsoft.com/office/drawing/2014/main" id="{62D50A4B-3F20-173C-EAA2-3C7E7722EB3F}"/>
              </a:ext>
            </a:extLst>
          </p:cNvPr>
          <p:cNvPicPr>
            <a:picLocks noChangeAspect="1"/>
          </p:cNvPicPr>
          <p:nvPr/>
        </p:nvPicPr>
        <p:blipFill>
          <a:blip r:embed="rId6"/>
          <a:stretch>
            <a:fillRect/>
          </a:stretch>
        </p:blipFill>
        <p:spPr>
          <a:xfrm>
            <a:off x="3317757" y="557884"/>
            <a:ext cx="1507697" cy="1507697"/>
          </a:xfrm>
          <a:prstGeom prst="rect">
            <a:avLst/>
          </a:prstGeom>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124">
          <a:extLst>
            <a:ext uri="{FF2B5EF4-FFF2-40B4-BE49-F238E27FC236}">
              <a16:creationId xmlns:a16="http://schemas.microsoft.com/office/drawing/2014/main" id="{D4886819-E6BA-8DDC-B435-3176341F1719}"/>
            </a:ext>
          </a:extLst>
        </p:cNvPr>
        <p:cNvGrpSpPr/>
        <p:nvPr/>
      </p:nvGrpSpPr>
      <p:grpSpPr>
        <a:xfrm>
          <a:off x="0" y="0"/>
          <a:ext cx="0" cy="0"/>
          <a:chOff x="0" y="0"/>
          <a:chExt cx="0" cy="0"/>
        </a:xfrm>
      </p:grpSpPr>
      <p:grpSp>
        <p:nvGrpSpPr>
          <p:cNvPr id="125" name="Google Shape;125;p4">
            <a:extLst>
              <a:ext uri="{FF2B5EF4-FFF2-40B4-BE49-F238E27FC236}">
                <a16:creationId xmlns:a16="http://schemas.microsoft.com/office/drawing/2014/main" id="{D8BFE0D9-D499-732A-F6E4-2A7B743BF995}"/>
              </a:ext>
            </a:extLst>
          </p:cNvPr>
          <p:cNvGrpSpPr/>
          <p:nvPr/>
        </p:nvGrpSpPr>
        <p:grpSpPr>
          <a:xfrm>
            <a:off x="175" y="-152400"/>
            <a:ext cx="18288219" cy="2590820"/>
            <a:chOff x="0" y="-38100"/>
            <a:chExt cx="5123755" cy="850900"/>
          </a:xfrm>
        </p:grpSpPr>
        <p:sp>
          <p:nvSpPr>
            <p:cNvPr id="126" name="Google Shape;126;p4">
              <a:extLst>
                <a:ext uri="{FF2B5EF4-FFF2-40B4-BE49-F238E27FC236}">
                  <a16:creationId xmlns:a16="http://schemas.microsoft.com/office/drawing/2014/main" id="{B2C41F6C-0592-6593-604A-7725A04F6488}"/>
                </a:ext>
              </a:extLst>
            </p:cNvPr>
            <p:cNvSpPr/>
            <p:nvPr/>
          </p:nvSpPr>
          <p:spPr>
            <a:xfrm>
              <a:off x="0" y="0"/>
              <a:ext cx="5123755" cy="812800"/>
            </a:xfrm>
            <a:custGeom>
              <a:avLst/>
              <a:gdLst/>
              <a:ahLst/>
              <a:cxnLst/>
              <a:rect l="l" t="t" r="r" b="b"/>
              <a:pathLst>
                <a:path w="5123755" h="812800" extrusionOk="0">
                  <a:moveTo>
                    <a:pt x="0" y="0"/>
                  </a:moveTo>
                  <a:lnTo>
                    <a:pt x="5123755" y="0"/>
                  </a:lnTo>
                  <a:lnTo>
                    <a:pt x="5123755" y="812800"/>
                  </a:lnTo>
                  <a:lnTo>
                    <a:pt x="0" y="812800"/>
                  </a:lnTo>
                  <a:close/>
                </a:path>
              </a:pathLst>
            </a:custGeom>
            <a:solidFill>
              <a:srgbClr val="121D37"/>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27" name="Google Shape;127;p4">
              <a:extLst>
                <a:ext uri="{FF2B5EF4-FFF2-40B4-BE49-F238E27FC236}">
                  <a16:creationId xmlns:a16="http://schemas.microsoft.com/office/drawing/2014/main" id="{97650D8B-D64E-9136-2B5E-2BEC365A1C24}"/>
                </a:ext>
              </a:extLst>
            </p:cNvPr>
            <p:cNvSpPr txBox="1"/>
            <p:nvPr/>
          </p:nvSpPr>
          <p:spPr>
            <a:xfrm>
              <a:off x="0" y="-38100"/>
              <a:ext cx="5123755" cy="850900"/>
            </a:xfrm>
            <a:prstGeom prst="rect">
              <a:avLst/>
            </a:prstGeom>
            <a:noFill/>
            <a:ln>
              <a:noFill/>
            </a:ln>
          </p:spPr>
          <p:txBody>
            <a:bodyPr spcFirstLastPara="1" wrap="square" lIns="50800" tIns="50800" rIns="50800" bIns="50800" anchor="ctr" anchorCtr="0">
              <a:noAutofit/>
            </a:bodyPr>
            <a:lstStyle/>
            <a:p>
              <a:pPr marL="0" marR="0" lvl="0" indent="0" algn="ctr" rtl="0">
                <a:lnSpc>
                  <a:spcPct val="1545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grpSp>
      <p:sp>
        <p:nvSpPr>
          <p:cNvPr id="128" name="Google Shape;128;p4">
            <a:extLst>
              <a:ext uri="{FF2B5EF4-FFF2-40B4-BE49-F238E27FC236}">
                <a16:creationId xmlns:a16="http://schemas.microsoft.com/office/drawing/2014/main" id="{9AA99226-76C0-F72C-41DF-361F6C3214A2}"/>
              </a:ext>
            </a:extLst>
          </p:cNvPr>
          <p:cNvSpPr/>
          <p:nvPr/>
        </p:nvSpPr>
        <p:spPr>
          <a:xfrm>
            <a:off x="16880929" y="457204"/>
            <a:ext cx="985342" cy="985342"/>
          </a:xfrm>
          <a:custGeom>
            <a:avLst/>
            <a:gdLst/>
            <a:ahLst/>
            <a:cxnLst/>
            <a:rect l="l" t="t" r="r" b="b"/>
            <a:pathLst>
              <a:path w="985342" h="985342" extrusionOk="0">
                <a:moveTo>
                  <a:pt x="0" y="0"/>
                </a:moveTo>
                <a:lnTo>
                  <a:pt x="985342" y="0"/>
                </a:lnTo>
                <a:lnTo>
                  <a:pt x="985342" y="985342"/>
                </a:lnTo>
                <a:lnTo>
                  <a:pt x="0" y="985342"/>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30" name="Google Shape;130;p4">
            <a:extLst>
              <a:ext uri="{FF2B5EF4-FFF2-40B4-BE49-F238E27FC236}">
                <a16:creationId xmlns:a16="http://schemas.microsoft.com/office/drawing/2014/main" id="{65B07331-7447-8671-8D00-B0F8DDD93643}"/>
              </a:ext>
            </a:extLst>
          </p:cNvPr>
          <p:cNvSpPr/>
          <p:nvPr/>
        </p:nvSpPr>
        <p:spPr>
          <a:xfrm>
            <a:off x="914400" y="3287401"/>
            <a:ext cx="16459200" cy="5903564"/>
          </a:xfrm>
          <a:prstGeom prst="rect">
            <a:avLst/>
          </a:prstGeom>
          <a:noFill/>
          <a:ln>
            <a:noFill/>
          </a:ln>
        </p:spPr>
        <p:txBody>
          <a:bodyPr spcFirstLastPara="1" wrap="square" lIns="91425" tIns="45700" rIns="91425" bIns="45700" anchor="t" anchorCtr="0">
            <a:noAutofit/>
          </a:bodyPr>
          <a:lstStyle/>
          <a:p>
            <a:pPr marL="685800" indent="-685800">
              <a:spcBef>
                <a:spcPts val="900"/>
              </a:spcBef>
              <a:buSzPct val="110000"/>
              <a:buBlip>
                <a:blip r:embed="rId4"/>
              </a:buBlip>
              <a:defRPr sz="3000">
                <a:latin typeface="+mj-lt"/>
                <a:ea typeface="+mj-ea"/>
                <a:cs typeface="+mj-cs"/>
                <a:sym typeface="Helvetica"/>
              </a:defRPr>
            </a:pPr>
            <a:r>
              <a:rPr lang="en-US" sz="4400" dirty="0">
                <a:latin typeface="Montserrat" pitchFamily="2" charset="77"/>
              </a:rPr>
              <a:t>The methodology section is important for reviewers to judge the quality, rigor, and validity of your work.</a:t>
            </a:r>
            <a:br>
              <a:rPr lang="en-US" sz="4400" dirty="0">
                <a:latin typeface="Montserrat" pitchFamily="2" charset="77"/>
              </a:rPr>
            </a:br>
            <a:endParaRPr lang="en-US" sz="4400" dirty="0">
              <a:latin typeface="Montserrat" pitchFamily="2" charset="77"/>
            </a:endParaRPr>
          </a:p>
          <a:p>
            <a:pPr marL="685800" indent="-685800">
              <a:spcBef>
                <a:spcPts val="900"/>
              </a:spcBef>
              <a:buSzPct val="110000"/>
              <a:buBlip>
                <a:blip r:embed="rId4"/>
              </a:buBlip>
              <a:defRPr sz="3000">
                <a:latin typeface="+mj-lt"/>
                <a:ea typeface="+mj-ea"/>
                <a:cs typeface="+mj-cs"/>
                <a:sym typeface="Helvetica"/>
              </a:defRPr>
            </a:pPr>
            <a:r>
              <a:rPr lang="en-US" sz="4400" dirty="0">
                <a:latin typeface="Montserrat" pitchFamily="2" charset="77"/>
              </a:rPr>
              <a:t>Make sure you </a:t>
            </a:r>
            <a:r>
              <a:rPr lang="en-US" sz="4400" b="1" dirty="0">
                <a:latin typeface="Montserrat" pitchFamily="2" charset="77"/>
              </a:rPr>
              <a:t>carefully consider </a:t>
            </a:r>
            <a:r>
              <a:rPr lang="en-US" sz="4400" dirty="0">
                <a:latin typeface="Montserrat" pitchFamily="2" charset="77"/>
              </a:rPr>
              <a:t>which information should fall under the intervention section and which falls under methodology.</a:t>
            </a:r>
          </a:p>
        </p:txBody>
      </p:sp>
      <p:sp>
        <p:nvSpPr>
          <p:cNvPr id="2" name="Google Shape;129;p4">
            <a:extLst>
              <a:ext uri="{FF2B5EF4-FFF2-40B4-BE49-F238E27FC236}">
                <a16:creationId xmlns:a16="http://schemas.microsoft.com/office/drawing/2014/main" id="{F09AAC2B-2F6D-A5CC-3870-E05B2F201F09}"/>
              </a:ext>
            </a:extLst>
          </p:cNvPr>
          <p:cNvSpPr txBox="1"/>
          <p:nvPr/>
        </p:nvSpPr>
        <p:spPr>
          <a:xfrm>
            <a:off x="914400" y="773678"/>
            <a:ext cx="15716100" cy="738664"/>
          </a:xfrm>
          <a:prstGeom prst="rect">
            <a:avLst/>
          </a:prstGeom>
          <a:noFill/>
          <a:ln>
            <a:noFill/>
          </a:ln>
        </p:spPr>
        <p:txBody>
          <a:bodyPr spcFirstLastPara="1" wrap="square" lIns="0" tIns="0" rIns="0" bIns="0" anchor="t" anchorCtr="0">
            <a:spAutoFit/>
          </a:bodyPr>
          <a:lstStyle/>
          <a:p>
            <a:pPr marL="0" marR="0" lvl="0" indent="0" algn="l" rtl="0">
              <a:spcBef>
                <a:spcPts val="0"/>
              </a:spcBef>
              <a:spcAft>
                <a:spcPts val="0"/>
              </a:spcAft>
              <a:buClr>
                <a:srgbClr val="000000"/>
              </a:buClr>
              <a:buSzPts val="6200"/>
              <a:buFont typeface="Arial"/>
              <a:buNone/>
            </a:pPr>
            <a:r>
              <a:rPr lang="en-US" sz="4800" b="1" dirty="0">
                <a:solidFill>
                  <a:srgbClr val="FFFFFF"/>
                </a:solidFill>
                <a:latin typeface="Montserrat"/>
                <a:ea typeface="Montserrat"/>
                <a:cs typeface="Montserrat"/>
                <a:sym typeface="Montserrat"/>
              </a:rPr>
              <a:t>Methodology – Inside Tips</a:t>
            </a:r>
            <a:endParaRPr lang="en-US" sz="4800" b="1" i="0" u="none" strike="noStrike" cap="none" dirty="0">
              <a:solidFill>
                <a:srgbClr val="FFFFFF"/>
              </a:solidFill>
              <a:latin typeface="Montserrat"/>
              <a:ea typeface="Montserrat"/>
              <a:cs typeface="Montserrat"/>
              <a:sym typeface="Montserrat"/>
            </a:endParaRPr>
          </a:p>
        </p:txBody>
      </p:sp>
    </p:spTree>
    <p:extLst>
      <p:ext uri="{BB962C8B-B14F-4D97-AF65-F5344CB8AC3E}">
        <p14:creationId xmlns:p14="http://schemas.microsoft.com/office/powerpoint/2010/main" val="230166891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124">
          <a:extLst>
            <a:ext uri="{FF2B5EF4-FFF2-40B4-BE49-F238E27FC236}">
              <a16:creationId xmlns:a16="http://schemas.microsoft.com/office/drawing/2014/main" id="{0239FEC6-9D0B-39E3-AA0B-9C10BC98D140}"/>
            </a:ext>
          </a:extLst>
        </p:cNvPr>
        <p:cNvGrpSpPr/>
        <p:nvPr/>
      </p:nvGrpSpPr>
      <p:grpSpPr>
        <a:xfrm>
          <a:off x="0" y="0"/>
          <a:ext cx="0" cy="0"/>
          <a:chOff x="0" y="0"/>
          <a:chExt cx="0" cy="0"/>
        </a:xfrm>
      </p:grpSpPr>
      <p:grpSp>
        <p:nvGrpSpPr>
          <p:cNvPr id="125" name="Google Shape;125;p4">
            <a:extLst>
              <a:ext uri="{FF2B5EF4-FFF2-40B4-BE49-F238E27FC236}">
                <a16:creationId xmlns:a16="http://schemas.microsoft.com/office/drawing/2014/main" id="{C4031618-56AF-B4B8-B9E4-CB103D9D6DC1}"/>
              </a:ext>
            </a:extLst>
          </p:cNvPr>
          <p:cNvGrpSpPr/>
          <p:nvPr/>
        </p:nvGrpSpPr>
        <p:grpSpPr>
          <a:xfrm>
            <a:off x="175" y="-152400"/>
            <a:ext cx="18288219" cy="2590820"/>
            <a:chOff x="0" y="-38100"/>
            <a:chExt cx="5123755" cy="850900"/>
          </a:xfrm>
        </p:grpSpPr>
        <p:sp>
          <p:nvSpPr>
            <p:cNvPr id="126" name="Google Shape;126;p4">
              <a:extLst>
                <a:ext uri="{FF2B5EF4-FFF2-40B4-BE49-F238E27FC236}">
                  <a16:creationId xmlns:a16="http://schemas.microsoft.com/office/drawing/2014/main" id="{A526DB70-4AC9-A715-C632-82FB53ED2CEE}"/>
                </a:ext>
              </a:extLst>
            </p:cNvPr>
            <p:cNvSpPr/>
            <p:nvPr/>
          </p:nvSpPr>
          <p:spPr>
            <a:xfrm>
              <a:off x="0" y="0"/>
              <a:ext cx="5123755" cy="812800"/>
            </a:xfrm>
            <a:custGeom>
              <a:avLst/>
              <a:gdLst/>
              <a:ahLst/>
              <a:cxnLst/>
              <a:rect l="l" t="t" r="r" b="b"/>
              <a:pathLst>
                <a:path w="5123755" h="812800" extrusionOk="0">
                  <a:moveTo>
                    <a:pt x="0" y="0"/>
                  </a:moveTo>
                  <a:lnTo>
                    <a:pt x="5123755" y="0"/>
                  </a:lnTo>
                  <a:lnTo>
                    <a:pt x="5123755" y="812800"/>
                  </a:lnTo>
                  <a:lnTo>
                    <a:pt x="0" y="812800"/>
                  </a:lnTo>
                  <a:close/>
                </a:path>
              </a:pathLst>
            </a:custGeom>
            <a:solidFill>
              <a:srgbClr val="121D37"/>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27" name="Google Shape;127;p4">
              <a:extLst>
                <a:ext uri="{FF2B5EF4-FFF2-40B4-BE49-F238E27FC236}">
                  <a16:creationId xmlns:a16="http://schemas.microsoft.com/office/drawing/2014/main" id="{1456F9F8-0DCE-675D-426D-2D4CA20F2F45}"/>
                </a:ext>
              </a:extLst>
            </p:cNvPr>
            <p:cNvSpPr txBox="1"/>
            <p:nvPr/>
          </p:nvSpPr>
          <p:spPr>
            <a:xfrm>
              <a:off x="0" y="-38100"/>
              <a:ext cx="5123755" cy="850900"/>
            </a:xfrm>
            <a:prstGeom prst="rect">
              <a:avLst/>
            </a:prstGeom>
            <a:noFill/>
            <a:ln>
              <a:noFill/>
            </a:ln>
          </p:spPr>
          <p:txBody>
            <a:bodyPr spcFirstLastPara="1" wrap="square" lIns="50800" tIns="50800" rIns="50800" bIns="50800" anchor="ctr" anchorCtr="0">
              <a:noAutofit/>
            </a:bodyPr>
            <a:lstStyle/>
            <a:p>
              <a:pPr marL="0" marR="0" lvl="0" indent="0" algn="ctr" rtl="0">
                <a:lnSpc>
                  <a:spcPct val="1545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grpSp>
      <p:sp>
        <p:nvSpPr>
          <p:cNvPr id="128" name="Google Shape;128;p4">
            <a:extLst>
              <a:ext uri="{FF2B5EF4-FFF2-40B4-BE49-F238E27FC236}">
                <a16:creationId xmlns:a16="http://schemas.microsoft.com/office/drawing/2014/main" id="{A58689D8-8F2E-BE0A-FFDD-6D2A2A6E5165}"/>
              </a:ext>
            </a:extLst>
          </p:cNvPr>
          <p:cNvSpPr/>
          <p:nvPr/>
        </p:nvSpPr>
        <p:spPr>
          <a:xfrm>
            <a:off x="16880929" y="457204"/>
            <a:ext cx="985342" cy="985342"/>
          </a:xfrm>
          <a:custGeom>
            <a:avLst/>
            <a:gdLst/>
            <a:ahLst/>
            <a:cxnLst/>
            <a:rect l="l" t="t" r="r" b="b"/>
            <a:pathLst>
              <a:path w="985342" h="985342" extrusionOk="0">
                <a:moveTo>
                  <a:pt x="0" y="0"/>
                </a:moveTo>
                <a:lnTo>
                  <a:pt x="985342" y="0"/>
                </a:lnTo>
                <a:lnTo>
                  <a:pt x="985342" y="985342"/>
                </a:lnTo>
                <a:lnTo>
                  <a:pt x="0" y="985342"/>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30" name="Google Shape;130;p4">
            <a:extLst>
              <a:ext uri="{FF2B5EF4-FFF2-40B4-BE49-F238E27FC236}">
                <a16:creationId xmlns:a16="http://schemas.microsoft.com/office/drawing/2014/main" id="{E076F906-3E76-0E98-BBC5-F65F50FB3B9F}"/>
              </a:ext>
            </a:extLst>
          </p:cNvPr>
          <p:cNvSpPr/>
          <p:nvPr/>
        </p:nvSpPr>
        <p:spPr>
          <a:xfrm>
            <a:off x="914400" y="2932017"/>
            <a:ext cx="16459200" cy="6379623"/>
          </a:xfrm>
          <a:prstGeom prst="rect">
            <a:avLst/>
          </a:prstGeom>
          <a:noFill/>
          <a:ln>
            <a:noFill/>
          </a:ln>
        </p:spPr>
        <p:txBody>
          <a:bodyPr spcFirstLastPara="1" wrap="square" lIns="91425" tIns="45700" rIns="91425" bIns="45700" anchor="t" anchorCtr="0">
            <a:noAutofit/>
          </a:bodyPr>
          <a:lstStyle/>
          <a:p>
            <a:pPr>
              <a:spcBef>
                <a:spcPts val="900"/>
              </a:spcBef>
              <a:buSzPct val="110000"/>
              <a:defRPr sz="3000">
                <a:latin typeface="+mj-lt"/>
                <a:ea typeface="+mj-ea"/>
                <a:cs typeface="+mj-cs"/>
                <a:sym typeface="Helvetica"/>
              </a:defRPr>
            </a:pPr>
            <a:r>
              <a:rPr lang="en-US" sz="2500" kern="100" dirty="0">
                <a:effectLst/>
                <a:latin typeface="Montserrat" pitchFamily="2" charset="77"/>
                <a:ea typeface="Aptos" panose="020B0004020202020204" pitchFamily="34" charset="0"/>
                <a:cs typeface="Times New Roman" panose="02020603050405020304" pitchFamily="18" charset="0"/>
              </a:rPr>
              <a:t>The Choices and Challenges tool uses Demographic and Health Survey (DHS) Contraceptive Calendar data from 15 countries to capture the complexity of women’s reproductive decisions. We innovated the tool in two ways: by analyzing data at the person-level rather than using standard discontinuation rates (which are often poorly understand/challenging to interpret) and by limiting the calendar data from six years to the two most recent years because of recall issues. We then use Sankey diagrams, a flow diagram showing the relative movement of units between thresholds, to visualize women’s family planning decision-making across </a:t>
            </a:r>
            <a:r>
              <a:rPr lang="en-US" sz="2500" b="1" kern="100" dirty="0">
                <a:solidFill>
                  <a:srgbClr val="C00000"/>
                </a:solidFill>
                <a:effectLst/>
                <a:latin typeface="Montserrat" pitchFamily="2" charset="77"/>
                <a:ea typeface="Aptos" panose="020B0004020202020204" pitchFamily="34" charset="0"/>
                <a:cs typeface="Times New Roman" panose="02020603050405020304" pitchFamily="18" charset="0"/>
              </a:rPr>
              <a:t>To pilot its utility across different audiences and settings, we presented the tool at three national policy convenings of 10-80 people in Senegal, Kenya, and Nigeria. </a:t>
            </a:r>
            <a:r>
              <a:rPr lang="en-US" sz="2500" kern="100" dirty="0">
                <a:effectLst/>
                <a:latin typeface="Montserrat" pitchFamily="2" charset="77"/>
                <a:ea typeface="Aptos" panose="020B0004020202020204" pitchFamily="34" charset="0"/>
                <a:cs typeface="Times New Roman" panose="02020603050405020304" pitchFamily="18" charset="0"/>
              </a:rPr>
              <a:t>Following the presentation, we guided each group through a discussion of the national policy and program implications of the tool’s findings. </a:t>
            </a:r>
            <a:r>
              <a:rPr lang="en-US" sz="2500" b="1" kern="100" dirty="0">
                <a:solidFill>
                  <a:srgbClr val="C00000"/>
                </a:solidFill>
                <a:effectLst/>
                <a:latin typeface="Montserrat" pitchFamily="2" charset="77"/>
                <a:ea typeface="Aptos" panose="020B0004020202020204" pitchFamily="34" charset="0"/>
                <a:cs typeface="Times New Roman" panose="02020603050405020304" pitchFamily="18" charset="0"/>
              </a:rPr>
              <a:t>We also presented the tool in a technical workshop for 17 PRB Policy Communication Fellowship alumni (i.e., potential implementers). </a:t>
            </a:r>
            <a:r>
              <a:rPr lang="en-US" sz="2500" kern="100" dirty="0">
                <a:effectLst/>
                <a:latin typeface="Montserrat" pitchFamily="2" charset="77"/>
                <a:ea typeface="Aptos" panose="020B0004020202020204" pitchFamily="34" charset="0"/>
                <a:cs typeface="Times New Roman" panose="02020603050405020304" pitchFamily="18" charset="0"/>
              </a:rPr>
              <a:t>Following the presentation, participants engaged in two practical exercises that allowed them to explore how they might use the tool in their current work. </a:t>
            </a:r>
            <a:r>
              <a:rPr lang="en-US" sz="2500" b="1" kern="100" dirty="0">
                <a:solidFill>
                  <a:srgbClr val="C00000"/>
                </a:solidFill>
                <a:effectLst/>
                <a:latin typeface="Montserrat" pitchFamily="2" charset="77"/>
                <a:ea typeface="Aptos" panose="020B0004020202020204" pitchFamily="34" charset="0"/>
                <a:cs typeface="Times New Roman" panose="02020603050405020304" pitchFamily="18" charset="0"/>
              </a:rPr>
              <a:t>Participants provided user experience feedback through real time discussion and an online survey.</a:t>
            </a:r>
            <a:endParaRPr lang="en-US" sz="2500" dirty="0">
              <a:latin typeface="Montserrat" pitchFamily="2" charset="77"/>
            </a:endParaRPr>
          </a:p>
        </p:txBody>
      </p:sp>
      <p:sp>
        <p:nvSpPr>
          <p:cNvPr id="4" name="Google Shape;129;p4">
            <a:extLst>
              <a:ext uri="{FF2B5EF4-FFF2-40B4-BE49-F238E27FC236}">
                <a16:creationId xmlns:a16="http://schemas.microsoft.com/office/drawing/2014/main" id="{5F51AB84-78FA-ED5C-3FB1-218E8E10E621}"/>
              </a:ext>
            </a:extLst>
          </p:cNvPr>
          <p:cNvSpPr txBox="1"/>
          <p:nvPr/>
        </p:nvSpPr>
        <p:spPr>
          <a:xfrm>
            <a:off x="914400" y="773678"/>
            <a:ext cx="15716100" cy="738664"/>
          </a:xfrm>
          <a:prstGeom prst="rect">
            <a:avLst/>
          </a:prstGeom>
          <a:noFill/>
          <a:ln>
            <a:noFill/>
          </a:ln>
        </p:spPr>
        <p:txBody>
          <a:bodyPr spcFirstLastPara="1" wrap="square" lIns="0" tIns="0" rIns="0" bIns="0" anchor="t" anchorCtr="0">
            <a:spAutoFit/>
          </a:bodyPr>
          <a:lstStyle/>
          <a:p>
            <a:pPr marL="0" marR="0" lvl="0" indent="0" algn="l" rtl="0">
              <a:spcBef>
                <a:spcPts val="0"/>
              </a:spcBef>
              <a:spcAft>
                <a:spcPts val="0"/>
              </a:spcAft>
              <a:buClr>
                <a:srgbClr val="000000"/>
              </a:buClr>
              <a:buSzPts val="6200"/>
              <a:buFont typeface="Arial"/>
              <a:buNone/>
            </a:pPr>
            <a:r>
              <a:rPr lang="en-US" sz="4800" b="1" dirty="0">
                <a:solidFill>
                  <a:srgbClr val="FFFFFF"/>
                </a:solidFill>
                <a:latin typeface="Montserrat"/>
                <a:ea typeface="Montserrat"/>
                <a:cs typeface="Montserrat"/>
                <a:sym typeface="Montserrat"/>
              </a:rPr>
              <a:t>Example</a:t>
            </a:r>
            <a:endParaRPr lang="en-US" sz="4800" b="1" i="0" u="none" strike="noStrike" cap="none" dirty="0">
              <a:solidFill>
                <a:srgbClr val="FFFFFF"/>
              </a:solidFill>
              <a:latin typeface="Montserrat"/>
              <a:ea typeface="Montserrat"/>
              <a:cs typeface="Montserrat"/>
              <a:sym typeface="Montserrat"/>
            </a:endParaRPr>
          </a:p>
        </p:txBody>
      </p:sp>
      <p:sp>
        <p:nvSpPr>
          <p:cNvPr id="5" name="Rectangle 4">
            <a:extLst>
              <a:ext uri="{FF2B5EF4-FFF2-40B4-BE49-F238E27FC236}">
                <a16:creationId xmlns:a16="http://schemas.microsoft.com/office/drawing/2014/main" id="{CF0D7339-BECB-0414-EE2C-656D91FE4846}"/>
              </a:ext>
            </a:extLst>
          </p:cNvPr>
          <p:cNvSpPr/>
          <p:nvPr/>
        </p:nvSpPr>
        <p:spPr>
          <a:xfrm>
            <a:off x="914400" y="9615283"/>
            <a:ext cx="16459200" cy="461665"/>
          </a:xfrm>
          <a:prstGeom prst="rect">
            <a:avLst/>
          </a:prstGeom>
        </p:spPr>
        <p:txBody>
          <a:bodyPr wrap="square">
            <a:spAutoFit/>
          </a:bodyPr>
          <a:lstStyle/>
          <a:p>
            <a:r>
              <a:rPr lang="en-US" sz="1200" dirty="0" err="1">
                <a:solidFill>
                  <a:srgbClr val="333333"/>
                </a:solidFill>
                <a:latin typeface="Montserrat" pitchFamily="2" charset="77"/>
                <a:ea typeface="Times New Roman" panose="02020603050405020304" pitchFamily="18" charset="0"/>
                <a:cs typeface="Times New Roman" panose="02020603050405020304" pitchFamily="18" charset="0"/>
              </a:rPr>
              <a:t>Brecker</a:t>
            </a:r>
            <a:r>
              <a:rPr lang="en-US" sz="1200" dirty="0">
                <a:solidFill>
                  <a:srgbClr val="333333"/>
                </a:solidFill>
                <a:latin typeface="Montserrat" pitchFamily="2" charset="77"/>
                <a:ea typeface="Times New Roman" panose="02020603050405020304" pitchFamily="18" charset="0"/>
                <a:cs typeface="Times New Roman" panose="02020603050405020304" pitchFamily="18" charset="0"/>
              </a:rPr>
              <a:t>, E., </a:t>
            </a:r>
            <a:r>
              <a:rPr lang="en-US" sz="1200" dirty="0" err="1">
                <a:solidFill>
                  <a:srgbClr val="333333"/>
                </a:solidFill>
                <a:latin typeface="Montserrat" pitchFamily="2" charset="77"/>
                <a:ea typeface="Times New Roman" panose="02020603050405020304" pitchFamily="18" charset="0"/>
                <a:cs typeface="Times New Roman" panose="02020603050405020304" pitchFamily="18" charset="0"/>
              </a:rPr>
              <a:t>Patierno</a:t>
            </a:r>
            <a:r>
              <a:rPr lang="en-US" sz="1200" dirty="0">
                <a:solidFill>
                  <a:srgbClr val="333333"/>
                </a:solidFill>
                <a:latin typeface="Montserrat" pitchFamily="2" charset="77"/>
                <a:ea typeface="Times New Roman" panose="02020603050405020304" pitchFamily="18" charset="0"/>
                <a:cs typeface="Times New Roman" panose="02020603050405020304" pitchFamily="18" charset="0"/>
              </a:rPr>
              <a:t>, K.: Choices and Challenges: A novel data visualization and advocacy tool for understanding contraceptive use dynamics. Paper presented at: ICFP 2022; November 14-17; Pattaya City, Thailand. ICFP Program. [database online]. https://icfp2022.dryfta.com/</a:t>
            </a:r>
            <a:r>
              <a:rPr lang="en-US" sz="1200" dirty="0" err="1">
                <a:solidFill>
                  <a:srgbClr val="333333"/>
                </a:solidFill>
                <a:latin typeface="Montserrat" pitchFamily="2" charset="77"/>
                <a:ea typeface="Times New Roman" panose="02020603050405020304" pitchFamily="18" charset="0"/>
                <a:cs typeface="Times New Roman" panose="02020603050405020304" pitchFamily="18" charset="0"/>
              </a:rPr>
              <a:t>index.php?option</a:t>
            </a:r>
            <a:r>
              <a:rPr lang="en-US" sz="1200" dirty="0">
                <a:solidFill>
                  <a:srgbClr val="333333"/>
                </a:solidFill>
                <a:latin typeface="Montserrat" pitchFamily="2" charset="77"/>
                <a:ea typeface="Times New Roman" panose="02020603050405020304" pitchFamily="18" charset="0"/>
                <a:cs typeface="Times New Roman" panose="02020603050405020304" pitchFamily="18" charset="0"/>
              </a:rPr>
              <a:t>=</a:t>
            </a:r>
            <a:r>
              <a:rPr lang="en-US" sz="1200" dirty="0" err="1">
                <a:solidFill>
                  <a:srgbClr val="333333"/>
                </a:solidFill>
                <a:latin typeface="Montserrat" pitchFamily="2" charset="77"/>
                <a:ea typeface="Times New Roman" panose="02020603050405020304" pitchFamily="18" charset="0"/>
                <a:cs typeface="Times New Roman" panose="02020603050405020304" pitchFamily="18" charset="0"/>
              </a:rPr>
              <a:t>com_dryfta&amp;view</a:t>
            </a:r>
            <a:r>
              <a:rPr lang="en-US" sz="1200" dirty="0">
                <a:solidFill>
                  <a:srgbClr val="333333"/>
                </a:solidFill>
                <a:latin typeface="Montserrat" pitchFamily="2" charset="77"/>
                <a:ea typeface="Times New Roman" panose="02020603050405020304" pitchFamily="18" charset="0"/>
                <a:cs typeface="Times New Roman" panose="02020603050405020304" pitchFamily="18" charset="0"/>
              </a:rPr>
              <a:t>=</a:t>
            </a:r>
            <a:r>
              <a:rPr lang="en-US" sz="1200" dirty="0" err="1">
                <a:solidFill>
                  <a:srgbClr val="333333"/>
                </a:solidFill>
                <a:latin typeface="Montserrat" pitchFamily="2" charset="77"/>
                <a:ea typeface="Times New Roman" panose="02020603050405020304" pitchFamily="18" charset="0"/>
                <a:cs typeface="Times New Roman" panose="02020603050405020304" pitchFamily="18" charset="0"/>
              </a:rPr>
              <a:t>program&amp;Itemid</a:t>
            </a:r>
            <a:r>
              <a:rPr lang="en-US" sz="1200" dirty="0">
                <a:solidFill>
                  <a:srgbClr val="333333"/>
                </a:solidFill>
                <a:latin typeface="Montserrat" pitchFamily="2" charset="77"/>
                <a:ea typeface="Times New Roman" panose="02020603050405020304" pitchFamily="18" charset="0"/>
                <a:cs typeface="Times New Roman" panose="02020603050405020304" pitchFamily="18" charset="0"/>
              </a:rPr>
              <a:t>=684</a:t>
            </a:r>
          </a:p>
        </p:txBody>
      </p:sp>
      <p:sp>
        <p:nvSpPr>
          <p:cNvPr id="2" name="Why was advocacy needed?">
            <a:extLst>
              <a:ext uri="{FF2B5EF4-FFF2-40B4-BE49-F238E27FC236}">
                <a16:creationId xmlns:a16="http://schemas.microsoft.com/office/drawing/2014/main" id="{72701629-3B43-EFCF-0614-D671357F66B2}"/>
              </a:ext>
            </a:extLst>
          </p:cNvPr>
          <p:cNvSpPr txBox="1"/>
          <p:nvPr/>
        </p:nvSpPr>
        <p:spPr>
          <a:xfrm>
            <a:off x="11469189" y="1442546"/>
            <a:ext cx="5161311" cy="52322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rIns="45719">
            <a:spAutoFit/>
          </a:bodyPr>
          <a:lstStyle>
            <a:lvl1pPr>
              <a:defRPr b="1">
                <a:solidFill>
                  <a:srgbClr val="93003F"/>
                </a:solidFill>
                <a:latin typeface="+mj-lt"/>
                <a:ea typeface="+mj-ea"/>
                <a:cs typeface="+mj-cs"/>
                <a:sym typeface="Helvetica"/>
              </a:defRPr>
            </a:lvl1pPr>
          </a:lstStyle>
          <a:p>
            <a:r>
              <a:rPr lang="en-US" sz="2800" i="1" dirty="0">
                <a:solidFill>
                  <a:schemeClr val="bg1"/>
                </a:solidFill>
                <a:latin typeface="Montserrat" pitchFamily="2" charset="77"/>
              </a:rPr>
              <a:t>How?</a:t>
            </a:r>
          </a:p>
        </p:txBody>
      </p:sp>
    </p:spTree>
    <p:extLst>
      <p:ext uri="{BB962C8B-B14F-4D97-AF65-F5344CB8AC3E}">
        <p14:creationId xmlns:p14="http://schemas.microsoft.com/office/powerpoint/2010/main" val="308588620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EC41CCB-8E68-2E64-6A96-33B03CF43677}"/>
            </a:ext>
          </a:extLst>
        </p:cNvPr>
        <p:cNvGrpSpPr/>
        <p:nvPr/>
      </p:nvGrpSpPr>
      <p:grpSpPr>
        <a:xfrm>
          <a:off x="0" y="0"/>
          <a:ext cx="0" cy="0"/>
          <a:chOff x="0" y="0"/>
          <a:chExt cx="0" cy="0"/>
        </a:xfrm>
      </p:grpSpPr>
      <p:sp>
        <p:nvSpPr>
          <p:cNvPr id="2" name="object 2">
            <a:extLst>
              <a:ext uri="{FF2B5EF4-FFF2-40B4-BE49-F238E27FC236}">
                <a16:creationId xmlns:a16="http://schemas.microsoft.com/office/drawing/2014/main" id="{8A29FBC2-5C5D-7EA6-6437-C320F7347864}"/>
              </a:ext>
            </a:extLst>
          </p:cNvPr>
          <p:cNvSpPr/>
          <p:nvPr/>
        </p:nvSpPr>
        <p:spPr>
          <a:xfrm>
            <a:off x="642" y="1"/>
            <a:ext cx="18286716" cy="10286423"/>
          </a:xfrm>
          <a:custGeom>
            <a:avLst/>
            <a:gdLst/>
            <a:ahLst/>
            <a:cxnLst/>
            <a:rect l="l" t="t" r="r" b="b"/>
            <a:pathLst>
              <a:path w="20104100" h="11308715">
                <a:moveTo>
                  <a:pt x="20104099" y="0"/>
                </a:moveTo>
                <a:lnTo>
                  <a:pt x="0" y="0"/>
                </a:lnTo>
                <a:lnTo>
                  <a:pt x="0" y="11308556"/>
                </a:lnTo>
                <a:lnTo>
                  <a:pt x="20104099" y="11308556"/>
                </a:lnTo>
                <a:lnTo>
                  <a:pt x="20104099" y="0"/>
                </a:lnTo>
                <a:close/>
              </a:path>
            </a:pathLst>
          </a:custGeom>
          <a:solidFill>
            <a:srgbClr val="161E37"/>
          </a:solidFill>
        </p:spPr>
        <p:txBody>
          <a:bodyPr wrap="square" lIns="0" tIns="0" rIns="0" bIns="0" rtlCol="0"/>
          <a:lstStyle/>
          <a:p>
            <a:endParaRPr lang="es-ES_tradnl" sz="1638"/>
          </a:p>
        </p:txBody>
      </p:sp>
      <p:pic>
        <p:nvPicPr>
          <p:cNvPr id="3" name="object 3">
            <a:extLst>
              <a:ext uri="{FF2B5EF4-FFF2-40B4-BE49-F238E27FC236}">
                <a16:creationId xmlns:a16="http://schemas.microsoft.com/office/drawing/2014/main" id="{0EF83FB0-28B3-B6FC-7FD8-49F7068444F9}"/>
              </a:ext>
            </a:extLst>
          </p:cNvPr>
          <p:cNvPicPr/>
          <p:nvPr/>
        </p:nvPicPr>
        <p:blipFill>
          <a:blip r:embed="rId2" cstate="print"/>
          <a:stretch>
            <a:fillRect/>
          </a:stretch>
        </p:blipFill>
        <p:spPr>
          <a:xfrm>
            <a:off x="9344649" y="1556733"/>
            <a:ext cx="8942709" cy="8729544"/>
          </a:xfrm>
          <a:prstGeom prst="rect">
            <a:avLst/>
          </a:prstGeom>
        </p:spPr>
      </p:pic>
      <p:pic>
        <p:nvPicPr>
          <p:cNvPr id="4" name="object 4">
            <a:extLst>
              <a:ext uri="{FF2B5EF4-FFF2-40B4-BE49-F238E27FC236}">
                <a16:creationId xmlns:a16="http://schemas.microsoft.com/office/drawing/2014/main" id="{0531CEF8-5784-E982-00DE-C7774289A1AE}"/>
              </a:ext>
            </a:extLst>
          </p:cNvPr>
          <p:cNvPicPr/>
          <p:nvPr/>
        </p:nvPicPr>
        <p:blipFill>
          <a:blip r:embed="rId3" cstate="print"/>
          <a:stretch>
            <a:fillRect/>
          </a:stretch>
        </p:blipFill>
        <p:spPr>
          <a:xfrm>
            <a:off x="-33866" y="-17005"/>
            <a:ext cx="8942709" cy="8729544"/>
          </a:xfrm>
          <a:prstGeom prst="rect">
            <a:avLst/>
          </a:prstGeom>
        </p:spPr>
      </p:pic>
      <p:sp>
        <p:nvSpPr>
          <p:cNvPr id="5" name="object 5">
            <a:extLst>
              <a:ext uri="{FF2B5EF4-FFF2-40B4-BE49-F238E27FC236}">
                <a16:creationId xmlns:a16="http://schemas.microsoft.com/office/drawing/2014/main" id="{26A2C897-DD29-68ED-E754-1C3F8AD57BAF}"/>
              </a:ext>
            </a:extLst>
          </p:cNvPr>
          <p:cNvSpPr txBox="1"/>
          <p:nvPr/>
        </p:nvSpPr>
        <p:spPr>
          <a:xfrm>
            <a:off x="0" y="4296968"/>
            <a:ext cx="18252849" cy="1123160"/>
          </a:xfrm>
          <a:prstGeom prst="rect">
            <a:avLst/>
          </a:prstGeom>
        </p:spPr>
        <p:txBody>
          <a:bodyPr vert="horz" wrap="square" lIns="0" tIns="15018" rIns="0" bIns="0" rtlCol="0">
            <a:spAutoFit/>
          </a:bodyPr>
          <a:lstStyle/>
          <a:p>
            <a:pPr algn="ctr"/>
            <a:r>
              <a:rPr lang="en-US" sz="7200" b="1" dirty="0">
                <a:solidFill>
                  <a:srgbClr val="FFFFFF"/>
                </a:solidFill>
                <a:latin typeface="Montserrat"/>
                <a:ea typeface="Montserrat"/>
                <a:cs typeface="Montserrat"/>
                <a:sym typeface="Montserrat"/>
              </a:rPr>
              <a:t>Results / Key Findings</a:t>
            </a:r>
            <a:endParaRPr lang="en-US" sz="7200" b="1" i="0" u="none" strike="noStrike" cap="none" dirty="0">
              <a:solidFill>
                <a:srgbClr val="FFFFFF"/>
              </a:solidFill>
              <a:latin typeface="Montserrat"/>
              <a:ea typeface="Montserrat"/>
              <a:cs typeface="Montserrat"/>
              <a:sym typeface="Montserrat"/>
            </a:endParaRPr>
          </a:p>
        </p:txBody>
      </p:sp>
      <p:sp>
        <p:nvSpPr>
          <p:cNvPr id="8" name="Google Shape;80;p1">
            <a:extLst>
              <a:ext uri="{FF2B5EF4-FFF2-40B4-BE49-F238E27FC236}">
                <a16:creationId xmlns:a16="http://schemas.microsoft.com/office/drawing/2014/main" id="{248839FB-67EB-7EEF-5E58-03E87AD0116D}"/>
              </a:ext>
            </a:extLst>
          </p:cNvPr>
          <p:cNvSpPr txBox="1"/>
          <p:nvPr/>
        </p:nvSpPr>
        <p:spPr>
          <a:xfrm>
            <a:off x="5123799" y="6091920"/>
            <a:ext cx="8441700" cy="646331"/>
          </a:xfrm>
          <a:prstGeom prst="rect">
            <a:avLst/>
          </a:prstGeom>
          <a:noFill/>
          <a:ln>
            <a:noFill/>
          </a:ln>
        </p:spPr>
        <p:txBody>
          <a:bodyPr spcFirstLastPara="1" wrap="square" lIns="0" tIns="0" rIns="0" bIns="0" anchor="t" anchorCtr="0">
            <a:spAutoFit/>
          </a:bodyPr>
          <a:lstStyle/>
          <a:p>
            <a:pPr marL="0" marR="0" lvl="0" indent="0" algn="ctr" rtl="0">
              <a:lnSpc>
                <a:spcPct val="150000"/>
              </a:lnSpc>
              <a:spcBef>
                <a:spcPts val="0"/>
              </a:spcBef>
              <a:spcAft>
                <a:spcPts val="0"/>
              </a:spcAft>
              <a:buClr>
                <a:srgbClr val="000000"/>
              </a:buClr>
              <a:buSzPts val="1700"/>
              <a:buFont typeface="Arial"/>
              <a:buNone/>
            </a:pPr>
            <a:r>
              <a:rPr lang="en-US" sz="2800" i="0" u="none" strike="noStrike" cap="none" dirty="0">
                <a:solidFill>
                  <a:srgbClr val="FFFFFF"/>
                </a:solidFill>
                <a:latin typeface="Montserrat"/>
                <a:ea typeface="Montserrat"/>
                <a:cs typeface="Montserrat"/>
                <a:sym typeface="Montserrat"/>
              </a:rPr>
              <a:t>250 words maximum</a:t>
            </a:r>
          </a:p>
        </p:txBody>
      </p:sp>
    </p:spTree>
    <p:extLst>
      <p:ext uri="{BB962C8B-B14F-4D97-AF65-F5344CB8AC3E}">
        <p14:creationId xmlns:p14="http://schemas.microsoft.com/office/powerpoint/2010/main" val="192178728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124">
          <a:extLst>
            <a:ext uri="{FF2B5EF4-FFF2-40B4-BE49-F238E27FC236}">
              <a16:creationId xmlns:a16="http://schemas.microsoft.com/office/drawing/2014/main" id="{838A34A0-E822-0A2A-9276-D1A669C8AFF1}"/>
            </a:ext>
          </a:extLst>
        </p:cNvPr>
        <p:cNvGrpSpPr/>
        <p:nvPr/>
      </p:nvGrpSpPr>
      <p:grpSpPr>
        <a:xfrm>
          <a:off x="0" y="0"/>
          <a:ext cx="0" cy="0"/>
          <a:chOff x="0" y="0"/>
          <a:chExt cx="0" cy="0"/>
        </a:xfrm>
      </p:grpSpPr>
      <p:grpSp>
        <p:nvGrpSpPr>
          <p:cNvPr id="125" name="Google Shape;125;p4">
            <a:extLst>
              <a:ext uri="{FF2B5EF4-FFF2-40B4-BE49-F238E27FC236}">
                <a16:creationId xmlns:a16="http://schemas.microsoft.com/office/drawing/2014/main" id="{8E11BE83-F744-EF22-24B4-01D752E5DA36}"/>
              </a:ext>
            </a:extLst>
          </p:cNvPr>
          <p:cNvGrpSpPr/>
          <p:nvPr/>
        </p:nvGrpSpPr>
        <p:grpSpPr>
          <a:xfrm>
            <a:off x="175" y="-152400"/>
            <a:ext cx="18288219" cy="2590820"/>
            <a:chOff x="0" y="-38100"/>
            <a:chExt cx="5123755" cy="850900"/>
          </a:xfrm>
        </p:grpSpPr>
        <p:sp>
          <p:nvSpPr>
            <p:cNvPr id="126" name="Google Shape;126;p4">
              <a:extLst>
                <a:ext uri="{FF2B5EF4-FFF2-40B4-BE49-F238E27FC236}">
                  <a16:creationId xmlns:a16="http://schemas.microsoft.com/office/drawing/2014/main" id="{48CFFF79-883F-887C-3A93-D99B97DEB1FF}"/>
                </a:ext>
              </a:extLst>
            </p:cNvPr>
            <p:cNvSpPr/>
            <p:nvPr/>
          </p:nvSpPr>
          <p:spPr>
            <a:xfrm>
              <a:off x="0" y="0"/>
              <a:ext cx="5123755" cy="812800"/>
            </a:xfrm>
            <a:custGeom>
              <a:avLst/>
              <a:gdLst/>
              <a:ahLst/>
              <a:cxnLst/>
              <a:rect l="l" t="t" r="r" b="b"/>
              <a:pathLst>
                <a:path w="5123755" h="812800" extrusionOk="0">
                  <a:moveTo>
                    <a:pt x="0" y="0"/>
                  </a:moveTo>
                  <a:lnTo>
                    <a:pt x="5123755" y="0"/>
                  </a:lnTo>
                  <a:lnTo>
                    <a:pt x="5123755" y="812800"/>
                  </a:lnTo>
                  <a:lnTo>
                    <a:pt x="0" y="812800"/>
                  </a:lnTo>
                  <a:close/>
                </a:path>
              </a:pathLst>
            </a:custGeom>
            <a:solidFill>
              <a:srgbClr val="121D37"/>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27" name="Google Shape;127;p4">
              <a:extLst>
                <a:ext uri="{FF2B5EF4-FFF2-40B4-BE49-F238E27FC236}">
                  <a16:creationId xmlns:a16="http://schemas.microsoft.com/office/drawing/2014/main" id="{8BF40346-0895-631A-2074-79D5E9187678}"/>
                </a:ext>
              </a:extLst>
            </p:cNvPr>
            <p:cNvSpPr txBox="1"/>
            <p:nvPr/>
          </p:nvSpPr>
          <p:spPr>
            <a:xfrm>
              <a:off x="0" y="-38100"/>
              <a:ext cx="5123755" cy="850900"/>
            </a:xfrm>
            <a:prstGeom prst="rect">
              <a:avLst/>
            </a:prstGeom>
            <a:noFill/>
            <a:ln>
              <a:noFill/>
            </a:ln>
          </p:spPr>
          <p:txBody>
            <a:bodyPr spcFirstLastPara="1" wrap="square" lIns="50800" tIns="50800" rIns="50800" bIns="50800" anchor="ctr" anchorCtr="0">
              <a:noAutofit/>
            </a:bodyPr>
            <a:lstStyle/>
            <a:p>
              <a:pPr marL="0" marR="0" lvl="0" indent="0" algn="ctr" rtl="0">
                <a:lnSpc>
                  <a:spcPct val="1545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grpSp>
      <p:sp>
        <p:nvSpPr>
          <p:cNvPr id="128" name="Google Shape;128;p4">
            <a:extLst>
              <a:ext uri="{FF2B5EF4-FFF2-40B4-BE49-F238E27FC236}">
                <a16:creationId xmlns:a16="http://schemas.microsoft.com/office/drawing/2014/main" id="{500F1EEA-B519-4323-18D9-7D13E56E66F2}"/>
              </a:ext>
            </a:extLst>
          </p:cNvPr>
          <p:cNvSpPr/>
          <p:nvPr/>
        </p:nvSpPr>
        <p:spPr>
          <a:xfrm>
            <a:off x="16880929" y="457204"/>
            <a:ext cx="985342" cy="985342"/>
          </a:xfrm>
          <a:custGeom>
            <a:avLst/>
            <a:gdLst/>
            <a:ahLst/>
            <a:cxnLst/>
            <a:rect l="l" t="t" r="r" b="b"/>
            <a:pathLst>
              <a:path w="985342" h="985342" extrusionOk="0">
                <a:moveTo>
                  <a:pt x="0" y="0"/>
                </a:moveTo>
                <a:lnTo>
                  <a:pt x="985342" y="0"/>
                </a:lnTo>
                <a:lnTo>
                  <a:pt x="985342" y="985342"/>
                </a:lnTo>
                <a:lnTo>
                  <a:pt x="0" y="985342"/>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30" name="Google Shape;130;p4">
            <a:extLst>
              <a:ext uri="{FF2B5EF4-FFF2-40B4-BE49-F238E27FC236}">
                <a16:creationId xmlns:a16="http://schemas.microsoft.com/office/drawing/2014/main" id="{1635C3C2-FC5F-E0EF-8FBF-5D198E64468A}"/>
              </a:ext>
            </a:extLst>
          </p:cNvPr>
          <p:cNvSpPr/>
          <p:nvPr/>
        </p:nvSpPr>
        <p:spPr>
          <a:xfrm>
            <a:off x="914400" y="3279558"/>
            <a:ext cx="16459200" cy="5921592"/>
          </a:xfrm>
          <a:prstGeom prst="rect">
            <a:avLst/>
          </a:prstGeom>
          <a:noFill/>
          <a:ln>
            <a:noFill/>
          </a:ln>
        </p:spPr>
        <p:txBody>
          <a:bodyPr spcFirstLastPara="1" wrap="square" lIns="91425" tIns="45700" rIns="91425" bIns="45700" anchor="t" anchorCtr="0">
            <a:noAutofit/>
          </a:bodyPr>
          <a:lstStyle/>
          <a:p>
            <a:pPr marL="457200" indent="-457200">
              <a:spcBef>
                <a:spcPts val="600"/>
              </a:spcBef>
              <a:buSzPct val="110000"/>
              <a:buBlip>
                <a:blip r:embed="rId4"/>
              </a:buBlip>
              <a:defRPr sz="3200">
                <a:latin typeface="+mj-lt"/>
                <a:ea typeface="+mj-ea"/>
                <a:cs typeface="+mj-cs"/>
                <a:sym typeface="Helvetica"/>
              </a:defRPr>
            </a:pPr>
            <a:r>
              <a:rPr lang="en-US" sz="4400" dirty="0">
                <a:latin typeface="Montserrat" pitchFamily="2" charset="77"/>
              </a:rPr>
              <a:t>Covers the outcomes of your advocacy or accountability activity:</a:t>
            </a:r>
            <a:endParaRPr lang="en-US" sz="8000" dirty="0">
              <a:latin typeface="Montserrat" pitchFamily="2" charset="77"/>
              <a:ea typeface="Calibri Light"/>
              <a:cs typeface="Calibri Light"/>
              <a:sym typeface="Calibri Light"/>
            </a:endParaRPr>
          </a:p>
          <a:p>
            <a:pPr marL="1371600" lvl="2" indent="-457200">
              <a:spcBef>
                <a:spcPts val="600"/>
              </a:spcBef>
              <a:buSzPct val="110000"/>
              <a:buBlip>
                <a:blip r:embed="rId4"/>
              </a:buBlip>
              <a:defRPr sz="3200">
                <a:latin typeface="+mj-lt"/>
                <a:ea typeface="+mj-ea"/>
                <a:cs typeface="+mj-cs"/>
                <a:sym typeface="Helvetica"/>
              </a:defRPr>
            </a:pPr>
            <a:r>
              <a:rPr lang="en-US" sz="3600" dirty="0">
                <a:latin typeface="Montserrat" pitchFamily="2" charset="77"/>
              </a:rPr>
              <a:t>What changes occurred as a result of your advocacy?</a:t>
            </a:r>
          </a:p>
          <a:p>
            <a:pPr marL="1371600" lvl="2" indent="-457200">
              <a:spcBef>
                <a:spcPts val="600"/>
              </a:spcBef>
              <a:buSzPct val="110000"/>
              <a:buBlip>
                <a:blip r:embed="rId4"/>
              </a:buBlip>
              <a:defRPr sz="3200">
                <a:latin typeface="+mj-lt"/>
                <a:ea typeface="+mj-ea"/>
                <a:cs typeface="+mj-cs"/>
                <a:sym typeface="Helvetica"/>
              </a:defRPr>
            </a:pPr>
            <a:r>
              <a:rPr lang="en-US" sz="3600" dirty="0">
                <a:latin typeface="Montserrat" pitchFamily="2" charset="77"/>
              </a:rPr>
              <a:t>Include details on funds allocated or policies changed.</a:t>
            </a:r>
            <a:endParaRPr lang="en-US" sz="6600" dirty="0">
              <a:latin typeface="Montserrat" pitchFamily="2" charset="77"/>
              <a:ea typeface="Calibri Light"/>
              <a:cs typeface="Calibri Light"/>
              <a:sym typeface="Calibri Light"/>
            </a:endParaRPr>
          </a:p>
          <a:p>
            <a:pPr marL="457200" indent="-457200">
              <a:spcBef>
                <a:spcPts val="600"/>
              </a:spcBef>
              <a:buSzPct val="110000"/>
              <a:buBlip>
                <a:blip r:embed="rId4"/>
              </a:buBlip>
              <a:defRPr sz="3200">
                <a:latin typeface="+mj-lt"/>
                <a:ea typeface="+mj-ea"/>
                <a:cs typeface="+mj-cs"/>
                <a:sym typeface="Helvetica"/>
              </a:defRPr>
            </a:pPr>
            <a:r>
              <a:rPr lang="en-US" sz="4400" dirty="0">
                <a:latin typeface="Montserrat" pitchFamily="2" charset="77"/>
              </a:rPr>
              <a:t>If possible, describe the impact from those changes (e.g., contraceptive uptake).</a:t>
            </a:r>
          </a:p>
        </p:txBody>
      </p:sp>
      <p:sp>
        <p:nvSpPr>
          <p:cNvPr id="2" name="Google Shape;129;p4">
            <a:extLst>
              <a:ext uri="{FF2B5EF4-FFF2-40B4-BE49-F238E27FC236}">
                <a16:creationId xmlns:a16="http://schemas.microsoft.com/office/drawing/2014/main" id="{48084507-9193-BADD-9E3F-33E010BBA265}"/>
              </a:ext>
            </a:extLst>
          </p:cNvPr>
          <p:cNvSpPr txBox="1"/>
          <p:nvPr/>
        </p:nvSpPr>
        <p:spPr>
          <a:xfrm>
            <a:off x="914400" y="404346"/>
            <a:ext cx="15716100" cy="1477328"/>
          </a:xfrm>
          <a:prstGeom prst="rect">
            <a:avLst/>
          </a:prstGeom>
          <a:noFill/>
          <a:ln>
            <a:noFill/>
          </a:ln>
        </p:spPr>
        <p:txBody>
          <a:bodyPr spcFirstLastPara="1" wrap="square" lIns="0" tIns="0" rIns="0" bIns="0" anchor="t" anchorCtr="0">
            <a:spAutoFit/>
          </a:bodyPr>
          <a:lstStyle/>
          <a:p>
            <a:pPr marL="0" marR="0" lvl="0" indent="0" algn="l" rtl="0">
              <a:spcBef>
                <a:spcPts val="0"/>
              </a:spcBef>
              <a:spcAft>
                <a:spcPts val="0"/>
              </a:spcAft>
              <a:buClr>
                <a:srgbClr val="000000"/>
              </a:buClr>
              <a:buSzPts val="6200"/>
              <a:buFont typeface="Arial"/>
              <a:buNone/>
            </a:pPr>
            <a:r>
              <a:rPr lang="en-US" sz="4800" b="1" dirty="0">
                <a:solidFill>
                  <a:srgbClr val="FFFFFF"/>
                </a:solidFill>
                <a:latin typeface="Montserrat"/>
                <a:ea typeface="Montserrat"/>
                <a:cs typeface="Montserrat"/>
                <a:sym typeface="Montserrat"/>
              </a:rPr>
              <a:t>Present the outcomes and impact of your advocacy</a:t>
            </a:r>
            <a:endParaRPr lang="en-US" sz="4800" b="1" i="0" u="none" strike="noStrike" cap="none" dirty="0">
              <a:solidFill>
                <a:srgbClr val="FFFFFF"/>
              </a:solidFill>
              <a:latin typeface="Montserrat"/>
              <a:ea typeface="Montserrat"/>
              <a:cs typeface="Montserrat"/>
              <a:sym typeface="Montserrat"/>
            </a:endParaRPr>
          </a:p>
        </p:txBody>
      </p:sp>
    </p:spTree>
    <p:extLst>
      <p:ext uri="{BB962C8B-B14F-4D97-AF65-F5344CB8AC3E}">
        <p14:creationId xmlns:p14="http://schemas.microsoft.com/office/powerpoint/2010/main" val="365082310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124">
          <a:extLst>
            <a:ext uri="{FF2B5EF4-FFF2-40B4-BE49-F238E27FC236}">
              <a16:creationId xmlns:a16="http://schemas.microsoft.com/office/drawing/2014/main" id="{DE2C827D-068B-E544-DE61-FEF898C2A9EB}"/>
            </a:ext>
          </a:extLst>
        </p:cNvPr>
        <p:cNvGrpSpPr/>
        <p:nvPr/>
      </p:nvGrpSpPr>
      <p:grpSpPr>
        <a:xfrm>
          <a:off x="0" y="0"/>
          <a:ext cx="0" cy="0"/>
          <a:chOff x="0" y="0"/>
          <a:chExt cx="0" cy="0"/>
        </a:xfrm>
      </p:grpSpPr>
      <p:grpSp>
        <p:nvGrpSpPr>
          <p:cNvPr id="125" name="Google Shape;125;p4">
            <a:extLst>
              <a:ext uri="{FF2B5EF4-FFF2-40B4-BE49-F238E27FC236}">
                <a16:creationId xmlns:a16="http://schemas.microsoft.com/office/drawing/2014/main" id="{4B3830FF-4937-F126-D63C-26310AE39CAF}"/>
              </a:ext>
            </a:extLst>
          </p:cNvPr>
          <p:cNvGrpSpPr/>
          <p:nvPr/>
        </p:nvGrpSpPr>
        <p:grpSpPr>
          <a:xfrm>
            <a:off x="175" y="-152400"/>
            <a:ext cx="18288219" cy="2590820"/>
            <a:chOff x="0" y="-38100"/>
            <a:chExt cx="5123755" cy="850900"/>
          </a:xfrm>
        </p:grpSpPr>
        <p:sp>
          <p:nvSpPr>
            <p:cNvPr id="126" name="Google Shape;126;p4">
              <a:extLst>
                <a:ext uri="{FF2B5EF4-FFF2-40B4-BE49-F238E27FC236}">
                  <a16:creationId xmlns:a16="http://schemas.microsoft.com/office/drawing/2014/main" id="{C55828A8-176A-C296-06B1-5D1FA4EFA8A0}"/>
                </a:ext>
              </a:extLst>
            </p:cNvPr>
            <p:cNvSpPr/>
            <p:nvPr/>
          </p:nvSpPr>
          <p:spPr>
            <a:xfrm>
              <a:off x="0" y="0"/>
              <a:ext cx="5123755" cy="812800"/>
            </a:xfrm>
            <a:custGeom>
              <a:avLst/>
              <a:gdLst/>
              <a:ahLst/>
              <a:cxnLst/>
              <a:rect l="l" t="t" r="r" b="b"/>
              <a:pathLst>
                <a:path w="5123755" h="812800" extrusionOk="0">
                  <a:moveTo>
                    <a:pt x="0" y="0"/>
                  </a:moveTo>
                  <a:lnTo>
                    <a:pt x="5123755" y="0"/>
                  </a:lnTo>
                  <a:lnTo>
                    <a:pt x="5123755" y="812800"/>
                  </a:lnTo>
                  <a:lnTo>
                    <a:pt x="0" y="812800"/>
                  </a:lnTo>
                  <a:close/>
                </a:path>
              </a:pathLst>
            </a:custGeom>
            <a:solidFill>
              <a:srgbClr val="121D37"/>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27" name="Google Shape;127;p4">
              <a:extLst>
                <a:ext uri="{FF2B5EF4-FFF2-40B4-BE49-F238E27FC236}">
                  <a16:creationId xmlns:a16="http://schemas.microsoft.com/office/drawing/2014/main" id="{9A7418D4-BD75-D4C1-F246-46F84EEC97DF}"/>
                </a:ext>
              </a:extLst>
            </p:cNvPr>
            <p:cNvSpPr txBox="1"/>
            <p:nvPr/>
          </p:nvSpPr>
          <p:spPr>
            <a:xfrm>
              <a:off x="0" y="-38100"/>
              <a:ext cx="5123755" cy="850900"/>
            </a:xfrm>
            <a:prstGeom prst="rect">
              <a:avLst/>
            </a:prstGeom>
            <a:noFill/>
            <a:ln>
              <a:noFill/>
            </a:ln>
          </p:spPr>
          <p:txBody>
            <a:bodyPr spcFirstLastPara="1" wrap="square" lIns="50800" tIns="50800" rIns="50800" bIns="50800" anchor="ctr" anchorCtr="0">
              <a:noAutofit/>
            </a:bodyPr>
            <a:lstStyle/>
            <a:p>
              <a:pPr marL="0" marR="0" lvl="0" indent="0" algn="ctr" rtl="0">
                <a:lnSpc>
                  <a:spcPct val="1545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grpSp>
      <p:sp>
        <p:nvSpPr>
          <p:cNvPr id="128" name="Google Shape;128;p4">
            <a:extLst>
              <a:ext uri="{FF2B5EF4-FFF2-40B4-BE49-F238E27FC236}">
                <a16:creationId xmlns:a16="http://schemas.microsoft.com/office/drawing/2014/main" id="{C63B16C6-8528-6107-1E23-14B6FD0B5923}"/>
              </a:ext>
            </a:extLst>
          </p:cNvPr>
          <p:cNvSpPr/>
          <p:nvPr/>
        </p:nvSpPr>
        <p:spPr>
          <a:xfrm>
            <a:off x="16880929" y="457204"/>
            <a:ext cx="985342" cy="985342"/>
          </a:xfrm>
          <a:custGeom>
            <a:avLst/>
            <a:gdLst/>
            <a:ahLst/>
            <a:cxnLst/>
            <a:rect l="l" t="t" r="r" b="b"/>
            <a:pathLst>
              <a:path w="985342" h="985342" extrusionOk="0">
                <a:moveTo>
                  <a:pt x="0" y="0"/>
                </a:moveTo>
                <a:lnTo>
                  <a:pt x="985342" y="0"/>
                </a:lnTo>
                <a:lnTo>
                  <a:pt x="985342" y="985342"/>
                </a:lnTo>
                <a:lnTo>
                  <a:pt x="0" y="985342"/>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30" name="Google Shape;130;p4">
            <a:extLst>
              <a:ext uri="{FF2B5EF4-FFF2-40B4-BE49-F238E27FC236}">
                <a16:creationId xmlns:a16="http://schemas.microsoft.com/office/drawing/2014/main" id="{77067E0B-1C2E-5523-9A4F-9BBC52E4A4AE}"/>
              </a:ext>
            </a:extLst>
          </p:cNvPr>
          <p:cNvSpPr/>
          <p:nvPr/>
        </p:nvSpPr>
        <p:spPr>
          <a:xfrm>
            <a:off x="914400" y="3609758"/>
            <a:ext cx="16459200" cy="5903564"/>
          </a:xfrm>
          <a:prstGeom prst="rect">
            <a:avLst/>
          </a:prstGeom>
          <a:noFill/>
          <a:ln>
            <a:noFill/>
          </a:ln>
        </p:spPr>
        <p:txBody>
          <a:bodyPr spcFirstLastPara="1" wrap="square" lIns="91425" tIns="45700" rIns="91425" bIns="45700" anchor="t" anchorCtr="0">
            <a:noAutofit/>
          </a:bodyPr>
          <a:lstStyle/>
          <a:p>
            <a:pPr marL="457200" indent="-457200">
              <a:spcBef>
                <a:spcPts val="600"/>
              </a:spcBef>
              <a:buSzPct val="110000"/>
              <a:buBlip>
                <a:blip r:embed="rId4"/>
              </a:buBlip>
              <a:defRPr sz="3200">
                <a:latin typeface="+mj-lt"/>
                <a:ea typeface="+mj-ea"/>
                <a:cs typeface="+mj-cs"/>
                <a:sym typeface="Helvetica"/>
              </a:defRPr>
            </a:pPr>
            <a:r>
              <a:rPr lang="en-US" sz="4400" dirty="0">
                <a:latin typeface="Montserrat" pitchFamily="2" charset="77"/>
              </a:rPr>
              <a:t>Make sure your results relate back to the </a:t>
            </a:r>
            <a:r>
              <a:rPr lang="en-US" sz="4400" b="1" dirty="0">
                <a:latin typeface="Montserrat" pitchFamily="2" charset="77"/>
              </a:rPr>
              <a:t>aims</a:t>
            </a:r>
            <a:r>
              <a:rPr lang="en-US" sz="4400" dirty="0">
                <a:latin typeface="Montserrat" pitchFamily="2" charset="77"/>
              </a:rPr>
              <a:t> of your advocacy.</a:t>
            </a:r>
            <a:br>
              <a:rPr lang="en-US" sz="4400" dirty="0">
                <a:latin typeface="Montserrat" pitchFamily="2" charset="77"/>
              </a:rPr>
            </a:br>
            <a:endParaRPr lang="en-US" sz="4400" dirty="0">
              <a:latin typeface="Montserrat" pitchFamily="2" charset="77"/>
            </a:endParaRPr>
          </a:p>
          <a:p>
            <a:pPr marL="457200" indent="-457200">
              <a:spcBef>
                <a:spcPts val="600"/>
              </a:spcBef>
              <a:buSzPct val="110000"/>
              <a:buBlip>
                <a:blip r:embed="rId4"/>
              </a:buBlip>
              <a:defRPr sz="3200">
                <a:latin typeface="+mj-lt"/>
                <a:ea typeface="+mj-ea"/>
                <a:cs typeface="+mj-cs"/>
                <a:sym typeface="Helvetica"/>
              </a:defRPr>
            </a:pPr>
            <a:r>
              <a:rPr lang="en-US" sz="4400" dirty="0">
                <a:latin typeface="Montserrat" pitchFamily="2" charset="77"/>
              </a:rPr>
              <a:t>Preliminary results and findings are acceptable.</a:t>
            </a:r>
          </a:p>
        </p:txBody>
      </p:sp>
      <p:sp>
        <p:nvSpPr>
          <p:cNvPr id="2" name="Google Shape;129;p4">
            <a:extLst>
              <a:ext uri="{FF2B5EF4-FFF2-40B4-BE49-F238E27FC236}">
                <a16:creationId xmlns:a16="http://schemas.microsoft.com/office/drawing/2014/main" id="{9E45F580-C623-6851-D41B-A8B58EA15779}"/>
              </a:ext>
            </a:extLst>
          </p:cNvPr>
          <p:cNvSpPr txBox="1"/>
          <p:nvPr/>
        </p:nvSpPr>
        <p:spPr>
          <a:xfrm>
            <a:off x="914400" y="773678"/>
            <a:ext cx="15716100" cy="738664"/>
          </a:xfrm>
          <a:prstGeom prst="rect">
            <a:avLst/>
          </a:prstGeom>
          <a:noFill/>
          <a:ln>
            <a:noFill/>
          </a:ln>
        </p:spPr>
        <p:txBody>
          <a:bodyPr spcFirstLastPara="1" wrap="square" lIns="0" tIns="0" rIns="0" bIns="0" anchor="t" anchorCtr="0">
            <a:spAutoFit/>
          </a:bodyPr>
          <a:lstStyle/>
          <a:p>
            <a:pPr marL="0" marR="0" lvl="0" indent="0" algn="l" rtl="0">
              <a:spcBef>
                <a:spcPts val="0"/>
              </a:spcBef>
              <a:spcAft>
                <a:spcPts val="0"/>
              </a:spcAft>
              <a:buClr>
                <a:srgbClr val="000000"/>
              </a:buClr>
              <a:buSzPts val="6200"/>
              <a:buFont typeface="Arial"/>
              <a:buNone/>
            </a:pPr>
            <a:r>
              <a:rPr lang="en-US" sz="4800" b="1" dirty="0">
                <a:solidFill>
                  <a:srgbClr val="FFFFFF"/>
                </a:solidFill>
                <a:latin typeface="Montserrat"/>
                <a:ea typeface="Montserrat"/>
                <a:cs typeface="Montserrat"/>
                <a:sym typeface="Montserrat"/>
              </a:rPr>
              <a:t>Results – Inside Tips</a:t>
            </a:r>
            <a:endParaRPr lang="en-US" sz="4800" b="1" i="0" u="none" strike="noStrike" cap="none" dirty="0">
              <a:solidFill>
                <a:srgbClr val="FFFFFF"/>
              </a:solidFill>
              <a:latin typeface="Montserrat"/>
              <a:ea typeface="Montserrat"/>
              <a:cs typeface="Montserrat"/>
              <a:sym typeface="Montserrat"/>
            </a:endParaRPr>
          </a:p>
        </p:txBody>
      </p:sp>
    </p:spTree>
    <p:extLst>
      <p:ext uri="{BB962C8B-B14F-4D97-AF65-F5344CB8AC3E}">
        <p14:creationId xmlns:p14="http://schemas.microsoft.com/office/powerpoint/2010/main" val="60639723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124">
          <a:extLst>
            <a:ext uri="{FF2B5EF4-FFF2-40B4-BE49-F238E27FC236}">
              <a16:creationId xmlns:a16="http://schemas.microsoft.com/office/drawing/2014/main" id="{D696AE95-49F3-C659-395B-BE084FB20080}"/>
            </a:ext>
          </a:extLst>
        </p:cNvPr>
        <p:cNvGrpSpPr/>
        <p:nvPr/>
      </p:nvGrpSpPr>
      <p:grpSpPr>
        <a:xfrm>
          <a:off x="0" y="0"/>
          <a:ext cx="0" cy="0"/>
          <a:chOff x="0" y="0"/>
          <a:chExt cx="0" cy="0"/>
        </a:xfrm>
      </p:grpSpPr>
      <p:grpSp>
        <p:nvGrpSpPr>
          <p:cNvPr id="125" name="Google Shape;125;p4">
            <a:extLst>
              <a:ext uri="{FF2B5EF4-FFF2-40B4-BE49-F238E27FC236}">
                <a16:creationId xmlns:a16="http://schemas.microsoft.com/office/drawing/2014/main" id="{5D7CF7BD-42A4-2FB9-2732-EC9FB267534D}"/>
              </a:ext>
            </a:extLst>
          </p:cNvPr>
          <p:cNvGrpSpPr/>
          <p:nvPr/>
        </p:nvGrpSpPr>
        <p:grpSpPr>
          <a:xfrm>
            <a:off x="175" y="-152400"/>
            <a:ext cx="18288219" cy="2590820"/>
            <a:chOff x="0" y="-38100"/>
            <a:chExt cx="5123755" cy="850900"/>
          </a:xfrm>
        </p:grpSpPr>
        <p:sp>
          <p:nvSpPr>
            <p:cNvPr id="126" name="Google Shape;126;p4">
              <a:extLst>
                <a:ext uri="{FF2B5EF4-FFF2-40B4-BE49-F238E27FC236}">
                  <a16:creationId xmlns:a16="http://schemas.microsoft.com/office/drawing/2014/main" id="{9F01D3D4-9B09-F827-9AF8-B7F17F74A6F6}"/>
                </a:ext>
              </a:extLst>
            </p:cNvPr>
            <p:cNvSpPr/>
            <p:nvPr/>
          </p:nvSpPr>
          <p:spPr>
            <a:xfrm>
              <a:off x="0" y="0"/>
              <a:ext cx="5123755" cy="812800"/>
            </a:xfrm>
            <a:custGeom>
              <a:avLst/>
              <a:gdLst/>
              <a:ahLst/>
              <a:cxnLst/>
              <a:rect l="l" t="t" r="r" b="b"/>
              <a:pathLst>
                <a:path w="5123755" h="812800" extrusionOk="0">
                  <a:moveTo>
                    <a:pt x="0" y="0"/>
                  </a:moveTo>
                  <a:lnTo>
                    <a:pt x="5123755" y="0"/>
                  </a:lnTo>
                  <a:lnTo>
                    <a:pt x="5123755" y="812800"/>
                  </a:lnTo>
                  <a:lnTo>
                    <a:pt x="0" y="812800"/>
                  </a:lnTo>
                  <a:close/>
                </a:path>
              </a:pathLst>
            </a:custGeom>
            <a:solidFill>
              <a:srgbClr val="121D37"/>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27" name="Google Shape;127;p4">
              <a:extLst>
                <a:ext uri="{FF2B5EF4-FFF2-40B4-BE49-F238E27FC236}">
                  <a16:creationId xmlns:a16="http://schemas.microsoft.com/office/drawing/2014/main" id="{D66D3F5C-40E9-11C3-EF93-CC02FC6A50A2}"/>
                </a:ext>
              </a:extLst>
            </p:cNvPr>
            <p:cNvSpPr txBox="1"/>
            <p:nvPr/>
          </p:nvSpPr>
          <p:spPr>
            <a:xfrm>
              <a:off x="0" y="-38100"/>
              <a:ext cx="5123755" cy="850900"/>
            </a:xfrm>
            <a:prstGeom prst="rect">
              <a:avLst/>
            </a:prstGeom>
            <a:noFill/>
            <a:ln>
              <a:noFill/>
            </a:ln>
          </p:spPr>
          <p:txBody>
            <a:bodyPr spcFirstLastPara="1" wrap="square" lIns="50800" tIns="50800" rIns="50800" bIns="50800" anchor="ctr" anchorCtr="0">
              <a:noAutofit/>
            </a:bodyPr>
            <a:lstStyle/>
            <a:p>
              <a:pPr marL="0" marR="0" lvl="0" indent="0" algn="ctr" rtl="0">
                <a:lnSpc>
                  <a:spcPct val="1545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grpSp>
      <p:sp>
        <p:nvSpPr>
          <p:cNvPr id="128" name="Google Shape;128;p4">
            <a:extLst>
              <a:ext uri="{FF2B5EF4-FFF2-40B4-BE49-F238E27FC236}">
                <a16:creationId xmlns:a16="http://schemas.microsoft.com/office/drawing/2014/main" id="{B8BCF166-1BFF-FC97-F566-E062774F19EB}"/>
              </a:ext>
            </a:extLst>
          </p:cNvPr>
          <p:cNvSpPr/>
          <p:nvPr/>
        </p:nvSpPr>
        <p:spPr>
          <a:xfrm>
            <a:off x="16880929" y="457204"/>
            <a:ext cx="985342" cy="985342"/>
          </a:xfrm>
          <a:custGeom>
            <a:avLst/>
            <a:gdLst/>
            <a:ahLst/>
            <a:cxnLst/>
            <a:rect l="l" t="t" r="r" b="b"/>
            <a:pathLst>
              <a:path w="985342" h="985342" extrusionOk="0">
                <a:moveTo>
                  <a:pt x="0" y="0"/>
                </a:moveTo>
                <a:lnTo>
                  <a:pt x="985342" y="0"/>
                </a:lnTo>
                <a:lnTo>
                  <a:pt x="985342" y="985342"/>
                </a:lnTo>
                <a:lnTo>
                  <a:pt x="0" y="985342"/>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30" name="Google Shape;130;p4">
            <a:extLst>
              <a:ext uri="{FF2B5EF4-FFF2-40B4-BE49-F238E27FC236}">
                <a16:creationId xmlns:a16="http://schemas.microsoft.com/office/drawing/2014/main" id="{4FEF6E72-CA40-08A0-9BFD-81179587966F}"/>
              </a:ext>
            </a:extLst>
          </p:cNvPr>
          <p:cNvSpPr/>
          <p:nvPr/>
        </p:nvSpPr>
        <p:spPr>
          <a:xfrm>
            <a:off x="914400" y="2932018"/>
            <a:ext cx="16459200" cy="6210612"/>
          </a:xfrm>
          <a:prstGeom prst="rect">
            <a:avLst/>
          </a:prstGeom>
          <a:noFill/>
          <a:ln>
            <a:noFill/>
          </a:ln>
        </p:spPr>
        <p:txBody>
          <a:bodyPr spcFirstLastPara="1" wrap="square" lIns="91425" tIns="45700" rIns="91425" bIns="45700" anchor="t" anchorCtr="0">
            <a:noAutofit/>
          </a:bodyPr>
          <a:lstStyle/>
          <a:p>
            <a:pPr>
              <a:spcBef>
                <a:spcPts val="900"/>
              </a:spcBef>
              <a:buSzPct val="110000"/>
              <a:defRPr sz="3000">
                <a:latin typeface="+mj-lt"/>
                <a:ea typeface="+mj-ea"/>
                <a:cs typeface="+mj-cs"/>
                <a:sym typeface="Helvetica"/>
              </a:defRPr>
            </a:pPr>
            <a:r>
              <a:rPr lang="en-US" sz="2300" b="1" kern="100" dirty="0">
                <a:solidFill>
                  <a:srgbClr val="D1003F"/>
                </a:solidFill>
                <a:effectLst/>
                <a:latin typeface="Montserrat" pitchFamily="2" charset="77"/>
                <a:ea typeface="Aptos" panose="020B0004020202020204" pitchFamily="34" charset="0"/>
                <a:cs typeface="Times New Roman" panose="02020603050405020304" pitchFamily="18" charset="0"/>
              </a:rPr>
              <a:t>The tool was received positively by all policy and program audiences. </a:t>
            </a:r>
            <a:r>
              <a:rPr lang="en-US" sz="2300" kern="100" dirty="0">
                <a:effectLst/>
                <a:latin typeface="Montserrat" pitchFamily="2" charset="77"/>
                <a:ea typeface="Aptos" panose="020B0004020202020204" pitchFamily="34" charset="0"/>
                <a:cs typeface="Times New Roman" panose="02020603050405020304" pitchFamily="18" charset="0"/>
              </a:rPr>
              <a:t>Convening attendees lauded the tool‚ utility in helping participants understand major national discontinuation and switching trends and the extent to which discontinuation affects method choice, uptake, and annual </a:t>
            </a:r>
            <a:r>
              <a:rPr lang="en-US" sz="2300" kern="100" dirty="0" err="1">
                <a:effectLst/>
                <a:latin typeface="Montserrat" pitchFamily="2" charset="77"/>
                <a:ea typeface="Aptos" panose="020B0004020202020204" pitchFamily="34" charset="0"/>
                <a:cs typeface="Times New Roman" panose="02020603050405020304" pitchFamily="18" charset="0"/>
              </a:rPr>
              <a:t>mCPR</a:t>
            </a:r>
            <a:r>
              <a:rPr lang="en-US" sz="2300" kern="100" dirty="0">
                <a:effectLst/>
                <a:latin typeface="Montserrat" pitchFamily="2" charset="77"/>
                <a:ea typeface="Aptos" panose="020B0004020202020204" pitchFamily="34" charset="0"/>
                <a:cs typeface="Times New Roman" panose="02020603050405020304" pitchFamily="18" charset="0"/>
              </a:rPr>
              <a:t> changes. Reported benefits of the tool included that it was easy to learn and understand, findings validated existing national research, and that its findings could immediately inform current policy decisions. Drawbacks included that there was not as much nuance in the findings as decisionmakers might want to fully understand use trends; specifically, the tool was restricted in its age </a:t>
            </a:r>
            <a:r>
              <a:rPr lang="en-US" sz="2300" kern="100" dirty="0" err="1">
                <a:effectLst/>
                <a:latin typeface="Montserrat" pitchFamily="2" charset="77"/>
                <a:ea typeface="Aptos" panose="020B0004020202020204" pitchFamily="34" charset="0"/>
                <a:cs typeface="Times New Roman" panose="02020603050405020304" pitchFamily="18" charset="0"/>
              </a:rPr>
              <a:t>disaggregations</a:t>
            </a:r>
            <a:r>
              <a:rPr lang="en-US" sz="2300" kern="100" dirty="0">
                <a:effectLst/>
                <a:latin typeface="Montserrat" pitchFamily="2" charset="77"/>
                <a:ea typeface="Aptos" panose="020B0004020202020204" pitchFamily="34" charset="0"/>
                <a:cs typeface="Times New Roman" panose="02020603050405020304" pitchFamily="18" charset="0"/>
              </a:rPr>
              <a:t> and/or could not speak to sociodemographic characteristics of the samples. Among the training participants, reported potential benefits of the tool’s utility in government official meetings, research, academia, etc. included the ability to replicate or customize the tool to national needs (using publicly available STATA files within the tool). Participants also remarked that the tool allows them to present existing data, already analyzed, to policy makers in a simplified format. Similar to convening attendees, training participants wanted further </a:t>
            </a:r>
            <a:r>
              <a:rPr lang="en-US" sz="2300" kern="100" dirty="0" err="1">
                <a:effectLst/>
                <a:latin typeface="Montserrat" pitchFamily="2" charset="77"/>
                <a:ea typeface="Aptos" panose="020B0004020202020204" pitchFamily="34" charset="0"/>
                <a:cs typeface="Times New Roman" panose="02020603050405020304" pitchFamily="18" charset="0"/>
              </a:rPr>
              <a:t>disaggregations</a:t>
            </a:r>
            <a:r>
              <a:rPr lang="en-US" sz="2300" kern="100" dirty="0">
                <a:effectLst/>
                <a:latin typeface="Montserrat" pitchFamily="2" charset="77"/>
                <a:ea typeface="Aptos" panose="020B0004020202020204" pitchFamily="34" charset="0"/>
                <a:cs typeface="Times New Roman" panose="02020603050405020304" pitchFamily="18" charset="0"/>
              </a:rPr>
              <a:t> of national data and the option of layering multiple countries into one diagram to compare trends more easily across countries. Popularity of the tool across this cohort was such that PRB invited attendees to submit proposals suggesting how they might apply the tool in their current work. Five participants are approved for small grants to pilot the tool with decisionmakers in their communities across Kenya, Malawi, and Nigeria.</a:t>
            </a:r>
          </a:p>
          <a:p>
            <a:pPr>
              <a:spcBef>
                <a:spcPts val="900"/>
              </a:spcBef>
              <a:buSzPct val="110000"/>
              <a:defRPr sz="3000">
                <a:latin typeface="+mj-lt"/>
                <a:ea typeface="+mj-ea"/>
                <a:cs typeface="+mj-cs"/>
                <a:sym typeface="Helvetica"/>
              </a:defRPr>
            </a:pPr>
            <a:endParaRPr lang="es-ES_tradnl" sz="2600" kern="100" dirty="0">
              <a:effectLst/>
              <a:latin typeface="Montserrat" pitchFamily="2" charset="77"/>
              <a:ea typeface="Aptos" panose="020B0004020202020204" pitchFamily="34" charset="0"/>
              <a:cs typeface="Times New Roman" panose="02020603050405020304" pitchFamily="18" charset="0"/>
            </a:endParaRPr>
          </a:p>
          <a:p>
            <a:pPr>
              <a:spcBef>
                <a:spcPts val="900"/>
              </a:spcBef>
              <a:buSzPct val="110000"/>
              <a:defRPr sz="3000">
                <a:latin typeface="+mj-lt"/>
                <a:ea typeface="+mj-ea"/>
                <a:cs typeface="+mj-cs"/>
                <a:sym typeface="Helvetica"/>
              </a:defRPr>
            </a:pPr>
            <a:endParaRPr lang="es-ES_tradnl" sz="2600" dirty="0">
              <a:latin typeface="Montserrat" pitchFamily="2" charset="77"/>
            </a:endParaRPr>
          </a:p>
        </p:txBody>
      </p:sp>
      <p:sp>
        <p:nvSpPr>
          <p:cNvPr id="2" name="Why was advocacy needed?">
            <a:extLst>
              <a:ext uri="{FF2B5EF4-FFF2-40B4-BE49-F238E27FC236}">
                <a16:creationId xmlns:a16="http://schemas.microsoft.com/office/drawing/2014/main" id="{99AF83B7-D956-59D9-DE8F-EC0DF991FECC}"/>
              </a:ext>
            </a:extLst>
          </p:cNvPr>
          <p:cNvSpPr txBox="1"/>
          <p:nvPr/>
        </p:nvSpPr>
        <p:spPr>
          <a:xfrm>
            <a:off x="11469189" y="1442546"/>
            <a:ext cx="5161311" cy="52322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rIns="45719">
            <a:spAutoFit/>
          </a:bodyPr>
          <a:lstStyle>
            <a:lvl1pPr>
              <a:defRPr b="1">
                <a:solidFill>
                  <a:srgbClr val="93003F"/>
                </a:solidFill>
                <a:latin typeface="+mj-lt"/>
                <a:ea typeface="+mj-ea"/>
                <a:cs typeface="+mj-cs"/>
                <a:sym typeface="Helvetica"/>
              </a:defRPr>
            </a:lvl1pPr>
          </a:lstStyle>
          <a:p>
            <a:r>
              <a:rPr lang="en-US" sz="2800" i="1" dirty="0">
                <a:solidFill>
                  <a:schemeClr val="bg1"/>
                </a:solidFill>
                <a:latin typeface="Montserrat" pitchFamily="2" charset="77"/>
              </a:rPr>
              <a:t>Data? Impact?</a:t>
            </a:r>
          </a:p>
        </p:txBody>
      </p:sp>
      <p:sp>
        <p:nvSpPr>
          <p:cNvPr id="7" name="Google Shape;129;p4">
            <a:extLst>
              <a:ext uri="{FF2B5EF4-FFF2-40B4-BE49-F238E27FC236}">
                <a16:creationId xmlns:a16="http://schemas.microsoft.com/office/drawing/2014/main" id="{638A7E66-DC1C-B9D0-6706-AF4CC367A7C1}"/>
              </a:ext>
            </a:extLst>
          </p:cNvPr>
          <p:cNvSpPr txBox="1"/>
          <p:nvPr/>
        </p:nvSpPr>
        <p:spPr>
          <a:xfrm>
            <a:off x="914400" y="773678"/>
            <a:ext cx="15716100" cy="738664"/>
          </a:xfrm>
          <a:prstGeom prst="rect">
            <a:avLst/>
          </a:prstGeom>
          <a:noFill/>
          <a:ln>
            <a:noFill/>
          </a:ln>
        </p:spPr>
        <p:txBody>
          <a:bodyPr spcFirstLastPara="1" wrap="square" lIns="0" tIns="0" rIns="0" bIns="0" anchor="t" anchorCtr="0">
            <a:spAutoFit/>
          </a:bodyPr>
          <a:lstStyle/>
          <a:p>
            <a:pPr marL="0" marR="0" lvl="0" indent="0" algn="l" rtl="0">
              <a:spcBef>
                <a:spcPts val="0"/>
              </a:spcBef>
              <a:spcAft>
                <a:spcPts val="0"/>
              </a:spcAft>
              <a:buClr>
                <a:srgbClr val="000000"/>
              </a:buClr>
              <a:buSzPts val="6200"/>
              <a:buFont typeface="Arial"/>
              <a:buNone/>
            </a:pPr>
            <a:r>
              <a:rPr lang="en-US" sz="4800" b="1" dirty="0">
                <a:solidFill>
                  <a:srgbClr val="FFFFFF"/>
                </a:solidFill>
                <a:latin typeface="Montserrat"/>
                <a:ea typeface="Montserrat"/>
                <a:cs typeface="Montserrat"/>
                <a:sym typeface="Montserrat"/>
              </a:rPr>
              <a:t>Example</a:t>
            </a:r>
            <a:endParaRPr lang="en-US" sz="4800" b="1" i="0" u="none" strike="noStrike" cap="none" dirty="0">
              <a:solidFill>
                <a:srgbClr val="FFFFFF"/>
              </a:solidFill>
              <a:latin typeface="Montserrat"/>
              <a:ea typeface="Montserrat"/>
              <a:cs typeface="Montserrat"/>
              <a:sym typeface="Montserrat"/>
            </a:endParaRPr>
          </a:p>
        </p:txBody>
      </p:sp>
      <p:sp>
        <p:nvSpPr>
          <p:cNvPr id="8" name="Rectangle 7">
            <a:extLst>
              <a:ext uri="{FF2B5EF4-FFF2-40B4-BE49-F238E27FC236}">
                <a16:creationId xmlns:a16="http://schemas.microsoft.com/office/drawing/2014/main" id="{E1EE3430-589E-5524-707C-7EDC276609F4}"/>
              </a:ext>
            </a:extLst>
          </p:cNvPr>
          <p:cNvSpPr/>
          <p:nvPr/>
        </p:nvSpPr>
        <p:spPr>
          <a:xfrm>
            <a:off x="914400" y="9615283"/>
            <a:ext cx="16459200" cy="461665"/>
          </a:xfrm>
          <a:prstGeom prst="rect">
            <a:avLst/>
          </a:prstGeom>
        </p:spPr>
        <p:txBody>
          <a:bodyPr wrap="square">
            <a:spAutoFit/>
          </a:bodyPr>
          <a:lstStyle/>
          <a:p>
            <a:r>
              <a:rPr lang="en-US" sz="1200" dirty="0" err="1">
                <a:solidFill>
                  <a:srgbClr val="333333"/>
                </a:solidFill>
                <a:latin typeface="Montserrat" pitchFamily="2" charset="77"/>
                <a:ea typeface="Times New Roman" panose="02020603050405020304" pitchFamily="18" charset="0"/>
                <a:cs typeface="Times New Roman" panose="02020603050405020304" pitchFamily="18" charset="0"/>
              </a:rPr>
              <a:t>Brecker</a:t>
            </a:r>
            <a:r>
              <a:rPr lang="en-US" sz="1200" dirty="0">
                <a:solidFill>
                  <a:srgbClr val="333333"/>
                </a:solidFill>
                <a:latin typeface="Montserrat" pitchFamily="2" charset="77"/>
                <a:ea typeface="Times New Roman" panose="02020603050405020304" pitchFamily="18" charset="0"/>
                <a:cs typeface="Times New Roman" panose="02020603050405020304" pitchFamily="18" charset="0"/>
              </a:rPr>
              <a:t>, E., </a:t>
            </a:r>
            <a:r>
              <a:rPr lang="en-US" sz="1200" dirty="0" err="1">
                <a:solidFill>
                  <a:srgbClr val="333333"/>
                </a:solidFill>
                <a:latin typeface="Montserrat" pitchFamily="2" charset="77"/>
                <a:ea typeface="Times New Roman" panose="02020603050405020304" pitchFamily="18" charset="0"/>
                <a:cs typeface="Times New Roman" panose="02020603050405020304" pitchFamily="18" charset="0"/>
              </a:rPr>
              <a:t>Patierno</a:t>
            </a:r>
            <a:r>
              <a:rPr lang="en-US" sz="1200" dirty="0">
                <a:solidFill>
                  <a:srgbClr val="333333"/>
                </a:solidFill>
                <a:latin typeface="Montserrat" pitchFamily="2" charset="77"/>
                <a:ea typeface="Times New Roman" panose="02020603050405020304" pitchFamily="18" charset="0"/>
                <a:cs typeface="Times New Roman" panose="02020603050405020304" pitchFamily="18" charset="0"/>
              </a:rPr>
              <a:t>, K.: Choices and Challenges: A novel data visualization and advocacy tool for understanding contraceptive use dynamics. Paper presented at: ICFP 2022; November 14-17; Pattaya City, Thailand. ICFP Program. [database online]. https://icfp2022.dryfta.com/</a:t>
            </a:r>
            <a:r>
              <a:rPr lang="en-US" sz="1200" dirty="0" err="1">
                <a:solidFill>
                  <a:srgbClr val="333333"/>
                </a:solidFill>
                <a:latin typeface="Montserrat" pitchFamily="2" charset="77"/>
                <a:ea typeface="Times New Roman" panose="02020603050405020304" pitchFamily="18" charset="0"/>
                <a:cs typeface="Times New Roman" panose="02020603050405020304" pitchFamily="18" charset="0"/>
              </a:rPr>
              <a:t>index.php?option</a:t>
            </a:r>
            <a:r>
              <a:rPr lang="en-US" sz="1200" dirty="0">
                <a:solidFill>
                  <a:srgbClr val="333333"/>
                </a:solidFill>
                <a:latin typeface="Montserrat" pitchFamily="2" charset="77"/>
                <a:ea typeface="Times New Roman" panose="02020603050405020304" pitchFamily="18" charset="0"/>
                <a:cs typeface="Times New Roman" panose="02020603050405020304" pitchFamily="18" charset="0"/>
              </a:rPr>
              <a:t>=</a:t>
            </a:r>
            <a:r>
              <a:rPr lang="en-US" sz="1200" dirty="0" err="1">
                <a:solidFill>
                  <a:srgbClr val="333333"/>
                </a:solidFill>
                <a:latin typeface="Montserrat" pitchFamily="2" charset="77"/>
                <a:ea typeface="Times New Roman" panose="02020603050405020304" pitchFamily="18" charset="0"/>
                <a:cs typeface="Times New Roman" panose="02020603050405020304" pitchFamily="18" charset="0"/>
              </a:rPr>
              <a:t>com_dryfta&amp;view</a:t>
            </a:r>
            <a:r>
              <a:rPr lang="en-US" sz="1200" dirty="0">
                <a:solidFill>
                  <a:srgbClr val="333333"/>
                </a:solidFill>
                <a:latin typeface="Montserrat" pitchFamily="2" charset="77"/>
                <a:ea typeface="Times New Roman" panose="02020603050405020304" pitchFamily="18" charset="0"/>
                <a:cs typeface="Times New Roman" panose="02020603050405020304" pitchFamily="18" charset="0"/>
              </a:rPr>
              <a:t>=</a:t>
            </a:r>
            <a:r>
              <a:rPr lang="en-US" sz="1200" dirty="0" err="1">
                <a:solidFill>
                  <a:srgbClr val="333333"/>
                </a:solidFill>
                <a:latin typeface="Montserrat" pitchFamily="2" charset="77"/>
                <a:ea typeface="Times New Roman" panose="02020603050405020304" pitchFamily="18" charset="0"/>
                <a:cs typeface="Times New Roman" panose="02020603050405020304" pitchFamily="18" charset="0"/>
              </a:rPr>
              <a:t>program&amp;Itemid</a:t>
            </a:r>
            <a:r>
              <a:rPr lang="en-US" sz="1200" dirty="0">
                <a:solidFill>
                  <a:srgbClr val="333333"/>
                </a:solidFill>
                <a:latin typeface="Montserrat" pitchFamily="2" charset="77"/>
                <a:ea typeface="Times New Roman" panose="02020603050405020304" pitchFamily="18" charset="0"/>
                <a:cs typeface="Times New Roman" panose="02020603050405020304" pitchFamily="18" charset="0"/>
              </a:rPr>
              <a:t>=684</a:t>
            </a:r>
          </a:p>
        </p:txBody>
      </p:sp>
    </p:spTree>
    <p:extLst>
      <p:ext uri="{BB962C8B-B14F-4D97-AF65-F5344CB8AC3E}">
        <p14:creationId xmlns:p14="http://schemas.microsoft.com/office/powerpoint/2010/main" val="159261199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81CF5B6-41AB-F863-0051-8452F1D8D0D8}"/>
            </a:ext>
          </a:extLst>
        </p:cNvPr>
        <p:cNvGrpSpPr/>
        <p:nvPr/>
      </p:nvGrpSpPr>
      <p:grpSpPr>
        <a:xfrm>
          <a:off x="0" y="0"/>
          <a:ext cx="0" cy="0"/>
          <a:chOff x="0" y="0"/>
          <a:chExt cx="0" cy="0"/>
        </a:xfrm>
      </p:grpSpPr>
      <p:sp>
        <p:nvSpPr>
          <p:cNvPr id="2" name="object 2">
            <a:extLst>
              <a:ext uri="{FF2B5EF4-FFF2-40B4-BE49-F238E27FC236}">
                <a16:creationId xmlns:a16="http://schemas.microsoft.com/office/drawing/2014/main" id="{CE07A8D5-2119-35EE-D14F-CA2E39AA3C45}"/>
              </a:ext>
            </a:extLst>
          </p:cNvPr>
          <p:cNvSpPr/>
          <p:nvPr/>
        </p:nvSpPr>
        <p:spPr>
          <a:xfrm>
            <a:off x="642" y="1"/>
            <a:ext cx="18286716" cy="10286423"/>
          </a:xfrm>
          <a:custGeom>
            <a:avLst/>
            <a:gdLst/>
            <a:ahLst/>
            <a:cxnLst/>
            <a:rect l="l" t="t" r="r" b="b"/>
            <a:pathLst>
              <a:path w="20104100" h="11308715">
                <a:moveTo>
                  <a:pt x="20104099" y="0"/>
                </a:moveTo>
                <a:lnTo>
                  <a:pt x="0" y="0"/>
                </a:lnTo>
                <a:lnTo>
                  <a:pt x="0" y="11308556"/>
                </a:lnTo>
                <a:lnTo>
                  <a:pt x="20104099" y="11308556"/>
                </a:lnTo>
                <a:lnTo>
                  <a:pt x="20104099" y="0"/>
                </a:lnTo>
                <a:close/>
              </a:path>
            </a:pathLst>
          </a:custGeom>
          <a:solidFill>
            <a:srgbClr val="161E37"/>
          </a:solidFill>
        </p:spPr>
        <p:txBody>
          <a:bodyPr wrap="square" lIns="0" tIns="0" rIns="0" bIns="0" rtlCol="0"/>
          <a:lstStyle/>
          <a:p>
            <a:endParaRPr lang="es-ES_tradnl" sz="1638"/>
          </a:p>
        </p:txBody>
      </p:sp>
      <p:pic>
        <p:nvPicPr>
          <p:cNvPr id="3" name="object 3">
            <a:extLst>
              <a:ext uri="{FF2B5EF4-FFF2-40B4-BE49-F238E27FC236}">
                <a16:creationId xmlns:a16="http://schemas.microsoft.com/office/drawing/2014/main" id="{E9119028-D71F-43E6-AC5E-23835F61AED7}"/>
              </a:ext>
            </a:extLst>
          </p:cNvPr>
          <p:cNvPicPr/>
          <p:nvPr/>
        </p:nvPicPr>
        <p:blipFill>
          <a:blip r:embed="rId2" cstate="print"/>
          <a:stretch>
            <a:fillRect/>
          </a:stretch>
        </p:blipFill>
        <p:spPr>
          <a:xfrm>
            <a:off x="9344649" y="1556733"/>
            <a:ext cx="8942709" cy="8729544"/>
          </a:xfrm>
          <a:prstGeom prst="rect">
            <a:avLst/>
          </a:prstGeom>
        </p:spPr>
      </p:pic>
      <p:pic>
        <p:nvPicPr>
          <p:cNvPr id="4" name="object 4">
            <a:extLst>
              <a:ext uri="{FF2B5EF4-FFF2-40B4-BE49-F238E27FC236}">
                <a16:creationId xmlns:a16="http://schemas.microsoft.com/office/drawing/2014/main" id="{39802DF6-510C-FA1E-56AA-C77FAE2129C6}"/>
              </a:ext>
            </a:extLst>
          </p:cNvPr>
          <p:cNvPicPr/>
          <p:nvPr/>
        </p:nvPicPr>
        <p:blipFill>
          <a:blip r:embed="rId3" cstate="print"/>
          <a:stretch>
            <a:fillRect/>
          </a:stretch>
        </p:blipFill>
        <p:spPr>
          <a:xfrm>
            <a:off x="-33866" y="-17005"/>
            <a:ext cx="8942709" cy="8729544"/>
          </a:xfrm>
          <a:prstGeom prst="rect">
            <a:avLst/>
          </a:prstGeom>
        </p:spPr>
      </p:pic>
      <p:sp>
        <p:nvSpPr>
          <p:cNvPr id="5" name="object 5">
            <a:extLst>
              <a:ext uri="{FF2B5EF4-FFF2-40B4-BE49-F238E27FC236}">
                <a16:creationId xmlns:a16="http://schemas.microsoft.com/office/drawing/2014/main" id="{5AC310F6-7BD0-8C72-7DF0-6E71528FEFAA}"/>
              </a:ext>
            </a:extLst>
          </p:cNvPr>
          <p:cNvSpPr txBox="1"/>
          <p:nvPr/>
        </p:nvSpPr>
        <p:spPr>
          <a:xfrm>
            <a:off x="-33865" y="4261041"/>
            <a:ext cx="18321224" cy="1123160"/>
          </a:xfrm>
          <a:prstGeom prst="rect">
            <a:avLst/>
          </a:prstGeom>
        </p:spPr>
        <p:txBody>
          <a:bodyPr vert="horz" wrap="square" lIns="0" tIns="15018" rIns="0" bIns="0" rtlCol="0">
            <a:spAutoFit/>
          </a:bodyPr>
          <a:lstStyle/>
          <a:p>
            <a:pPr algn="ctr"/>
            <a:r>
              <a:rPr lang="en-US" sz="7200" b="1" dirty="0">
                <a:solidFill>
                  <a:srgbClr val="FFFFFF"/>
                </a:solidFill>
                <a:latin typeface="Montserrat"/>
                <a:ea typeface="Montserrat"/>
                <a:cs typeface="Montserrat"/>
                <a:sym typeface="Montserrat"/>
              </a:rPr>
              <a:t>Policy / Program Implications</a:t>
            </a:r>
          </a:p>
        </p:txBody>
      </p:sp>
      <p:sp>
        <p:nvSpPr>
          <p:cNvPr id="8" name="Google Shape;80;p1">
            <a:extLst>
              <a:ext uri="{FF2B5EF4-FFF2-40B4-BE49-F238E27FC236}">
                <a16:creationId xmlns:a16="http://schemas.microsoft.com/office/drawing/2014/main" id="{A6D0A4A9-CD33-FE11-BA59-C46ED7D4705B}"/>
              </a:ext>
            </a:extLst>
          </p:cNvPr>
          <p:cNvSpPr txBox="1"/>
          <p:nvPr/>
        </p:nvSpPr>
        <p:spPr>
          <a:xfrm>
            <a:off x="4923150" y="5921505"/>
            <a:ext cx="8441700" cy="646331"/>
          </a:xfrm>
          <a:prstGeom prst="rect">
            <a:avLst/>
          </a:prstGeom>
          <a:noFill/>
          <a:ln>
            <a:noFill/>
          </a:ln>
        </p:spPr>
        <p:txBody>
          <a:bodyPr spcFirstLastPara="1" wrap="square" lIns="0" tIns="0" rIns="0" bIns="0" anchor="t" anchorCtr="0">
            <a:spAutoFit/>
          </a:bodyPr>
          <a:lstStyle/>
          <a:p>
            <a:pPr marL="0" marR="0" lvl="0" indent="0" algn="ctr" rtl="0">
              <a:lnSpc>
                <a:spcPct val="150000"/>
              </a:lnSpc>
              <a:spcBef>
                <a:spcPts val="0"/>
              </a:spcBef>
              <a:spcAft>
                <a:spcPts val="0"/>
              </a:spcAft>
              <a:buClr>
                <a:srgbClr val="000000"/>
              </a:buClr>
              <a:buSzPts val="1700"/>
              <a:buFont typeface="Arial"/>
              <a:buNone/>
            </a:pPr>
            <a:r>
              <a:rPr lang="en-US" sz="2800" i="0" u="none" strike="noStrike" cap="none" dirty="0">
                <a:solidFill>
                  <a:srgbClr val="FFFFFF"/>
                </a:solidFill>
                <a:latin typeface="Montserrat"/>
                <a:ea typeface="Montserrat"/>
                <a:cs typeface="Montserrat"/>
                <a:sym typeface="Montserrat"/>
              </a:rPr>
              <a:t>250 words maximum</a:t>
            </a:r>
          </a:p>
        </p:txBody>
      </p:sp>
    </p:spTree>
    <p:extLst>
      <p:ext uri="{BB962C8B-B14F-4D97-AF65-F5344CB8AC3E}">
        <p14:creationId xmlns:p14="http://schemas.microsoft.com/office/powerpoint/2010/main" val="272830280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124">
          <a:extLst>
            <a:ext uri="{FF2B5EF4-FFF2-40B4-BE49-F238E27FC236}">
              <a16:creationId xmlns:a16="http://schemas.microsoft.com/office/drawing/2014/main" id="{8A12D8F0-7E4B-2248-09F7-EB6B6F336A08}"/>
            </a:ext>
          </a:extLst>
        </p:cNvPr>
        <p:cNvGrpSpPr/>
        <p:nvPr/>
      </p:nvGrpSpPr>
      <p:grpSpPr>
        <a:xfrm>
          <a:off x="0" y="0"/>
          <a:ext cx="0" cy="0"/>
          <a:chOff x="0" y="0"/>
          <a:chExt cx="0" cy="0"/>
        </a:xfrm>
      </p:grpSpPr>
      <p:grpSp>
        <p:nvGrpSpPr>
          <p:cNvPr id="125" name="Google Shape;125;p4">
            <a:extLst>
              <a:ext uri="{FF2B5EF4-FFF2-40B4-BE49-F238E27FC236}">
                <a16:creationId xmlns:a16="http://schemas.microsoft.com/office/drawing/2014/main" id="{BE6853CE-7553-0F5E-2A21-05A72E075E43}"/>
              </a:ext>
            </a:extLst>
          </p:cNvPr>
          <p:cNvGrpSpPr/>
          <p:nvPr/>
        </p:nvGrpSpPr>
        <p:grpSpPr>
          <a:xfrm>
            <a:off x="175" y="-152400"/>
            <a:ext cx="18288219" cy="2590820"/>
            <a:chOff x="0" y="-38100"/>
            <a:chExt cx="5123755" cy="850900"/>
          </a:xfrm>
        </p:grpSpPr>
        <p:sp>
          <p:nvSpPr>
            <p:cNvPr id="126" name="Google Shape;126;p4">
              <a:extLst>
                <a:ext uri="{FF2B5EF4-FFF2-40B4-BE49-F238E27FC236}">
                  <a16:creationId xmlns:a16="http://schemas.microsoft.com/office/drawing/2014/main" id="{BCDBA77B-1DAB-C964-E700-2FD87AD15810}"/>
                </a:ext>
              </a:extLst>
            </p:cNvPr>
            <p:cNvSpPr/>
            <p:nvPr/>
          </p:nvSpPr>
          <p:spPr>
            <a:xfrm>
              <a:off x="0" y="0"/>
              <a:ext cx="5123755" cy="812800"/>
            </a:xfrm>
            <a:custGeom>
              <a:avLst/>
              <a:gdLst/>
              <a:ahLst/>
              <a:cxnLst/>
              <a:rect l="l" t="t" r="r" b="b"/>
              <a:pathLst>
                <a:path w="5123755" h="812800" extrusionOk="0">
                  <a:moveTo>
                    <a:pt x="0" y="0"/>
                  </a:moveTo>
                  <a:lnTo>
                    <a:pt x="5123755" y="0"/>
                  </a:lnTo>
                  <a:lnTo>
                    <a:pt x="5123755" y="812800"/>
                  </a:lnTo>
                  <a:lnTo>
                    <a:pt x="0" y="812800"/>
                  </a:lnTo>
                  <a:close/>
                </a:path>
              </a:pathLst>
            </a:custGeom>
            <a:solidFill>
              <a:srgbClr val="121D37"/>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27" name="Google Shape;127;p4">
              <a:extLst>
                <a:ext uri="{FF2B5EF4-FFF2-40B4-BE49-F238E27FC236}">
                  <a16:creationId xmlns:a16="http://schemas.microsoft.com/office/drawing/2014/main" id="{54DE6853-3531-7D33-554D-89D7A9BC176C}"/>
                </a:ext>
              </a:extLst>
            </p:cNvPr>
            <p:cNvSpPr txBox="1"/>
            <p:nvPr/>
          </p:nvSpPr>
          <p:spPr>
            <a:xfrm>
              <a:off x="0" y="-38100"/>
              <a:ext cx="5123755" cy="850900"/>
            </a:xfrm>
            <a:prstGeom prst="rect">
              <a:avLst/>
            </a:prstGeom>
            <a:noFill/>
            <a:ln>
              <a:noFill/>
            </a:ln>
          </p:spPr>
          <p:txBody>
            <a:bodyPr spcFirstLastPara="1" wrap="square" lIns="50800" tIns="50800" rIns="50800" bIns="50800" anchor="ctr" anchorCtr="0">
              <a:noAutofit/>
            </a:bodyPr>
            <a:lstStyle/>
            <a:p>
              <a:pPr marL="0" marR="0" lvl="0" indent="0" algn="ctr" rtl="0">
                <a:lnSpc>
                  <a:spcPct val="1545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grpSp>
      <p:sp>
        <p:nvSpPr>
          <p:cNvPr id="128" name="Google Shape;128;p4">
            <a:extLst>
              <a:ext uri="{FF2B5EF4-FFF2-40B4-BE49-F238E27FC236}">
                <a16:creationId xmlns:a16="http://schemas.microsoft.com/office/drawing/2014/main" id="{6E43AF95-B7AC-3079-FF38-E0FDBC23925F}"/>
              </a:ext>
            </a:extLst>
          </p:cNvPr>
          <p:cNvSpPr/>
          <p:nvPr/>
        </p:nvSpPr>
        <p:spPr>
          <a:xfrm>
            <a:off x="16880929" y="457204"/>
            <a:ext cx="985342" cy="985342"/>
          </a:xfrm>
          <a:custGeom>
            <a:avLst/>
            <a:gdLst/>
            <a:ahLst/>
            <a:cxnLst/>
            <a:rect l="l" t="t" r="r" b="b"/>
            <a:pathLst>
              <a:path w="985342" h="985342" extrusionOk="0">
                <a:moveTo>
                  <a:pt x="0" y="0"/>
                </a:moveTo>
                <a:lnTo>
                  <a:pt x="985342" y="0"/>
                </a:lnTo>
                <a:lnTo>
                  <a:pt x="985342" y="985342"/>
                </a:lnTo>
                <a:lnTo>
                  <a:pt x="0" y="985342"/>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30" name="Google Shape;130;p4">
            <a:extLst>
              <a:ext uri="{FF2B5EF4-FFF2-40B4-BE49-F238E27FC236}">
                <a16:creationId xmlns:a16="http://schemas.microsoft.com/office/drawing/2014/main" id="{573692BE-BED7-8A7D-5D6E-29EB2ABA7784}"/>
              </a:ext>
            </a:extLst>
          </p:cNvPr>
          <p:cNvSpPr/>
          <p:nvPr/>
        </p:nvSpPr>
        <p:spPr>
          <a:xfrm>
            <a:off x="914400" y="3279558"/>
            <a:ext cx="16459200" cy="6233764"/>
          </a:xfrm>
          <a:prstGeom prst="rect">
            <a:avLst/>
          </a:prstGeom>
          <a:noFill/>
          <a:ln>
            <a:noFill/>
          </a:ln>
        </p:spPr>
        <p:txBody>
          <a:bodyPr spcFirstLastPara="1" wrap="square" lIns="91425" tIns="45700" rIns="91425" bIns="45700" anchor="t" anchorCtr="0">
            <a:noAutofit/>
          </a:bodyPr>
          <a:lstStyle/>
          <a:p>
            <a:pPr marL="571500" indent="-571500">
              <a:spcBef>
                <a:spcPts val="600"/>
              </a:spcBef>
              <a:buSzPct val="110000"/>
              <a:buBlip>
                <a:blip r:embed="rId4"/>
              </a:buBlip>
              <a:defRPr sz="2800">
                <a:latin typeface="+mj-lt"/>
                <a:ea typeface="+mj-ea"/>
                <a:cs typeface="+mj-cs"/>
                <a:sym typeface="Helvetica"/>
              </a:defRPr>
            </a:pPr>
            <a:r>
              <a:rPr lang="en-US" sz="4400" b="1" dirty="0">
                <a:latin typeface="Montserrat" pitchFamily="2" charset="77"/>
              </a:rPr>
              <a:t>Return to the big picture:</a:t>
            </a:r>
          </a:p>
          <a:p>
            <a:pPr marL="571500" lvl="1" indent="-571500">
              <a:spcBef>
                <a:spcPts val="600"/>
              </a:spcBef>
              <a:buSzPct val="110000"/>
              <a:buFont typeface="Arial" panose="020B0604020202020204" pitchFamily="34" charset="0"/>
              <a:buChar char="•"/>
              <a:defRPr sz="2800">
                <a:latin typeface="+mj-lt"/>
                <a:ea typeface="+mj-ea"/>
                <a:cs typeface="+mj-cs"/>
                <a:sym typeface="Helvetica"/>
              </a:defRPr>
            </a:pPr>
            <a:r>
              <a:rPr lang="en-US" sz="3600" dirty="0">
                <a:latin typeface="Montserrat" pitchFamily="2" charset="77"/>
              </a:rPr>
              <a:t>What do your results mean for your context (what are the next steps)?</a:t>
            </a:r>
          </a:p>
          <a:p>
            <a:pPr marL="571500" lvl="1" indent="-571500">
              <a:spcBef>
                <a:spcPts val="600"/>
              </a:spcBef>
              <a:buSzPct val="110000"/>
              <a:buFont typeface="Arial" panose="020B0604020202020204" pitchFamily="34" charset="0"/>
              <a:buChar char="•"/>
              <a:defRPr sz="2800">
                <a:latin typeface="+mj-lt"/>
                <a:ea typeface="+mj-ea"/>
                <a:cs typeface="+mj-cs"/>
                <a:sym typeface="Helvetica"/>
              </a:defRPr>
            </a:pPr>
            <a:r>
              <a:rPr lang="en-US" sz="3600" dirty="0">
                <a:latin typeface="Montserrat" pitchFamily="2" charset="77"/>
              </a:rPr>
              <a:t>What do the results mean for the wider advocacy field?</a:t>
            </a:r>
          </a:p>
          <a:p>
            <a:pPr marL="571500" lvl="1" indent="-571500">
              <a:spcBef>
                <a:spcPts val="600"/>
              </a:spcBef>
              <a:buSzPct val="110000"/>
              <a:buFont typeface="Arial" panose="020B0604020202020204" pitchFamily="34" charset="0"/>
              <a:buChar char="•"/>
              <a:defRPr sz="2800">
                <a:latin typeface="+mj-lt"/>
                <a:ea typeface="+mj-ea"/>
                <a:cs typeface="+mj-cs"/>
                <a:sym typeface="Helvetica"/>
              </a:defRPr>
            </a:pPr>
            <a:r>
              <a:rPr lang="en-US" sz="3600" dirty="0">
                <a:latin typeface="Montserrat" pitchFamily="2" charset="77"/>
              </a:rPr>
              <a:t>Can they be replicated?</a:t>
            </a:r>
          </a:p>
          <a:p>
            <a:pPr marL="571500" lvl="1" indent="-571500">
              <a:spcBef>
                <a:spcPts val="600"/>
              </a:spcBef>
              <a:buSzPct val="110000"/>
              <a:buFont typeface="Arial" panose="020B0604020202020204" pitchFamily="34" charset="0"/>
              <a:buChar char="•"/>
              <a:defRPr sz="2800">
                <a:latin typeface="+mj-lt"/>
                <a:ea typeface="+mj-ea"/>
                <a:cs typeface="+mj-cs"/>
                <a:sym typeface="Helvetica"/>
              </a:defRPr>
            </a:pPr>
            <a:r>
              <a:rPr lang="en-US" sz="3600" dirty="0">
                <a:latin typeface="Montserrat" pitchFamily="2" charset="77"/>
              </a:rPr>
              <a:t>What lessons can you pass along to others?</a:t>
            </a:r>
            <a:br>
              <a:rPr lang="en-US" sz="3600" dirty="0">
                <a:latin typeface="Montserrat" pitchFamily="2" charset="77"/>
              </a:rPr>
            </a:br>
            <a:endParaRPr lang="en-US" sz="3600" dirty="0">
              <a:latin typeface="Montserrat" pitchFamily="2" charset="77"/>
            </a:endParaRPr>
          </a:p>
          <a:p>
            <a:pPr marL="571500" indent="-571500">
              <a:spcBef>
                <a:spcPts val="600"/>
              </a:spcBef>
              <a:buSzPct val="110000"/>
              <a:buBlip>
                <a:blip r:embed="rId4"/>
              </a:buBlip>
              <a:defRPr sz="2800" b="1" u="sng">
                <a:solidFill>
                  <a:srgbClr val="B61040"/>
                </a:solidFill>
                <a:latin typeface="+mj-lt"/>
                <a:ea typeface="+mj-ea"/>
                <a:cs typeface="+mj-cs"/>
                <a:sym typeface="Helvetica"/>
              </a:defRPr>
            </a:pPr>
            <a:r>
              <a:rPr lang="en-US" sz="4400" dirty="0">
                <a:latin typeface="Montserrat" pitchFamily="2" charset="77"/>
              </a:rPr>
              <a:t>Include key take-home messages</a:t>
            </a:r>
          </a:p>
        </p:txBody>
      </p:sp>
      <p:sp>
        <p:nvSpPr>
          <p:cNvPr id="2" name="Google Shape;129;p4">
            <a:extLst>
              <a:ext uri="{FF2B5EF4-FFF2-40B4-BE49-F238E27FC236}">
                <a16:creationId xmlns:a16="http://schemas.microsoft.com/office/drawing/2014/main" id="{44C5DB10-07E4-858C-F880-9012B19266D9}"/>
              </a:ext>
            </a:extLst>
          </p:cNvPr>
          <p:cNvSpPr txBox="1"/>
          <p:nvPr/>
        </p:nvSpPr>
        <p:spPr>
          <a:xfrm>
            <a:off x="914400" y="773678"/>
            <a:ext cx="15716100" cy="738664"/>
          </a:xfrm>
          <a:prstGeom prst="rect">
            <a:avLst/>
          </a:prstGeom>
          <a:noFill/>
          <a:ln>
            <a:noFill/>
          </a:ln>
        </p:spPr>
        <p:txBody>
          <a:bodyPr spcFirstLastPara="1" wrap="square" lIns="0" tIns="0" rIns="0" bIns="0" anchor="t" anchorCtr="0">
            <a:spAutoFit/>
          </a:bodyPr>
          <a:lstStyle/>
          <a:p>
            <a:pPr marL="0" marR="0" lvl="0" indent="0" algn="l" rtl="0">
              <a:spcBef>
                <a:spcPts val="0"/>
              </a:spcBef>
              <a:spcAft>
                <a:spcPts val="0"/>
              </a:spcAft>
              <a:buClr>
                <a:srgbClr val="000000"/>
              </a:buClr>
              <a:buSzPts val="6200"/>
              <a:buFont typeface="Arial"/>
              <a:buNone/>
            </a:pPr>
            <a:r>
              <a:rPr lang="en-US" sz="4800" b="1" dirty="0">
                <a:solidFill>
                  <a:srgbClr val="FFFFFF"/>
                </a:solidFill>
                <a:latin typeface="Montserrat"/>
                <a:ea typeface="Montserrat"/>
                <a:cs typeface="Montserrat"/>
                <a:sym typeface="Montserrat"/>
              </a:rPr>
              <a:t>Discuss the wider implications of your advocacy</a:t>
            </a:r>
            <a:endParaRPr lang="en-US" sz="4800" b="1" i="0" u="none" strike="noStrike" cap="none" dirty="0">
              <a:solidFill>
                <a:srgbClr val="FFFFFF"/>
              </a:solidFill>
              <a:latin typeface="Montserrat"/>
              <a:ea typeface="Montserrat"/>
              <a:cs typeface="Montserrat"/>
              <a:sym typeface="Montserrat"/>
            </a:endParaRPr>
          </a:p>
        </p:txBody>
      </p:sp>
    </p:spTree>
    <p:extLst>
      <p:ext uri="{BB962C8B-B14F-4D97-AF65-F5344CB8AC3E}">
        <p14:creationId xmlns:p14="http://schemas.microsoft.com/office/powerpoint/2010/main" val="299308943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124">
          <a:extLst>
            <a:ext uri="{FF2B5EF4-FFF2-40B4-BE49-F238E27FC236}">
              <a16:creationId xmlns:a16="http://schemas.microsoft.com/office/drawing/2014/main" id="{26F1A02C-755C-E6C6-E808-BD6F7CC0FF29}"/>
            </a:ext>
          </a:extLst>
        </p:cNvPr>
        <p:cNvGrpSpPr/>
        <p:nvPr/>
      </p:nvGrpSpPr>
      <p:grpSpPr>
        <a:xfrm>
          <a:off x="0" y="0"/>
          <a:ext cx="0" cy="0"/>
          <a:chOff x="0" y="0"/>
          <a:chExt cx="0" cy="0"/>
        </a:xfrm>
      </p:grpSpPr>
      <p:grpSp>
        <p:nvGrpSpPr>
          <p:cNvPr id="125" name="Google Shape;125;p4">
            <a:extLst>
              <a:ext uri="{FF2B5EF4-FFF2-40B4-BE49-F238E27FC236}">
                <a16:creationId xmlns:a16="http://schemas.microsoft.com/office/drawing/2014/main" id="{6602C973-DB96-2D2E-BCE8-B4B54BC4185C}"/>
              </a:ext>
            </a:extLst>
          </p:cNvPr>
          <p:cNvGrpSpPr/>
          <p:nvPr/>
        </p:nvGrpSpPr>
        <p:grpSpPr>
          <a:xfrm>
            <a:off x="175" y="-152400"/>
            <a:ext cx="18288219" cy="2590820"/>
            <a:chOff x="0" y="-38100"/>
            <a:chExt cx="5123755" cy="850900"/>
          </a:xfrm>
        </p:grpSpPr>
        <p:sp>
          <p:nvSpPr>
            <p:cNvPr id="126" name="Google Shape;126;p4">
              <a:extLst>
                <a:ext uri="{FF2B5EF4-FFF2-40B4-BE49-F238E27FC236}">
                  <a16:creationId xmlns:a16="http://schemas.microsoft.com/office/drawing/2014/main" id="{52361E8C-3E6D-7F01-A335-1278BFB8F652}"/>
                </a:ext>
              </a:extLst>
            </p:cNvPr>
            <p:cNvSpPr/>
            <p:nvPr/>
          </p:nvSpPr>
          <p:spPr>
            <a:xfrm>
              <a:off x="0" y="0"/>
              <a:ext cx="5123755" cy="812800"/>
            </a:xfrm>
            <a:custGeom>
              <a:avLst/>
              <a:gdLst/>
              <a:ahLst/>
              <a:cxnLst/>
              <a:rect l="l" t="t" r="r" b="b"/>
              <a:pathLst>
                <a:path w="5123755" h="812800" extrusionOk="0">
                  <a:moveTo>
                    <a:pt x="0" y="0"/>
                  </a:moveTo>
                  <a:lnTo>
                    <a:pt x="5123755" y="0"/>
                  </a:lnTo>
                  <a:lnTo>
                    <a:pt x="5123755" y="812800"/>
                  </a:lnTo>
                  <a:lnTo>
                    <a:pt x="0" y="812800"/>
                  </a:lnTo>
                  <a:close/>
                </a:path>
              </a:pathLst>
            </a:custGeom>
            <a:solidFill>
              <a:srgbClr val="121D37"/>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27" name="Google Shape;127;p4">
              <a:extLst>
                <a:ext uri="{FF2B5EF4-FFF2-40B4-BE49-F238E27FC236}">
                  <a16:creationId xmlns:a16="http://schemas.microsoft.com/office/drawing/2014/main" id="{7D39FB55-D5D6-3998-45BD-E08FA270D852}"/>
                </a:ext>
              </a:extLst>
            </p:cNvPr>
            <p:cNvSpPr txBox="1"/>
            <p:nvPr/>
          </p:nvSpPr>
          <p:spPr>
            <a:xfrm>
              <a:off x="0" y="-38100"/>
              <a:ext cx="5123755" cy="850900"/>
            </a:xfrm>
            <a:prstGeom prst="rect">
              <a:avLst/>
            </a:prstGeom>
            <a:noFill/>
            <a:ln>
              <a:noFill/>
            </a:ln>
          </p:spPr>
          <p:txBody>
            <a:bodyPr spcFirstLastPara="1" wrap="square" lIns="50800" tIns="50800" rIns="50800" bIns="50800" anchor="ctr" anchorCtr="0">
              <a:noAutofit/>
            </a:bodyPr>
            <a:lstStyle/>
            <a:p>
              <a:pPr marL="0" marR="0" lvl="0" indent="0" algn="ctr" rtl="0">
                <a:lnSpc>
                  <a:spcPct val="1545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grpSp>
      <p:sp>
        <p:nvSpPr>
          <p:cNvPr id="128" name="Google Shape;128;p4">
            <a:extLst>
              <a:ext uri="{FF2B5EF4-FFF2-40B4-BE49-F238E27FC236}">
                <a16:creationId xmlns:a16="http://schemas.microsoft.com/office/drawing/2014/main" id="{E77CADB3-B344-EDEB-F0CF-71D847DA2757}"/>
              </a:ext>
            </a:extLst>
          </p:cNvPr>
          <p:cNvSpPr/>
          <p:nvPr/>
        </p:nvSpPr>
        <p:spPr>
          <a:xfrm>
            <a:off x="16880929" y="457204"/>
            <a:ext cx="985342" cy="985342"/>
          </a:xfrm>
          <a:custGeom>
            <a:avLst/>
            <a:gdLst/>
            <a:ahLst/>
            <a:cxnLst/>
            <a:rect l="l" t="t" r="r" b="b"/>
            <a:pathLst>
              <a:path w="985342" h="985342" extrusionOk="0">
                <a:moveTo>
                  <a:pt x="0" y="0"/>
                </a:moveTo>
                <a:lnTo>
                  <a:pt x="985342" y="0"/>
                </a:lnTo>
                <a:lnTo>
                  <a:pt x="985342" y="985342"/>
                </a:lnTo>
                <a:lnTo>
                  <a:pt x="0" y="985342"/>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30" name="Google Shape;130;p4">
            <a:extLst>
              <a:ext uri="{FF2B5EF4-FFF2-40B4-BE49-F238E27FC236}">
                <a16:creationId xmlns:a16="http://schemas.microsoft.com/office/drawing/2014/main" id="{53838ACA-EA08-011F-BCDC-5965C175FA57}"/>
              </a:ext>
            </a:extLst>
          </p:cNvPr>
          <p:cNvSpPr/>
          <p:nvPr/>
        </p:nvSpPr>
        <p:spPr>
          <a:xfrm>
            <a:off x="914400" y="3279558"/>
            <a:ext cx="16459200" cy="5445342"/>
          </a:xfrm>
          <a:prstGeom prst="rect">
            <a:avLst/>
          </a:prstGeom>
          <a:noFill/>
          <a:ln>
            <a:noFill/>
          </a:ln>
        </p:spPr>
        <p:txBody>
          <a:bodyPr spcFirstLastPara="1" wrap="square" lIns="91425" tIns="45700" rIns="91425" bIns="45700" anchor="t" anchorCtr="0">
            <a:noAutofit/>
          </a:bodyPr>
          <a:lstStyle/>
          <a:p>
            <a:pPr marL="571500" indent="-571500">
              <a:spcBef>
                <a:spcPts val="600"/>
              </a:spcBef>
              <a:buSzPct val="110000"/>
              <a:buBlip>
                <a:blip r:embed="rId4"/>
              </a:buBlip>
              <a:defRPr sz="2800">
                <a:latin typeface="+mj-lt"/>
                <a:ea typeface="+mj-ea"/>
                <a:cs typeface="+mj-cs"/>
                <a:sym typeface="Helvetica"/>
              </a:defRPr>
            </a:pPr>
            <a:r>
              <a:rPr lang="en-US" sz="4400" dirty="0">
                <a:latin typeface="Montserrat" pitchFamily="2" charset="77"/>
              </a:rPr>
              <a:t>Don’t repeat your results, </a:t>
            </a:r>
            <a:r>
              <a:rPr lang="en-US" sz="4400" b="1" dirty="0">
                <a:solidFill>
                  <a:srgbClr val="D1003F"/>
                </a:solidFill>
                <a:latin typeface="Montserrat" pitchFamily="2" charset="77"/>
              </a:rPr>
              <a:t>interpret them </a:t>
            </a:r>
            <a:r>
              <a:rPr lang="en-US" sz="4400" dirty="0">
                <a:latin typeface="Montserrat" pitchFamily="2" charset="77"/>
              </a:rPr>
              <a:t>– how well did your outcomes address the initial problem? Are there any gaps? What is needed next?</a:t>
            </a:r>
          </a:p>
          <a:p>
            <a:pPr marL="571500" indent="-571500">
              <a:spcBef>
                <a:spcPts val="600"/>
              </a:spcBef>
              <a:buSzPct val="110000"/>
              <a:buBlip>
                <a:blip r:embed="rId4"/>
              </a:buBlip>
              <a:defRPr sz="2800">
                <a:latin typeface="+mj-lt"/>
                <a:ea typeface="+mj-ea"/>
                <a:cs typeface="+mj-cs"/>
                <a:sym typeface="Helvetica"/>
              </a:defRPr>
            </a:pPr>
            <a:r>
              <a:rPr lang="en-US" sz="4400" dirty="0">
                <a:latin typeface="Montserrat" pitchFamily="2" charset="77"/>
              </a:rPr>
              <a:t>Conclusions should be supported by your results/key findings.</a:t>
            </a:r>
          </a:p>
        </p:txBody>
      </p:sp>
      <p:sp>
        <p:nvSpPr>
          <p:cNvPr id="2" name="Google Shape;129;p4">
            <a:extLst>
              <a:ext uri="{FF2B5EF4-FFF2-40B4-BE49-F238E27FC236}">
                <a16:creationId xmlns:a16="http://schemas.microsoft.com/office/drawing/2014/main" id="{324183F9-C775-26FB-C6D5-F5AA91BE5E6A}"/>
              </a:ext>
            </a:extLst>
          </p:cNvPr>
          <p:cNvSpPr txBox="1"/>
          <p:nvPr/>
        </p:nvSpPr>
        <p:spPr>
          <a:xfrm>
            <a:off x="914400" y="773678"/>
            <a:ext cx="15716100" cy="738664"/>
          </a:xfrm>
          <a:prstGeom prst="rect">
            <a:avLst/>
          </a:prstGeom>
          <a:noFill/>
          <a:ln>
            <a:noFill/>
          </a:ln>
        </p:spPr>
        <p:txBody>
          <a:bodyPr spcFirstLastPara="1" wrap="square" lIns="0" tIns="0" rIns="0" bIns="0" anchor="t" anchorCtr="0">
            <a:spAutoFit/>
          </a:bodyPr>
          <a:lstStyle/>
          <a:p>
            <a:pPr marL="0" marR="0" lvl="0" indent="0" algn="l" rtl="0">
              <a:spcBef>
                <a:spcPts val="0"/>
              </a:spcBef>
              <a:spcAft>
                <a:spcPts val="0"/>
              </a:spcAft>
              <a:buClr>
                <a:srgbClr val="000000"/>
              </a:buClr>
              <a:buSzPts val="6200"/>
              <a:buFont typeface="Arial"/>
              <a:buNone/>
            </a:pPr>
            <a:r>
              <a:rPr lang="en-US" sz="4800" b="1" dirty="0">
                <a:solidFill>
                  <a:srgbClr val="FFFFFF"/>
                </a:solidFill>
                <a:latin typeface="Montserrat"/>
                <a:ea typeface="Montserrat"/>
                <a:cs typeface="Montserrat"/>
                <a:sym typeface="Montserrat"/>
              </a:rPr>
              <a:t>Implications – Inside Tips</a:t>
            </a:r>
            <a:endParaRPr lang="en-US" sz="4800" b="1" i="0" u="none" strike="noStrike" cap="none" dirty="0">
              <a:solidFill>
                <a:srgbClr val="FFFFFF"/>
              </a:solidFill>
              <a:latin typeface="Montserrat"/>
              <a:ea typeface="Montserrat"/>
              <a:cs typeface="Montserrat"/>
              <a:sym typeface="Montserrat"/>
            </a:endParaRPr>
          </a:p>
        </p:txBody>
      </p:sp>
    </p:spTree>
    <p:extLst>
      <p:ext uri="{BB962C8B-B14F-4D97-AF65-F5344CB8AC3E}">
        <p14:creationId xmlns:p14="http://schemas.microsoft.com/office/powerpoint/2010/main" val="164123258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124">
          <a:extLst>
            <a:ext uri="{FF2B5EF4-FFF2-40B4-BE49-F238E27FC236}">
              <a16:creationId xmlns:a16="http://schemas.microsoft.com/office/drawing/2014/main" id="{39971F22-58B9-EE0A-C5DA-EBBE106564B8}"/>
            </a:ext>
          </a:extLst>
        </p:cNvPr>
        <p:cNvGrpSpPr/>
        <p:nvPr/>
      </p:nvGrpSpPr>
      <p:grpSpPr>
        <a:xfrm>
          <a:off x="0" y="0"/>
          <a:ext cx="0" cy="0"/>
          <a:chOff x="0" y="0"/>
          <a:chExt cx="0" cy="0"/>
        </a:xfrm>
      </p:grpSpPr>
      <p:grpSp>
        <p:nvGrpSpPr>
          <p:cNvPr id="125" name="Google Shape;125;p4">
            <a:extLst>
              <a:ext uri="{FF2B5EF4-FFF2-40B4-BE49-F238E27FC236}">
                <a16:creationId xmlns:a16="http://schemas.microsoft.com/office/drawing/2014/main" id="{8DB71B72-44F3-7AC7-1748-189782162470}"/>
              </a:ext>
            </a:extLst>
          </p:cNvPr>
          <p:cNvGrpSpPr/>
          <p:nvPr/>
        </p:nvGrpSpPr>
        <p:grpSpPr>
          <a:xfrm>
            <a:off x="175" y="-152400"/>
            <a:ext cx="18288219" cy="2590820"/>
            <a:chOff x="0" y="-38100"/>
            <a:chExt cx="5123755" cy="850900"/>
          </a:xfrm>
        </p:grpSpPr>
        <p:sp>
          <p:nvSpPr>
            <p:cNvPr id="126" name="Google Shape;126;p4">
              <a:extLst>
                <a:ext uri="{FF2B5EF4-FFF2-40B4-BE49-F238E27FC236}">
                  <a16:creationId xmlns:a16="http://schemas.microsoft.com/office/drawing/2014/main" id="{F3397AA9-7F80-0200-0107-5F241C230EBA}"/>
                </a:ext>
              </a:extLst>
            </p:cNvPr>
            <p:cNvSpPr/>
            <p:nvPr/>
          </p:nvSpPr>
          <p:spPr>
            <a:xfrm>
              <a:off x="0" y="0"/>
              <a:ext cx="5123755" cy="812800"/>
            </a:xfrm>
            <a:custGeom>
              <a:avLst/>
              <a:gdLst/>
              <a:ahLst/>
              <a:cxnLst/>
              <a:rect l="l" t="t" r="r" b="b"/>
              <a:pathLst>
                <a:path w="5123755" h="812800" extrusionOk="0">
                  <a:moveTo>
                    <a:pt x="0" y="0"/>
                  </a:moveTo>
                  <a:lnTo>
                    <a:pt x="5123755" y="0"/>
                  </a:lnTo>
                  <a:lnTo>
                    <a:pt x="5123755" y="812800"/>
                  </a:lnTo>
                  <a:lnTo>
                    <a:pt x="0" y="812800"/>
                  </a:lnTo>
                  <a:close/>
                </a:path>
              </a:pathLst>
            </a:custGeom>
            <a:solidFill>
              <a:srgbClr val="121D37"/>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27" name="Google Shape;127;p4">
              <a:extLst>
                <a:ext uri="{FF2B5EF4-FFF2-40B4-BE49-F238E27FC236}">
                  <a16:creationId xmlns:a16="http://schemas.microsoft.com/office/drawing/2014/main" id="{E0E006C3-066F-67F0-5407-D10C5884EC0C}"/>
                </a:ext>
              </a:extLst>
            </p:cNvPr>
            <p:cNvSpPr txBox="1"/>
            <p:nvPr/>
          </p:nvSpPr>
          <p:spPr>
            <a:xfrm>
              <a:off x="0" y="-38100"/>
              <a:ext cx="5123755" cy="850900"/>
            </a:xfrm>
            <a:prstGeom prst="rect">
              <a:avLst/>
            </a:prstGeom>
            <a:noFill/>
            <a:ln>
              <a:noFill/>
            </a:ln>
          </p:spPr>
          <p:txBody>
            <a:bodyPr spcFirstLastPara="1" wrap="square" lIns="50800" tIns="50800" rIns="50800" bIns="50800" anchor="ctr" anchorCtr="0">
              <a:noAutofit/>
            </a:bodyPr>
            <a:lstStyle/>
            <a:p>
              <a:pPr marL="0" marR="0" lvl="0" indent="0" algn="ctr" rtl="0">
                <a:lnSpc>
                  <a:spcPct val="1545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grpSp>
      <p:sp>
        <p:nvSpPr>
          <p:cNvPr id="128" name="Google Shape;128;p4">
            <a:extLst>
              <a:ext uri="{FF2B5EF4-FFF2-40B4-BE49-F238E27FC236}">
                <a16:creationId xmlns:a16="http://schemas.microsoft.com/office/drawing/2014/main" id="{8375EB4C-30DC-BE76-F1D2-72D6E11B80E4}"/>
              </a:ext>
            </a:extLst>
          </p:cNvPr>
          <p:cNvSpPr/>
          <p:nvPr/>
        </p:nvSpPr>
        <p:spPr>
          <a:xfrm>
            <a:off x="16880929" y="457204"/>
            <a:ext cx="985342" cy="985342"/>
          </a:xfrm>
          <a:custGeom>
            <a:avLst/>
            <a:gdLst/>
            <a:ahLst/>
            <a:cxnLst/>
            <a:rect l="l" t="t" r="r" b="b"/>
            <a:pathLst>
              <a:path w="985342" h="985342" extrusionOk="0">
                <a:moveTo>
                  <a:pt x="0" y="0"/>
                </a:moveTo>
                <a:lnTo>
                  <a:pt x="985342" y="0"/>
                </a:lnTo>
                <a:lnTo>
                  <a:pt x="985342" y="985342"/>
                </a:lnTo>
                <a:lnTo>
                  <a:pt x="0" y="985342"/>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30" name="Google Shape;130;p4">
            <a:extLst>
              <a:ext uri="{FF2B5EF4-FFF2-40B4-BE49-F238E27FC236}">
                <a16:creationId xmlns:a16="http://schemas.microsoft.com/office/drawing/2014/main" id="{3D483876-EC79-8188-2C74-AE5DAFE7ACE6}"/>
              </a:ext>
            </a:extLst>
          </p:cNvPr>
          <p:cNvSpPr/>
          <p:nvPr/>
        </p:nvSpPr>
        <p:spPr>
          <a:xfrm>
            <a:off x="914400" y="2932017"/>
            <a:ext cx="16459200" cy="6897779"/>
          </a:xfrm>
          <a:prstGeom prst="rect">
            <a:avLst/>
          </a:prstGeom>
          <a:noFill/>
          <a:ln>
            <a:noFill/>
          </a:ln>
        </p:spPr>
        <p:txBody>
          <a:bodyPr spcFirstLastPara="1" wrap="square" lIns="91425" tIns="45700" rIns="91425" bIns="45700" anchor="t" anchorCtr="0">
            <a:noAutofit/>
          </a:bodyPr>
          <a:lstStyle/>
          <a:p>
            <a:pPr defTabSz="457200">
              <a:spcAft>
                <a:spcPts val="1200"/>
              </a:spcAft>
              <a:defRPr sz="2100" b="1">
                <a:latin typeface="+mj-lt"/>
                <a:ea typeface="+mj-ea"/>
                <a:cs typeface="+mj-cs"/>
                <a:sym typeface="Helvetica"/>
              </a:defRPr>
            </a:pPr>
            <a:r>
              <a:rPr lang="en-US" sz="2400" b="1" dirty="0">
                <a:solidFill>
                  <a:srgbClr val="9B023D"/>
                </a:solidFill>
                <a:latin typeface="Montserrat" pitchFamily="2" charset="77"/>
              </a:rPr>
              <a:t>The Choices and Challenges tool provides an accessible resource for decision makers, researchers, program implementers and family planning advocates to review the factors behind national trends in contraceptive use. </a:t>
            </a:r>
            <a:r>
              <a:rPr lang="en-US" sz="2400" b="0" dirty="0">
                <a:latin typeface="Montserrat" pitchFamily="2" charset="77"/>
              </a:rPr>
              <a:t>Simplifying data by analyzing it at the person-level rather than using standard discontinuation rates and shortening the timeframe of data used to two years made this topic more available to non-scientific audiences. Potential users were enthusiastic about this innovative presentation of information previously considered by most to be obscure or outside the realm of expertise for the layperson. </a:t>
            </a:r>
            <a:r>
              <a:rPr lang="en-US" sz="2400" b="1" dirty="0">
                <a:solidFill>
                  <a:srgbClr val="9B023D"/>
                </a:solidFill>
                <a:latin typeface="Montserrat" pitchFamily="2" charset="77"/>
              </a:rPr>
              <a:t>Once users were provided a brief overview and tutorial of how to read the tool, they were able to autonomously operate it on their own time and utilize the analysis for decision-making or for communicating critical data trends for decision-making. </a:t>
            </a:r>
            <a:r>
              <a:rPr lang="en-US" sz="2400" b="0" dirty="0">
                <a:latin typeface="Montserrat" pitchFamily="2" charset="77"/>
              </a:rPr>
              <a:t>By understanding the reasons women who wish to avoid or delay pregnancy discontinue contraceptive use, health policy and program decisionmakers can better deliver high-quality, client-centered services that enable women and couples to make the best family planning choices for themselves. Applying analytical approaches that simplify result interpretability and coupling them with visual tools highlighting key trends may increase decision makers' use of available data on contraceptive use dynamics, including DHS calendar data. </a:t>
            </a:r>
            <a:r>
              <a:rPr lang="en-US" sz="2400" b="1" dirty="0">
                <a:solidFill>
                  <a:srgbClr val="9B023D"/>
                </a:solidFill>
                <a:latin typeface="Montserrat" pitchFamily="2" charset="77"/>
              </a:rPr>
              <a:t>Sankey diagrams can demonstrate women’s contraceptive trajectories over time, providing insights into contraceptive discontinuation and switching trends that can and should influence family planning policy and program choices. </a:t>
            </a:r>
            <a:endParaRPr lang="en-US" sz="2400" kern="100" dirty="0">
              <a:effectLst/>
              <a:latin typeface="Montserrat" pitchFamily="2" charset="77"/>
              <a:ea typeface="Aptos" panose="020B0004020202020204" pitchFamily="34" charset="0"/>
              <a:cs typeface="Times New Roman" panose="02020603050405020304" pitchFamily="18" charset="0"/>
            </a:endParaRPr>
          </a:p>
          <a:p>
            <a:pPr>
              <a:spcBef>
                <a:spcPts val="900"/>
              </a:spcBef>
              <a:buSzPct val="110000"/>
              <a:defRPr sz="3000">
                <a:latin typeface="+mj-lt"/>
                <a:ea typeface="+mj-ea"/>
                <a:cs typeface="+mj-cs"/>
                <a:sym typeface="Helvetica"/>
              </a:defRPr>
            </a:pPr>
            <a:endParaRPr lang="en-US" sz="2200" kern="100" dirty="0">
              <a:effectLst/>
              <a:latin typeface="Montserrat" pitchFamily="2" charset="77"/>
              <a:ea typeface="Aptos" panose="020B0004020202020204" pitchFamily="34" charset="0"/>
              <a:cs typeface="Times New Roman" panose="02020603050405020304" pitchFamily="18" charset="0"/>
            </a:endParaRPr>
          </a:p>
          <a:p>
            <a:pPr>
              <a:spcBef>
                <a:spcPts val="900"/>
              </a:spcBef>
              <a:buSzPct val="110000"/>
              <a:defRPr sz="3000">
                <a:latin typeface="+mj-lt"/>
                <a:ea typeface="+mj-ea"/>
                <a:cs typeface="+mj-cs"/>
                <a:sym typeface="Helvetica"/>
              </a:defRPr>
            </a:pPr>
            <a:endParaRPr lang="en-US" sz="2200" kern="100" dirty="0">
              <a:effectLst/>
              <a:latin typeface="Montserrat" pitchFamily="2" charset="77"/>
              <a:ea typeface="Aptos" panose="020B0004020202020204" pitchFamily="34" charset="0"/>
              <a:cs typeface="Times New Roman" panose="02020603050405020304" pitchFamily="18" charset="0"/>
            </a:endParaRPr>
          </a:p>
          <a:p>
            <a:pPr>
              <a:spcBef>
                <a:spcPts val="900"/>
              </a:spcBef>
              <a:buSzPct val="110000"/>
              <a:defRPr sz="3000">
                <a:latin typeface="+mj-lt"/>
                <a:ea typeface="+mj-ea"/>
                <a:cs typeface="+mj-cs"/>
                <a:sym typeface="Helvetica"/>
              </a:defRPr>
            </a:pPr>
            <a:endParaRPr lang="en-US" sz="2200" dirty="0">
              <a:latin typeface="Montserrat" pitchFamily="2" charset="77"/>
            </a:endParaRPr>
          </a:p>
        </p:txBody>
      </p:sp>
      <p:sp>
        <p:nvSpPr>
          <p:cNvPr id="2" name="Why was advocacy needed?">
            <a:extLst>
              <a:ext uri="{FF2B5EF4-FFF2-40B4-BE49-F238E27FC236}">
                <a16:creationId xmlns:a16="http://schemas.microsoft.com/office/drawing/2014/main" id="{2348549E-444F-67F4-47C9-409469B5FD71}"/>
              </a:ext>
            </a:extLst>
          </p:cNvPr>
          <p:cNvSpPr txBox="1"/>
          <p:nvPr/>
        </p:nvSpPr>
        <p:spPr>
          <a:xfrm>
            <a:off x="10337801" y="1366346"/>
            <a:ext cx="6292700" cy="95410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rIns="45719">
            <a:spAutoFit/>
          </a:bodyPr>
          <a:lstStyle>
            <a:lvl1pPr>
              <a:defRPr b="1">
                <a:solidFill>
                  <a:srgbClr val="93003F"/>
                </a:solidFill>
                <a:latin typeface="+mj-lt"/>
                <a:ea typeface="+mj-ea"/>
                <a:cs typeface="+mj-cs"/>
                <a:sym typeface="Helvetica"/>
              </a:defRPr>
            </a:lvl1pPr>
          </a:lstStyle>
          <a:p>
            <a:r>
              <a:rPr lang="en-US" sz="2800" i="1" dirty="0">
                <a:solidFill>
                  <a:schemeClr val="bg1"/>
                </a:solidFill>
                <a:latin typeface="Montserrat" pitchFamily="2" charset="77"/>
              </a:rPr>
              <a:t>Findings? Implications? </a:t>
            </a:r>
          </a:p>
          <a:p>
            <a:r>
              <a:rPr lang="en-US" sz="2800" i="1" dirty="0">
                <a:solidFill>
                  <a:schemeClr val="bg1"/>
                </a:solidFill>
                <a:latin typeface="Montserrat" pitchFamily="2" charset="77"/>
              </a:rPr>
              <a:t>Next steps?</a:t>
            </a:r>
          </a:p>
        </p:txBody>
      </p:sp>
      <p:sp>
        <p:nvSpPr>
          <p:cNvPr id="4" name="Google Shape;129;p4">
            <a:extLst>
              <a:ext uri="{FF2B5EF4-FFF2-40B4-BE49-F238E27FC236}">
                <a16:creationId xmlns:a16="http://schemas.microsoft.com/office/drawing/2014/main" id="{D83260EE-0A29-FC60-7F09-D1E73E74FF1E}"/>
              </a:ext>
            </a:extLst>
          </p:cNvPr>
          <p:cNvSpPr txBox="1"/>
          <p:nvPr/>
        </p:nvSpPr>
        <p:spPr>
          <a:xfrm>
            <a:off x="914400" y="773678"/>
            <a:ext cx="15716100" cy="738664"/>
          </a:xfrm>
          <a:prstGeom prst="rect">
            <a:avLst/>
          </a:prstGeom>
          <a:noFill/>
          <a:ln>
            <a:noFill/>
          </a:ln>
        </p:spPr>
        <p:txBody>
          <a:bodyPr spcFirstLastPara="1" wrap="square" lIns="0" tIns="0" rIns="0" bIns="0" anchor="t" anchorCtr="0">
            <a:spAutoFit/>
          </a:bodyPr>
          <a:lstStyle/>
          <a:p>
            <a:pPr marL="0" marR="0" lvl="0" indent="0" algn="l" rtl="0">
              <a:spcBef>
                <a:spcPts val="0"/>
              </a:spcBef>
              <a:spcAft>
                <a:spcPts val="0"/>
              </a:spcAft>
              <a:buClr>
                <a:srgbClr val="000000"/>
              </a:buClr>
              <a:buSzPts val="6200"/>
              <a:buFont typeface="Arial"/>
              <a:buNone/>
            </a:pPr>
            <a:r>
              <a:rPr lang="en-US" sz="4800" b="1" i="0" u="none" strike="noStrike" cap="none" dirty="0">
                <a:solidFill>
                  <a:srgbClr val="FFFFFF"/>
                </a:solidFill>
                <a:latin typeface="Montserrat"/>
                <a:ea typeface="Montserrat"/>
                <a:cs typeface="Montserrat"/>
                <a:sym typeface="Montserrat"/>
              </a:rPr>
              <a:t>Example</a:t>
            </a:r>
          </a:p>
        </p:txBody>
      </p:sp>
      <p:sp>
        <p:nvSpPr>
          <p:cNvPr id="5" name="Rectangle 4">
            <a:extLst>
              <a:ext uri="{FF2B5EF4-FFF2-40B4-BE49-F238E27FC236}">
                <a16:creationId xmlns:a16="http://schemas.microsoft.com/office/drawing/2014/main" id="{ACDAD6B5-B0FC-FC3F-DE6F-1BE71E4A7737}"/>
              </a:ext>
            </a:extLst>
          </p:cNvPr>
          <p:cNvSpPr/>
          <p:nvPr/>
        </p:nvSpPr>
        <p:spPr>
          <a:xfrm>
            <a:off x="914400" y="9615283"/>
            <a:ext cx="16459200" cy="461665"/>
          </a:xfrm>
          <a:prstGeom prst="rect">
            <a:avLst/>
          </a:prstGeom>
        </p:spPr>
        <p:txBody>
          <a:bodyPr wrap="square">
            <a:spAutoFit/>
          </a:bodyPr>
          <a:lstStyle/>
          <a:p>
            <a:r>
              <a:rPr lang="en-US" sz="1200" dirty="0" err="1">
                <a:solidFill>
                  <a:srgbClr val="333333"/>
                </a:solidFill>
                <a:latin typeface="Montserrat" pitchFamily="2" charset="77"/>
                <a:ea typeface="Times New Roman" panose="02020603050405020304" pitchFamily="18" charset="0"/>
                <a:cs typeface="Times New Roman" panose="02020603050405020304" pitchFamily="18" charset="0"/>
              </a:rPr>
              <a:t>Brecker</a:t>
            </a:r>
            <a:r>
              <a:rPr lang="en-US" sz="1200" dirty="0">
                <a:solidFill>
                  <a:srgbClr val="333333"/>
                </a:solidFill>
                <a:latin typeface="Montserrat" pitchFamily="2" charset="77"/>
                <a:ea typeface="Times New Roman" panose="02020603050405020304" pitchFamily="18" charset="0"/>
                <a:cs typeface="Times New Roman" panose="02020603050405020304" pitchFamily="18" charset="0"/>
              </a:rPr>
              <a:t>, E., </a:t>
            </a:r>
            <a:r>
              <a:rPr lang="en-US" sz="1200" dirty="0" err="1">
                <a:solidFill>
                  <a:srgbClr val="333333"/>
                </a:solidFill>
                <a:latin typeface="Montserrat" pitchFamily="2" charset="77"/>
                <a:ea typeface="Times New Roman" panose="02020603050405020304" pitchFamily="18" charset="0"/>
                <a:cs typeface="Times New Roman" panose="02020603050405020304" pitchFamily="18" charset="0"/>
              </a:rPr>
              <a:t>Patierno</a:t>
            </a:r>
            <a:r>
              <a:rPr lang="en-US" sz="1200" dirty="0">
                <a:solidFill>
                  <a:srgbClr val="333333"/>
                </a:solidFill>
                <a:latin typeface="Montserrat" pitchFamily="2" charset="77"/>
                <a:ea typeface="Times New Roman" panose="02020603050405020304" pitchFamily="18" charset="0"/>
                <a:cs typeface="Times New Roman" panose="02020603050405020304" pitchFamily="18" charset="0"/>
              </a:rPr>
              <a:t>, K.: Choices and Challenges: A novel data visualization and advocacy tool for understanding contraceptive use dynamics. Paper presented at: ICFP 2022; November 14-17; Pattaya City, Thailand. ICFP Program. [database online]. https://icfp2022.dryfta.com/</a:t>
            </a:r>
            <a:r>
              <a:rPr lang="en-US" sz="1200" dirty="0" err="1">
                <a:solidFill>
                  <a:srgbClr val="333333"/>
                </a:solidFill>
                <a:latin typeface="Montserrat" pitchFamily="2" charset="77"/>
                <a:ea typeface="Times New Roman" panose="02020603050405020304" pitchFamily="18" charset="0"/>
                <a:cs typeface="Times New Roman" panose="02020603050405020304" pitchFamily="18" charset="0"/>
              </a:rPr>
              <a:t>index.php?option</a:t>
            </a:r>
            <a:r>
              <a:rPr lang="en-US" sz="1200" dirty="0">
                <a:solidFill>
                  <a:srgbClr val="333333"/>
                </a:solidFill>
                <a:latin typeface="Montserrat" pitchFamily="2" charset="77"/>
                <a:ea typeface="Times New Roman" panose="02020603050405020304" pitchFamily="18" charset="0"/>
                <a:cs typeface="Times New Roman" panose="02020603050405020304" pitchFamily="18" charset="0"/>
              </a:rPr>
              <a:t>=</a:t>
            </a:r>
            <a:r>
              <a:rPr lang="en-US" sz="1200" dirty="0" err="1">
                <a:solidFill>
                  <a:srgbClr val="333333"/>
                </a:solidFill>
                <a:latin typeface="Montserrat" pitchFamily="2" charset="77"/>
                <a:ea typeface="Times New Roman" panose="02020603050405020304" pitchFamily="18" charset="0"/>
                <a:cs typeface="Times New Roman" panose="02020603050405020304" pitchFamily="18" charset="0"/>
              </a:rPr>
              <a:t>com_dryfta&amp;view</a:t>
            </a:r>
            <a:r>
              <a:rPr lang="en-US" sz="1200" dirty="0">
                <a:solidFill>
                  <a:srgbClr val="333333"/>
                </a:solidFill>
                <a:latin typeface="Montserrat" pitchFamily="2" charset="77"/>
                <a:ea typeface="Times New Roman" panose="02020603050405020304" pitchFamily="18" charset="0"/>
                <a:cs typeface="Times New Roman" panose="02020603050405020304" pitchFamily="18" charset="0"/>
              </a:rPr>
              <a:t>=</a:t>
            </a:r>
            <a:r>
              <a:rPr lang="en-US" sz="1200" dirty="0" err="1">
                <a:solidFill>
                  <a:srgbClr val="333333"/>
                </a:solidFill>
                <a:latin typeface="Montserrat" pitchFamily="2" charset="77"/>
                <a:ea typeface="Times New Roman" panose="02020603050405020304" pitchFamily="18" charset="0"/>
                <a:cs typeface="Times New Roman" panose="02020603050405020304" pitchFamily="18" charset="0"/>
              </a:rPr>
              <a:t>program&amp;Itemid</a:t>
            </a:r>
            <a:r>
              <a:rPr lang="en-US" sz="1200" dirty="0">
                <a:solidFill>
                  <a:srgbClr val="333333"/>
                </a:solidFill>
                <a:latin typeface="Montserrat" pitchFamily="2" charset="77"/>
                <a:ea typeface="Times New Roman" panose="02020603050405020304" pitchFamily="18" charset="0"/>
                <a:cs typeface="Times New Roman" panose="02020603050405020304" pitchFamily="18" charset="0"/>
              </a:rPr>
              <a:t>=684</a:t>
            </a:r>
          </a:p>
        </p:txBody>
      </p:sp>
    </p:spTree>
    <p:extLst>
      <p:ext uri="{BB962C8B-B14F-4D97-AF65-F5344CB8AC3E}">
        <p14:creationId xmlns:p14="http://schemas.microsoft.com/office/powerpoint/2010/main" val="307325635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642" y="1"/>
            <a:ext cx="18286716" cy="10286423"/>
          </a:xfrm>
          <a:custGeom>
            <a:avLst/>
            <a:gdLst/>
            <a:ahLst/>
            <a:cxnLst/>
            <a:rect l="l" t="t" r="r" b="b"/>
            <a:pathLst>
              <a:path w="20104100" h="11308715">
                <a:moveTo>
                  <a:pt x="20104099" y="0"/>
                </a:moveTo>
                <a:lnTo>
                  <a:pt x="0" y="0"/>
                </a:lnTo>
                <a:lnTo>
                  <a:pt x="0" y="11308556"/>
                </a:lnTo>
                <a:lnTo>
                  <a:pt x="20104099" y="11308556"/>
                </a:lnTo>
                <a:lnTo>
                  <a:pt x="20104099" y="0"/>
                </a:lnTo>
                <a:close/>
              </a:path>
            </a:pathLst>
          </a:custGeom>
          <a:solidFill>
            <a:srgbClr val="161E37"/>
          </a:solidFill>
        </p:spPr>
        <p:txBody>
          <a:bodyPr wrap="square" lIns="0" tIns="0" rIns="0" bIns="0" rtlCol="0"/>
          <a:lstStyle/>
          <a:p>
            <a:endParaRPr sz="1638"/>
          </a:p>
        </p:txBody>
      </p:sp>
      <p:pic>
        <p:nvPicPr>
          <p:cNvPr id="3" name="object 3"/>
          <p:cNvPicPr/>
          <p:nvPr/>
        </p:nvPicPr>
        <p:blipFill>
          <a:blip r:embed="rId2" cstate="print"/>
          <a:stretch>
            <a:fillRect/>
          </a:stretch>
        </p:blipFill>
        <p:spPr>
          <a:xfrm>
            <a:off x="9344649" y="1590599"/>
            <a:ext cx="8942709" cy="8729544"/>
          </a:xfrm>
          <a:prstGeom prst="rect">
            <a:avLst/>
          </a:prstGeom>
        </p:spPr>
      </p:pic>
      <p:pic>
        <p:nvPicPr>
          <p:cNvPr id="4" name="object 4"/>
          <p:cNvPicPr/>
          <p:nvPr/>
        </p:nvPicPr>
        <p:blipFill>
          <a:blip r:embed="rId3" cstate="print"/>
          <a:stretch>
            <a:fillRect/>
          </a:stretch>
        </p:blipFill>
        <p:spPr>
          <a:xfrm>
            <a:off x="-16933" y="-14220"/>
            <a:ext cx="8942709" cy="8729544"/>
          </a:xfrm>
          <a:prstGeom prst="rect">
            <a:avLst/>
          </a:prstGeom>
        </p:spPr>
      </p:pic>
      <p:sp>
        <p:nvSpPr>
          <p:cNvPr id="5" name="object 5"/>
          <p:cNvSpPr txBox="1"/>
          <p:nvPr/>
        </p:nvSpPr>
        <p:spPr>
          <a:xfrm>
            <a:off x="6844822" y="4581632"/>
            <a:ext cx="4999654" cy="1123160"/>
          </a:xfrm>
          <a:prstGeom prst="rect">
            <a:avLst/>
          </a:prstGeom>
        </p:spPr>
        <p:txBody>
          <a:bodyPr vert="horz" wrap="square" lIns="0" tIns="15018" rIns="0" bIns="0" rtlCol="0">
            <a:spAutoFit/>
          </a:bodyPr>
          <a:lstStyle/>
          <a:p>
            <a:pPr algn="ctr"/>
            <a:r>
              <a:rPr lang="en-US" sz="7200" b="1" i="0" u="none" strike="noStrike" cap="none" dirty="0">
                <a:solidFill>
                  <a:srgbClr val="FFFFFF"/>
                </a:solidFill>
                <a:latin typeface="Montserrat"/>
                <a:ea typeface="Montserrat"/>
                <a:cs typeface="Montserrat"/>
                <a:sym typeface="Montserrat"/>
              </a:rPr>
              <a:t>Why?</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9103F03-8093-C4F4-D55D-F322C0F7EA7F}"/>
            </a:ext>
          </a:extLst>
        </p:cNvPr>
        <p:cNvGrpSpPr/>
        <p:nvPr/>
      </p:nvGrpSpPr>
      <p:grpSpPr>
        <a:xfrm>
          <a:off x="0" y="0"/>
          <a:ext cx="0" cy="0"/>
          <a:chOff x="0" y="0"/>
          <a:chExt cx="0" cy="0"/>
        </a:xfrm>
      </p:grpSpPr>
      <p:sp>
        <p:nvSpPr>
          <p:cNvPr id="2" name="object 2">
            <a:extLst>
              <a:ext uri="{FF2B5EF4-FFF2-40B4-BE49-F238E27FC236}">
                <a16:creationId xmlns:a16="http://schemas.microsoft.com/office/drawing/2014/main" id="{7B84B291-EE49-72DF-25DC-DDFF549BBE6D}"/>
              </a:ext>
            </a:extLst>
          </p:cNvPr>
          <p:cNvSpPr/>
          <p:nvPr/>
        </p:nvSpPr>
        <p:spPr>
          <a:xfrm>
            <a:off x="642" y="1"/>
            <a:ext cx="18286716" cy="10286423"/>
          </a:xfrm>
          <a:custGeom>
            <a:avLst/>
            <a:gdLst/>
            <a:ahLst/>
            <a:cxnLst/>
            <a:rect l="l" t="t" r="r" b="b"/>
            <a:pathLst>
              <a:path w="20104100" h="11308715">
                <a:moveTo>
                  <a:pt x="20104099" y="0"/>
                </a:moveTo>
                <a:lnTo>
                  <a:pt x="0" y="0"/>
                </a:lnTo>
                <a:lnTo>
                  <a:pt x="0" y="11308556"/>
                </a:lnTo>
                <a:lnTo>
                  <a:pt x="20104099" y="11308556"/>
                </a:lnTo>
                <a:lnTo>
                  <a:pt x="20104099" y="0"/>
                </a:lnTo>
                <a:close/>
              </a:path>
            </a:pathLst>
          </a:custGeom>
          <a:solidFill>
            <a:srgbClr val="161E37"/>
          </a:solidFill>
        </p:spPr>
        <p:txBody>
          <a:bodyPr wrap="square" lIns="0" tIns="0" rIns="0" bIns="0" rtlCol="0"/>
          <a:lstStyle/>
          <a:p>
            <a:endParaRPr lang="es-ES_tradnl" sz="1638"/>
          </a:p>
        </p:txBody>
      </p:sp>
      <p:pic>
        <p:nvPicPr>
          <p:cNvPr id="3" name="object 3">
            <a:extLst>
              <a:ext uri="{FF2B5EF4-FFF2-40B4-BE49-F238E27FC236}">
                <a16:creationId xmlns:a16="http://schemas.microsoft.com/office/drawing/2014/main" id="{BEA59C5C-7E76-8294-44E2-F07343B5463A}"/>
              </a:ext>
            </a:extLst>
          </p:cNvPr>
          <p:cNvPicPr/>
          <p:nvPr/>
        </p:nvPicPr>
        <p:blipFill>
          <a:blip r:embed="rId2" cstate="print"/>
          <a:stretch>
            <a:fillRect/>
          </a:stretch>
        </p:blipFill>
        <p:spPr>
          <a:xfrm>
            <a:off x="9344649" y="1556733"/>
            <a:ext cx="8942709" cy="8729544"/>
          </a:xfrm>
          <a:prstGeom prst="rect">
            <a:avLst/>
          </a:prstGeom>
        </p:spPr>
      </p:pic>
      <p:pic>
        <p:nvPicPr>
          <p:cNvPr id="4" name="object 4">
            <a:extLst>
              <a:ext uri="{FF2B5EF4-FFF2-40B4-BE49-F238E27FC236}">
                <a16:creationId xmlns:a16="http://schemas.microsoft.com/office/drawing/2014/main" id="{5BD552F4-A7EB-8FCD-57B3-8A9DAFC5428C}"/>
              </a:ext>
            </a:extLst>
          </p:cNvPr>
          <p:cNvPicPr/>
          <p:nvPr/>
        </p:nvPicPr>
        <p:blipFill>
          <a:blip r:embed="rId3" cstate="print"/>
          <a:stretch>
            <a:fillRect/>
          </a:stretch>
        </p:blipFill>
        <p:spPr>
          <a:xfrm>
            <a:off x="-33866" y="-17005"/>
            <a:ext cx="8942709" cy="8729544"/>
          </a:xfrm>
          <a:prstGeom prst="rect">
            <a:avLst/>
          </a:prstGeom>
        </p:spPr>
      </p:pic>
      <p:sp>
        <p:nvSpPr>
          <p:cNvPr id="5" name="object 5">
            <a:extLst>
              <a:ext uri="{FF2B5EF4-FFF2-40B4-BE49-F238E27FC236}">
                <a16:creationId xmlns:a16="http://schemas.microsoft.com/office/drawing/2014/main" id="{99DAA8B0-E371-6865-455B-0C2F6511A60A}"/>
              </a:ext>
            </a:extLst>
          </p:cNvPr>
          <p:cNvSpPr txBox="1"/>
          <p:nvPr/>
        </p:nvSpPr>
        <p:spPr>
          <a:xfrm>
            <a:off x="17575" y="4347767"/>
            <a:ext cx="18252849" cy="1123160"/>
          </a:xfrm>
          <a:prstGeom prst="rect">
            <a:avLst/>
          </a:prstGeom>
        </p:spPr>
        <p:txBody>
          <a:bodyPr vert="horz" wrap="square" lIns="0" tIns="15018" rIns="0" bIns="0" rtlCol="0">
            <a:spAutoFit/>
          </a:bodyPr>
          <a:lstStyle/>
          <a:p>
            <a:pPr algn="ctr"/>
            <a:r>
              <a:rPr lang="en-US" sz="7200" b="1" dirty="0">
                <a:solidFill>
                  <a:srgbClr val="FFFFFF"/>
                </a:solidFill>
                <a:latin typeface="Montserrat"/>
                <a:ea typeface="Montserrat"/>
                <a:cs typeface="Montserrat"/>
                <a:sym typeface="Montserrat"/>
              </a:rPr>
              <a:t>Research Misconduct</a:t>
            </a:r>
            <a:endParaRPr lang="en-US" sz="7200" b="1" i="0" u="none" strike="noStrike" cap="none" dirty="0">
              <a:solidFill>
                <a:srgbClr val="FFFFFF"/>
              </a:solidFill>
              <a:latin typeface="Montserrat"/>
              <a:ea typeface="Montserrat"/>
              <a:cs typeface="Montserrat"/>
              <a:sym typeface="Montserrat"/>
            </a:endParaRPr>
          </a:p>
        </p:txBody>
      </p:sp>
    </p:spTree>
    <p:extLst>
      <p:ext uri="{BB962C8B-B14F-4D97-AF65-F5344CB8AC3E}">
        <p14:creationId xmlns:p14="http://schemas.microsoft.com/office/powerpoint/2010/main" val="211634837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124">
          <a:extLst>
            <a:ext uri="{FF2B5EF4-FFF2-40B4-BE49-F238E27FC236}">
              <a16:creationId xmlns:a16="http://schemas.microsoft.com/office/drawing/2014/main" id="{CDF04560-D803-E754-CE7E-60188D1368A6}"/>
            </a:ext>
          </a:extLst>
        </p:cNvPr>
        <p:cNvGrpSpPr/>
        <p:nvPr/>
      </p:nvGrpSpPr>
      <p:grpSpPr>
        <a:xfrm>
          <a:off x="0" y="0"/>
          <a:ext cx="0" cy="0"/>
          <a:chOff x="0" y="0"/>
          <a:chExt cx="0" cy="0"/>
        </a:xfrm>
      </p:grpSpPr>
      <p:grpSp>
        <p:nvGrpSpPr>
          <p:cNvPr id="125" name="Google Shape;125;p4">
            <a:extLst>
              <a:ext uri="{FF2B5EF4-FFF2-40B4-BE49-F238E27FC236}">
                <a16:creationId xmlns:a16="http://schemas.microsoft.com/office/drawing/2014/main" id="{20A6A525-F592-E268-4C49-9BC632D77656}"/>
              </a:ext>
            </a:extLst>
          </p:cNvPr>
          <p:cNvGrpSpPr/>
          <p:nvPr/>
        </p:nvGrpSpPr>
        <p:grpSpPr>
          <a:xfrm>
            <a:off x="175" y="-152400"/>
            <a:ext cx="18288219" cy="2590820"/>
            <a:chOff x="0" y="-38100"/>
            <a:chExt cx="5123755" cy="850900"/>
          </a:xfrm>
        </p:grpSpPr>
        <p:sp>
          <p:nvSpPr>
            <p:cNvPr id="126" name="Google Shape;126;p4">
              <a:extLst>
                <a:ext uri="{FF2B5EF4-FFF2-40B4-BE49-F238E27FC236}">
                  <a16:creationId xmlns:a16="http://schemas.microsoft.com/office/drawing/2014/main" id="{0AFDD287-801A-1C45-C4F9-E80F353A297E}"/>
                </a:ext>
              </a:extLst>
            </p:cNvPr>
            <p:cNvSpPr/>
            <p:nvPr/>
          </p:nvSpPr>
          <p:spPr>
            <a:xfrm>
              <a:off x="0" y="0"/>
              <a:ext cx="5123755" cy="812800"/>
            </a:xfrm>
            <a:custGeom>
              <a:avLst/>
              <a:gdLst/>
              <a:ahLst/>
              <a:cxnLst/>
              <a:rect l="l" t="t" r="r" b="b"/>
              <a:pathLst>
                <a:path w="5123755" h="812800" extrusionOk="0">
                  <a:moveTo>
                    <a:pt x="0" y="0"/>
                  </a:moveTo>
                  <a:lnTo>
                    <a:pt x="5123755" y="0"/>
                  </a:lnTo>
                  <a:lnTo>
                    <a:pt x="5123755" y="812800"/>
                  </a:lnTo>
                  <a:lnTo>
                    <a:pt x="0" y="812800"/>
                  </a:lnTo>
                  <a:close/>
                </a:path>
              </a:pathLst>
            </a:custGeom>
            <a:solidFill>
              <a:srgbClr val="121D37"/>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27" name="Google Shape;127;p4">
              <a:extLst>
                <a:ext uri="{FF2B5EF4-FFF2-40B4-BE49-F238E27FC236}">
                  <a16:creationId xmlns:a16="http://schemas.microsoft.com/office/drawing/2014/main" id="{385C2CF3-EF57-1E8B-8A4E-2115B9E22533}"/>
                </a:ext>
              </a:extLst>
            </p:cNvPr>
            <p:cNvSpPr txBox="1"/>
            <p:nvPr/>
          </p:nvSpPr>
          <p:spPr>
            <a:xfrm>
              <a:off x="0" y="-38100"/>
              <a:ext cx="5123755" cy="850900"/>
            </a:xfrm>
            <a:prstGeom prst="rect">
              <a:avLst/>
            </a:prstGeom>
            <a:noFill/>
            <a:ln>
              <a:noFill/>
            </a:ln>
          </p:spPr>
          <p:txBody>
            <a:bodyPr spcFirstLastPara="1" wrap="square" lIns="50800" tIns="50800" rIns="50800" bIns="50800" anchor="ctr" anchorCtr="0">
              <a:noAutofit/>
            </a:bodyPr>
            <a:lstStyle/>
            <a:p>
              <a:pPr marL="0" marR="0" lvl="0" indent="0" algn="ctr" rtl="0">
                <a:lnSpc>
                  <a:spcPct val="1545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grpSp>
      <p:sp>
        <p:nvSpPr>
          <p:cNvPr id="128" name="Google Shape;128;p4">
            <a:extLst>
              <a:ext uri="{FF2B5EF4-FFF2-40B4-BE49-F238E27FC236}">
                <a16:creationId xmlns:a16="http://schemas.microsoft.com/office/drawing/2014/main" id="{B1F22568-9CFC-4F7C-91EB-33FA3F4A696A}"/>
              </a:ext>
            </a:extLst>
          </p:cNvPr>
          <p:cNvSpPr/>
          <p:nvPr/>
        </p:nvSpPr>
        <p:spPr>
          <a:xfrm>
            <a:off x="16880929" y="457204"/>
            <a:ext cx="985342" cy="985342"/>
          </a:xfrm>
          <a:custGeom>
            <a:avLst/>
            <a:gdLst/>
            <a:ahLst/>
            <a:cxnLst/>
            <a:rect l="l" t="t" r="r" b="b"/>
            <a:pathLst>
              <a:path w="985342" h="985342" extrusionOk="0">
                <a:moveTo>
                  <a:pt x="0" y="0"/>
                </a:moveTo>
                <a:lnTo>
                  <a:pt x="985342" y="0"/>
                </a:lnTo>
                <a:lnTo>
                  <a:pt x="985342" y="985342"/>
                </a:lnTo>
                <a:lnTo>
                  <a:pt x="0" y="985342"/>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30" name="Google Shape;130;p4">
            <a:extLst>
              <a:ext uri="{FF2B5EF4-FFF2-40B4-BE49-F238E27FC236}">
                <a16:creationId xmlns:a16="http://schemas.microsoft.com/office/drawing/2014/main" id="{C6849A5A-3F03-E24D-8B29-3C1D0807FD94}"/>
              </a:ext>
            </a:extLst>
          </p:cNvPr>
          <p:cNvSpPr/>
          <p:nvPr/>
        </p:nvSpPr>
        <p:spPr>
          <a:xfrm>
            <a:off x="914400" y="2951067"/>
            <a:ext cx="16459200" cy="6283198"/>
          </a:xfrm>
          <a:prstGeom prst="rect">
            <a:avLst/>
          </a:prstGeom>
          <a:noFill/>
          <a:ln>
            <a:noFill/>
          </a:ln>
        </p:spPr>
        <p:txBody>
          <a:bodyPr spcFirstLastPara="1" wrap="square" lIns="91425" tIns="45700" rIns="91425" bIns="45700" anchor="t" anchorCtr="0">
            <a:noAutofit/>
          </a:bodyPr>
          <a:lstStyle/>
          <a:p>
            <a:pPr marL="571500" indent="-571500">
              <a:spcBef>
                <a:spcPts val="600"/>
              </a:spcBef>
              <a:buSzPct val="110000"/>
              <a:buBlip>
                <a:blip r:embed="rId4"/>
              </a:buBlip>
              <a:defRPr sz="2800">
                <a:latin typeface="+mj-lt"/>
                <a:ea typeface="+mj-ea"/>
                <a:cs typeface="+mj-cs"/>
                <a:sym typeface="Helvetica"/>
              </a:defRPr>
            </a:pPr>
            <a:r>
              <a:rPr lang="en-US" sz="3600" b="1" dirty="0">
                <a:latin typeface="Montserrat" pitchFamily="2" charset="77"/>
              </a:rPr>
              <a:t>Fabrication: </a:t>
            </a:r>
          </a:p>
          <a:p>
            <a:pPr lvl="2">
              <a:spcBef>
                <a:spcPts val="600"/>
              </a:spcBef>
              <a:buSzPct val="110000"/>
              <a:defRPr sz="2800">
                <a:latin typeface="+mj-lt"/>
                <a:ea typeface="+mj-ea"/>
                <a:cs typeface="+mj-cs"/>
                <a:sym typeface="Helvetica"/>
              </a:defRPr>
            </a:pPr>
            <a:r>
              <a:rPr lang="en-US" sz="3200" dirty="0">
                <a:latin typeface="Montserrat" pitchFamily="2" charset="77"/>
              </a:rPr>
              <a:t>The ICFP Scientific Subcommittee conducts thorough investigations whenever data fabrication is suspected, and abstracts are likely to be rejected in such cases.</a:t>
            </a:r>
          </a:p>
          <a:p>
            <a:pPr marL="571500" indent="-571500">
              <a:spcBef>
                <a:spcPts val="600"/>
              </a:spcBef>
              <a:buSzPct val="110000"/>
              <a:buBlip>
                <a:blip r:embed="rId4"/>
              </a:buBlip>
              <a:defRPr sz="2800">
                <a:latin typeface="+mj-lt"/>
                <a:ea typeface="+mj-ea"/>
                <a:cs typeface="+mj-cs"/>
                <a:sym typeface="Helvetica"/>
              </a:defRPr>
            </a:pPr>
            <a:r>
              <a:rPr lang="en-US" sz="3600" b="1" dirty="0">
                <a:latin typeface="Montserrat" pitchFamily="2" charset="77"/>
              </a:rPr>
              <a:t>Falsification:</a:t>
            </a:r>
          </a:p>
          <a:p>
            <a:pPr lvl="1">
              <a:spcBef>
                <a:spcPts val="600"/>
              </a:spcBef>
              <a:buSzPct val="110000"/>
              <a:defRPr sz="2800">
                <a:latin typeface="+mj-lt"/>
                <a:ea typeface="+mj-ea"/>
                <a:cs typeface="+mj-cs"/>
                <a:sym typeface="Helvetica"/>
              </a:defRPr>
            </a:pPr>
            <a:r>
              <a:rPr lang="en-US" sz="3200" dirty="0">
                <a:latin typeface="Montserrat" pitchFamily="2" charset="77"/>
              </a:rPr>
              <a:t>Any manipulation of research findings or inaccurate representation of data may lead to rejection of the abstracts.</a:t>
            </a:r>
          </a:p>
          <a:p>
            <a:pPr marL="571500" indent="-571500">
              <a:spcBef>
                <a:spcPts val="600"/>
              </a:spcBef>
              <a:buSzPct val="110000"/>
              <a:buBlip>
                <a:blip r:embed="rId4"/>
              </a:buBlip>
              <a:defRPr sz="2800">
                <a:latin typeface="+mj-lt"/>
                <a:ea typeface="+mj-ea"/>
                <a:cs typeface="+mj-cs"/>
                <a:sym typeface="Helvetica"/>
              </a:defRPr>
            </a:pPr>
            <a:r>
              <a:rPr lang="en-US" sz="3600" b="1" dirty="0">
                <a:latin typeface="Montserrat" pitchFamily="2" charset="77"/>
              </a:rPr>
              <a:t>Plagiarism:</a:t>
            </a:r>
          </a:p>
          <a:p>
            <a:pPr>
              <a:spcBef>
                <a:spcPts val="600"/>
              </a:spcBef>
              <a:buSzPct val="110000"/>
              <a:defRPr sz="2800">
                <a:latin typeface="+mj-lt"/>
                <a:ea typeface="+mj-ea"/>
                <a:cs typeface="+mj-cs"/>
                <a:sym typeface="Helvetica"/>
              </a:defRPr>
            </a:pPr>
            <a:r>
              <a:rPr lang="en-US" sz="3200" dirty="0">
                <a:latin typeface="Montserrat" pitchFamily="2" charset="77"/>
              </a:rPr>
              <a:t>Using another author’s words, ideas or phrasing without  proper attribution is strictly punishable and concerned abstracts will be rejected.</a:t>
            </a:r>
          </a:p>
        </p:txBody>
      </p:sp>
      <p:sp>
        <p:nvSpPr>
          <p:cNvPr id="2" name="More on our research ethics policy can be found here https://www.jhsph.edu/offices-and-services/student-affairs/resources/student-policies/_documents/academic-ethics-code.pdf">
            <a:extLst>
              <a:ext uri="{FF2B5EF4-FFF2-40B4-BE49-F238E27FC236}">
                <a16:creationId xmlns:a16="http://schemas.microsoft.com/office/drawing/2014/main" id="{E57DCA88-159A-25F7-1078-451F17AF47D7}"/>
              </a:ext>
            </a:extLst>
          </p:cNvPr>
          <p:cNvSpPr txBox="1"/>
          <p:nvPr/>
        </p:nvSpPr>
        <p:spPr>
          <a:xfrm>
            <a:off x="914401" y="9234265"/>
            <a:ext cx="15966528" cy="70788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9" rIns="45719">
            <a:spAutoFit/>
          </a:bodyPr>
          <a:lstStyle/>
          <a:p>
            <a:pPr algn="l">
              <a:lnSpc>
                <a:spcPct val="100000"/>
              </a:lnSpc>
              <a:spcBef>
                <a:spcPts val="600"/>
              </a:spcBef>
              <a:spcAft>
                <a:spcPts val="600"/>
              </a:spcAft>
            </a:pPr>
            <a:r>
              <a:rPr lang="en-US" sz="2000" i="1" dirty="0">
                <a:latin typeface="Montserrat" pitchFamily="2" charset="77"/>
              </a:rPr>
              <a:t>More on our research ethics policy can be found here: </a:t>
            </a:r>
            <a:r>
              <a:rPr lang="en-US" sz="2000" i="1" dirty="0">
                <a:latin typeface="Montserrat" pitchFamily="2" charset="77"/>
                <a:hlinkClick r:id="rId5"/>
              </a:rPr>
              <a:t>https://www.jhsph.edu/offices-and-services/student-affairs/resources/student-policies/_documents/academic-ethics-code.pdf</a:t>
            </a:r>
            <a:r>
              <a:rPr lang="en-US" sz="2000" i="1" dirty="0">
                <a:latin typeface="Montserrat" pitchFamily="2" charset="77"/>
              </a:rPr>
              <a:t> </a:t>
            </a:r>
          </a:p>
        </p:txBody>
      </p:sp>
      <p:sp>
        <p:nvSpPr>
          <p:cNvPr id="3" name="Google Shape;129;p4">
            <a:extLst>
              <a:ext uri="{FF2B5EF4-FFF2-40B4-BE49-F238E27FC236}">
                <a16:creationId xmlns:a16="http://schemas.microsoft.com/office/drawing/2014/main" id="{51D8D379-8345-E23B-679A-D82E28C019E7}"/>
              </a:ext>
            </a:extLst>
          </p:cNvPr>
          <p:cNvSpPr txBox="1"/>
          <p:nvPr/>
        </p:nvSpPr>
        <p:spPr>
          <a:xfrm>
            <a:off x="933450" y="625945"/>
            <a:ext cx="15716100" cy="1034129"/>
          </a:xfrm>
          <a:prstGeom prst="rect">
            <a:avLst/>
          </a:prstGeom>
          <a:noFill/>
          <a:ln>
            <a:noFill/>
          </a:ln>
        </p:spPr>
        <p:txBody>
          <a:bodyPr spcFirstLastPara="1" wrap="square" lIns="0" tIns="0" rIns="0" bIns="0" anchor="t" anchorCtr="0">
            <a:spAutoFit/>
          </a:bodyPr>
          <a:lstStyle/>
          <a:p>
            <a:pPr marL="0" marR="0" lvl="0" indent="0" algn="l" rtl="0">
              <a:lnSpc>
                <a:spcPct val="140006"/>
              </a:lnSpc>
              <a:spcBef>
                <a:spcPts val="0"/>
              </a:spcBef>
              <a:spcAft>
                <a:spcPts val="0"/>
              </a:spcAft>
              <a:buClr>
                <a:srgbClr val="000000"/>
              </a:buClr>
              <a:buSzPts val="6200"/>
              <a:buFont typeface="Arial"/>
              <a:buNone/>
            </a:pPr>
            <a:r>
              <a:rPr lang="en-US" sz="4800" b="1" dirty="0">
                <a:solidFill>
                  <a:srgbClr val="FFFFFF"/>
                </a:solidFill>
                <a:latin typeface="Montserrat"/>
                <a:ea typeface="Montserrat"/>
                <a:cs typeface="Montserrat"/>
                <a:sym typeface="Montserrat"/>
              </a:rPr>
              <a:t>Good research conduct is essential</a:t>
            </a:r>
          </a:p>
        </p:txBody>
      </p:sp>
    </p:spTree>
    <p:extLst>
      <p:ext uri="{BB962C8B-B14F-4D97-AF65-F5344CB8AC3E}">
        <p14:creationId xmlns:p14="http://schemas.microsoft.com/office/powerpoint/2010/main" val="84224286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84A177E-4E82-3C5E-E71C-522297C92670}"/>
            </a:ext>
          </a:extLst>
        </p:cNvPr>
        <p:cNvGrpSpPr/>
        <p:nvPr/>
      </p:nvGrpSpPr>
      <p:grpSpPr>
        <a:xfrm>
          <a:off x="0" y="0"/>
          <a:ext cx="0" cy="0"/>
          <a:chOff x="0" y="0"/>
          <a:chExt cx="0" cy="0"/>
        </a:xfrm>
      </p:grpSpPr>
      <p:sp>
        <p:nvSpPr>
          <p:cNvPr id="2" name="object 2">
            <a:extLst>
              <a:ext uri="{FF2B5EF4-FFF2-40B4-BE49-F238E27FC236}">
                <a16:creationId xmlns:a16="http://schemas.microsoft.com/office/drawing/2014/main" id="{470E81EE-595D-02CE-62DC-866F3A1144CE}"/>
              </a:ext>
            </a:extLst>
          </p:cNvPr>
          <p:cNvSpPr/>
          <p:nvPr/>
        </p:nvSpPr>
        <p:spPr>
          <a:xfrm>
            <a:off x="642" y="1"/>
            <a:ext cx="18286716" cy="10286423"/>
          </a:xfrm>
          <a:custGeom>
            <a:avLst/>
            <a:gdLst/>
            <a:ahLst/>
            <a:cxnLst/>
            <a:rect l="l" t="t" r="r" b="b"/>
            <a:pathLst>
              <a:path w="20104100" h="11308715">
                <a:moveTo>
                  <a:pt x="20104099" y="0"/>
                </a:moveTo>
                <a:lnTo>
                  <a:pt x="0" y="0"/>
                </a:lnTo>
                <a:lnTo>
                  <a:pt x="0" y="11308556"/>
                </a:lnTo>
                <a:lnTo>
                  <a:pt x="20104099" y="11308556"/>
                </a:lnTo>
                <a:lnTo>
                  <a:pt x="20104099" y="0"/>
                </a:lnTo>
                <a:close/>
              </a:path>
            </a:pathLst>
          </a:custGeom>
          <a:solidFill>
            <a:srgbClr val="161E37"/>
          </a:solidFill>
        </p:spPr>
        <p:txBody>
          <a:bodyPr wrap="square" lIns="0" tIns="0" rIns="0" bIns="0" rtlCol="0"/>
          <a:lstStyle/>
          <a:p>
            <a:endParaRPr lang="es-ES_tradnl" sz="1638"/>
          </a:p>
        </p:txBody>
      </p:sp>
      <p:pic>
        <p:nvPicPr>
          <p:cNvPr id="3" name="object 3">
            <a:extLst>
              <a:ext uri="{FF2B5EF4-FFF2-40B4-BE49-F238E27FC236}">
                <a16:creationId xmlns:a16="http://schemas.microsoft.com/office/drawing/2014/main" id="{CA2EC848-AB4D-FE39-4E7E-28760E3392D2}"/>
              </a:ext>
            </a:extLst>
          </p:cNvPr>
          <p:cNvPicPr/>
          <p:nvPr/>
        </p:nvPicPr>
        <p:blipFill>
          <a:blip r:embed="rId2" cstate="print"/>
          <a:stretch>
            <a:fillRect/>
          </a:stretch>
        </p:blipFill>
        <p:spPr>
          <a:xfrm>
            <a:off x="9344649" y="1556733"/>
            <a:ext cx="8942709" cy="8729544"/>
          </a:xfrm>
          <a:prstGeom prst="rect">
            <a:avLst/>
          </a:prstGeom>
        </p:spPr>
      </p:pic>
      <p:pic>
        <p:nvPicPr>
          <p:cNvPr id="4" name="object 4">
            <a:extLst>
              <a:ext uri="{FF2B5EF4-FFF2-40B4-BE49-F238E27FC236}">
                <a16:creationId xmlns:a16="http://schemas.microsoft.com/office/drawing/2014/main" id="{AC6CF736-EC08-654C-C2B0-5B654A925323}"/>
              </a:ext>
            </a:extLst>
          </p:cNvPr>
          <p:cNvPicPr/>
          <p:nvPr/>
        </p:nvPicPr>
        <p:blipFill>
          <a:blip r:embed="rId3" cstate="print"/>
          <a:stretch>
            <a:fillRect/>
          </a:stretch>
        </p:blipFill>
        <p:spPr>
          <a:xfrm>
            <a:off x="-33866" y="-17005"/>
            <a:ext cx="8942709" cy="8729544"/>
          </a:xfrm>
          <a:prstGeom prst="rect">
            <a:avLst/>
          </a:prstGeom>
        </p:spPr>
      </p:pic>
      <p:sp>
        <p:nvSpPr>
          <p:cNvPr id="5" name="object 5">
            <a:extLst>
              <a:ext uri="{FF2B5EF4-FFF2-40B4-BE49-F238E27FC236}">
                <a16:creationId xmlns:a16="http://schemas.microsoft.com/office/drawing/2014/main" id="{EF9C6EB7-822C-B79F-84BF-878BAC76B612}"/>
              </a:ext>
            </a:extLst>
          </p:cNvPr>
          <p:cNvSpPr txBox="1"/>
          <p:nvPr/>
        </p:nvSpPr>
        <p:spPr>
          <a:xfrm>
            <a:off x="69017" y="4490754"/>
            <a:ext cx="18252849" cy="1123160"/>
          </a:xfrm>
          <a:prstGeom prst="rect">
            <a:avLst/>
          </a:prstGeom>
        </p:spPr>
        <p:txBody>
          <a:bodyPr vert="horz" wrap="square" lIns="0" tIns="15018" rIns="0" bIns="0" rtlCol="0">
            <a:spAutoFit/>
          </a:bodyPr>
          <a:lstStyle/>
          <a:p>
            <a:pPr algn="ctr"/>
            <a:r>
              <a:rPr lang="en-US" sz="7200" b="1" dirty="0">
                <a:solidFill>
                  <a:srgbClr val="FFFFFF"/>
                </a:solidFill>
                <a:latin typeface="Montserrat"/>
                <a:ea typeface="Montserrat"/>
                <a:cs typeface="Montserrat"/>
                <a:sym typeface="Montserrat"/>
              </a:rPr>
              <a:t>Frequently Asked Questions</a:t>
            </a:r>
            <a:r>
              <a:rPr lang="es-ES_tradnl" sz="7200" b="1" dirty="0">
                <a:solidFill>
                  <a:srgbClr val="FFFFFF"/>
                </a:solidFill>
                <a:latin typeface="Montserrat"/>
                <a:ea typeface="Montserrat"/>
                <a:cs typeface="Montserrat"/>
                <a:sym typeface="Montserrat"/>
              </a:rPr>
              <a:t> </a:t>
            </a:r>
            <a:endParaRPr lang="es-ES_tradnl" sz="7200" b="1" i="0" u="none" strike="noStrike" cap="none" dirty="0">
              <a:solidFill>
                <a:srgbClr val="FFFFFF"/>
              </a:solidFill>
              <a:latin typeface="Montserrat"/>
              <a:ea typeface="Montserrat"/>
              <a:cs typeface="Montserrat"/>
              <a:sym typeface="Montserrat"/>
            </a:endParaRPr>
          </a:p>
        </p:txBody>
      </p:sp>
    </p:spTree>
    <p:extLst>
      <p:ext uri="{BB962C8B-B14F-4D97-AF65-F5344CB8AC3E}">
        <p14:creationId xmlns:p14="http://schemas.microsoft.com/office/powerpoint/2010/main" val="268068718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124">
          <a:extLst>
            <a:ext uri="{FF2B5EF4-FFF2-40B4-BE49-F238E27FC236}">
              <a16:creationId xmlns:a16="http://schemas.microsoft.com/office/drawing/2014/main" id="{EF4A31CE-D704-77EC-86DE-56A5789E4B0C}"/>
            </a:ext>
          </a:extLst>
        </p:cNvPr>
        <p:cNvGrpSpPr/>
        <p:nvPr/>
      </p:nvGrpSpPr>
      <p:grpSpPr>
        <a:xfrm>
          <a:off x="0" y="0"/>
          <a:ext cx="0" cy="0"/>
          <a:chOff x="0" y="0"/>
          <a:chExt cx="0" cy="0"/>
        </a:xfrm>
      </p:grpSpPr>
      <p:grpSp>
        <p:nvGrpSpPr>
          <p:cNvPr id="125" name="Google Shape;125;p4">
            <a:extLst>
              <a:ext uri="{FF2B5EF4-FFF2-40B4-BE49-F238E27FC236}">
                <a16:creationId xmlns:a16="http://schemas.microsoft.com/office/drawing/2014/main" id="{6864E25D-51B8-0037-9925-2E4CADCD3147}"/>
              </a:ext>
            </a:extLst>
          </p:cNvPr>
          <p:cNvGrpSpPr/>
          <p:nvPr/>
        </p:nvGrpSpPr>
        <p:grpSpPr>
          <a:xfrm>
            <a:off x="175" y="-152400"/>
            <a:ext cx="18288219" cy="2590820"/>
            <a:chOff x="0" y="-38100"/>
            <a:chExt cx="5123755" cy="850900"/>
          </a:xfrm>
        </p:grpSpPr>
        <p:sp>
          <p:nvSpPr>
            <p:cNvPr id="126" name="Google Shape;126;p4">
              <a:extLst>
                <a:ext uri="{FF2B5EF4-FFF2-40B4-BE49-F238E27FC236}">
                  <a16:creationId xmlns:a16="http://schemas.microsoft.com/office/drawing/2014/main" id="{3C8659AF-D99A-9394-C97C-8676963EEBC1}"/>
                </a:ext>
              </a:extLst>
            </p:cNvPr>
            <p:cNvSpPr/>
            <p:nvPr/>
          </p:nvSpPr>
          <p:spPr>
            <a:xfrm>
              <a:off x="0" y="0"/>
              <a:ext cx="5123755" cy="812800"/>
            </a:xfrm>
            <a:custGeom>
              <a:avLst/>
              <a:gdLst/>
              <a:ahLst/>
              <a:cxnLst/>
              <a:rect l="l" t="t" r="r" b="b"/>
              <a:pathLst>
                <a:path w="5123755" h="812800" extrusionOk="0">
                  <a:moveTo>
                    <a:pt x="0" y="0"/>
                  </a:moveTo>
                  <a:lnTo>
                    <a:pt x="5123755" y="0"/>
                  </a:lnTo>
                  <a:lnTo>
                    <a:pt x="5123755" y="812800"/>
                  </a:lnTo>
                  <a:lnTo>
                    <a:pt x="0" y="812800"/>
                  </a:lnTo>
                  <a:close/>
                </a:path>
              </a:pathLst>
            </a:custGeom>
            <a:solidFill>
              <a:srgbClr val="121D37"/>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27" name="Google Shape;127;p4">
              <a:extLst>
                <a:ext uri="{FF2B5EF4-FFF2-40B4-BE49-F238E27FC236}">
                  <a16:creationId xmlns:a16="http://schemas.microsoft.com/office/drawing/2014/main" id="{B2C04A06-1D4F-7BC1-5964-517499EA27EC}"/>
                </a:ext>
              </a:extLst>
            </p:cNvPr>
            <p:cNvSpPr txBox="1"/>
            <p:nvPr/>
          </p:nvSpPr>
          <p:spPr>
            <a:xfrm>
              <a:off x="0" y="-38100"/>
              <a:ext cx="5123755" cy="850900"/>
            </a:xfrm>
            <a:prstGeom prst="rect">
              <a:avLst/>
            </a:prstGeom>
            <a:noFill/>
            <a:ln>
              <a:noFill/>
            </a:ln>
          </p:spPr>
          <p:txBody>
            <a:bodyPr spcFirstLastPara="1" wrap="square" lIns="50800" tIns="50800" rIns="50800" bIns="50800" anchor="ctr" anchorCtr="0">
              <a:noAutofit/>
            </a:bodyPr>
            <a:lstStyle/>
            <a:p>
              <a:pPr marL="0" marR="0" lvl="0" indent="0" algn="ctr" rtl="0">
                <a:lnSpc>
                  <a:spcPct val="1545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grpSp>
      <p:sp>
        <p:nvSpPr>
          <p:cNvPr id="128" name="Google Shape;128;p4">
            <a:extLst>
              <a:ext uri="{FF2B5EF4-FFF2-40B4-BE49-F238E27FC236}">
                <a16:creationId xmlns:a16="http://schemas.microsoft.com/office/drawing/2014/main" id="{8A8D95CA-7329-6282-1ED1-D449D73CB3F5}"/>
              </a:ext>
            </a:extLst>
          </p:cNvPr>
          <p:cNvSpPr/>
          <p:nvPr/>
        </p:nvSpPr>
        <p:spPr>
          <a:xfrm>
            <a:off x="16880929" y="457204"/>
            <a:ext cx="985342" cy="985342"/>
          </a:xfrm>
          <a:custGeom>
            <a:avLst/>
            <a:gdLst/>
            <a:ahLst/>
            <a:cxnLst/>
            <a:rect l="l" t="t" r="r" b="b"/>
            <a:pathLst>
              <a:path w="985342" h="985342" extrusionOk="0">
                <a:moveTo>
                  <a:pt x="0" y="0"/>
                </a:moveTo>
                <a:lnTo>
                  <a:pt x="985342" y="0"/>
                </a:lnTo>
                <a:lnTo>
                  <a:pt x="985342" y="985342"/>
                </a:lnTo>
                <a:lnTo>
                  <a:pt x="0" y="985342"/>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2" name="Google Shape;129;p4">
            <a:extLst>
              <a:ext uri="{FF2B5EF4-FFF2-40B4-BE49-F238E27FC236}">
                <a16:creationId xmlns:a16="http://schemas.microsoft.com/office/drawing/2014/main" id="{2C064AC2-EC43-9FC6-F08D-1FE2D6B3D6D3}"/>
              </a:ext>
            </a:extLst>
          </p:cNvPr>
          <p:cNvSpPr txBox="1"/>
          <p:nvPr/>
        </p:nvSpPr>
        <p:spPr>
          <a:xfrm>
            <a:off x="914400" y="404346"/>
            <a:ext cx="15716100" cy="1477328"/>
          </a:xfrm>
          <a:prstGeom prst="rect">
            <a:avLst/>
          </a:prstGeom>
          <a:noFill/>
          <a:ln>
            <a:noFill/>
          </a:ln>
        </p:spPr>
        <p:txBody>
          <a:bodyPr spcFirstLastPara="1" wrap="square" lIns="0" tIns="0" rIns="0" bIns="0" anchor="t" anchorCtr="0">
            <a:spAutoFit/>
          </a:bodyPr>
          <a:lstStyle/>
          <a:p>
            <a:pPr marL="0" marR="0" lvl="0" indent="0" algn="l" rtl="0">
              <a:spcBef>
                <a:spcPts val="0"/>
              </a:spcBef>
              <a:spcAft>
                <a:spcPts val="0"/>
              </a:spcAft>
              <a:buClr>
                <a:srgbClr val="000000"/>
              </a:buClr>
              <a:buSzPts val="6200"/>
              <a:buFont typeface="Arial"/>
              <a:buNone/>
            </a:pPr>
            <a:r>
              <a:rPr lang="en-US" sz="4800" b="1" dirty="0">
                <a:solidFill>
                  <a:srgbClr val="FFFFFF"/>
                </a:solidFill>
                <a:latin typeface="Montserrat"/>
                <a:ea typeface="Montserrat"/>
                <a:cs typeface="Montserrat"/>
                <a:sym typeface="Montserrat"/>
              </a:rPr>
              <a:t>Which abstracts are likely to be accepted </a:t>
            </a:r>
          </a:p>
          <a:p>
            <a:pPr marL="0" marR="0" lvl="0" indent="0" algn="l" rtl="0">
              <a:spcBef>
                <a:spcPts val="0"/>
              </a:spcBef>
              <a:spcAft>
                <a:spcPts val="0"/>
              </a:spcAft>
              <a:buClr>
                <a:srgbClr val="000000"/>
              </a:buClr>
              <a:buSzPts val="6200"/>
              <a:buFont typeface="Arial"/>
              <a:buNone/>
            </a:pPr>
            <a:r>
              <a:rPr lang="en-US" sz="4800" b="1" dirty="0">
                <a:solidFill>
                  <a:srgbClr val="FFFFFF"/>
                </a:solidFill>
                <a:latin typeface="Montserrat"/>
                <a:ea typeface="Montserrat"/>
                <a:cs typeface="Montserrat"/>
                <a:sym typeface="Montserrat"/>
              </a:rPr>
              <a:t>for ICFP?</a:t>
            </a:r>
          </a:p>
        </p:txBody>
      </p:sp>
      <p:sp>
        <p:nvSpPr>
          <p:cNvPr id="3" name="Google Shape;130;p4">
            <a:extLst>
              <a:ext uri="{FF2B5EF4-FFF2-40B4-BE49-F238E27FC236}">
                <a16:creationId xmlns:a16="http://schemas.microsoft.com/office/drawing/2014/main" id="{776C6602-9863-3432-6C7B-745F18D9F8A3}"/>
              </a:ext>
            </a:extLst>
          </p:cNvPr>
          <p:cNvSpPr/>
          <p:nvPr/>
        </p:nvSpPr>
        <p:spPr>
          <a:xfrm>
            <a:off x="914400" y="2932017"/>
            <a:ext cx="16459200" cy="5864442"/>
          </a:xfrm>
          <a:prstGeom prst="rect">
            <a:avLst/>
          </a:prstGeom>
          <a:noFill/>
          <a:ln>
            <a:noFill/>
          </a:ln>
        </p:spPr>
        <p:txBody>
          <a:bodyPr spcFirstLastPara="1" wrap="square" lIns="91425" tIns="45700" rIns="91425" bIns="45700" anchor="t" anchorCtr="0">
            <a:noAutofit/>
          </a:bodyPr>
          <a:lstStyle/>
          <a:p>
            <a:pPr marL="571500" indent="-571500">
              <a:spcBef>
                <a:spcPts val="600"/>
              </a:spcBef>
              <a:buSzPct val="110000"/>
              <a:buBlip>
                <a:blip r:embed="rId4"/>
              </a:buBlip>
              <a:defRPr sz="2600">
                <a:latin typeface="+mj-lt"/>
                <a:ea typeface="+mj-ea"/>
                <a:cs typeface="+mj-cs"/>
                <a:sym typeface="Helvetica"/>
              </a:defRPr>
            </a:pPr>
            <a:r>
              <a:rPr lang="en-US" sz="3600" dirty="0">
                <a:latin typeface="Montserrat" pitchFamily="2" charset="77"/>
              </a:rPr>
              <a:t>Abstracts strictly following the guidelines and word count.</a:t>
            </a:r>
            <a:br>
              <a:rPr lang="en-US" sz="3600" dirty="0">
                <a:latin typeface="Montserrat" pitchFamily="2" charset="77"/>
              </a:rPr>
            </a:br>
            <a:endParaRPr lang="en-US" sz="3600" dirty="0">
              <a:latin typeface="Montserrat" pitchFamily="2" charset="77"/>
            </a:endParaRPr>
          </a:p>
          <a:p>
            <a:pPr marL="571500" indent="-571500">
              <a:spcBef>
                <a:spcPts val="600"/>
              </a:spcBef>
              <a:buSzPct val="110000"/>
              <a:buBlip>
                <a:blip r:embed="rId4"/>
              </a:buBlip>
              <a:defRPr sz="2600">
                <a:latin typeface="+mj-lt"/>
                <a:ea typeface="+mj-ea"/>
                <a:cs typeface="+mj-cs"/>
                <a:sym typeface="Helvetica"/>
              </a:defRPr>
            </a:pPr>
            <a:r>
              <a:rPr lang="en-US" sz="3600" dirty="0">
                <a:latin typeface="Montserrat" pitchFamily="2" charset="77"/>
              </a:rPr>
              <a:t>Abstracts presenting new knowledge or evidence supported by the data and clear analysis methodology.</a:t>
            </a:r>
            <a:br>
              <a:rPr lang="en-US" sz="3600" dirty="0">
                <a:latin typeface="Montserrat" pitchFamily="2" charset="77"/>
              </a:rPr>
            </a:br>
            <a:endParaRPr lang="en-US" sz="3600" dirty="0">
              <a:latin typeface="Montserrat" pitchFamily="2" charset="77"/>
            </a:endParaRPr>
          </a:p>
          <a:p>
            <a:pPr marL="571500" indent="-571500">
              <a:spcBef>
                <a:spcPts val="600"/>
              </a:spcBef>
              <a:buSzPct val="110000"/>
              <a:buBlip>
                <a:blip r:embed="rId4"/>
              </a:buBlip>
              <a:defRPr sz="2600">
                <a:latin typeface="+mj-lt"/>
                <a:ea typeface="+mj-ea"/>
                <a:cs typeface="+mj-cs"/>
                <a:sym typeface="Helvetica"/>
              </a:defRPr>
            </a:pPr>
            <a:r>
              <a:rPr lang="en-US" sz="3600" dirty="0">
                <a:latin typeface="Montserrat" pitchFamily="2" charset="77"/>
              </a:rPr>
              <a:t>Abstracts written in </a:t>
            </a:r>
            <a:r>
              <a:rPr lang="en-US" sz="3600" b="1" dirty="0">
                <a:latin typeface="Montserrat" pitchFamily="2" charset="77"/>
              </a:rPr>
              <a:t>English, French, or Spanish</a:t>
            </a:r>
            <a:r>
              <a:rPr lang="en-US" sz="3600" dirty="0">
                <a:latin typeface="Montserrat" pitchFamily="2" charset="77"/>
              </a:rPr>
              <a:t>.</a:t>
            </a:r>
          </a:p>
          <a:p>
            <a:pPr marL="571500" lvl="2" indent="-571500">
              <a:spcBef>
                <a:spcPts val="600"/>
              </a:spcBef>
              <a:buSzPct val="110000"/>
              <a:buFont typeface="Arial" panose="020B0604020202020204" pitchFamily="34" charset="0"/>
              <a:buChar char="•"/>
              <a:defRPr sz="2600">
                <a:latin typeface="+mj-lt"/>
                <a:ea typeface="+mj-ea"/>
                <a:cs typeface="+mj-cs"/>
                <a:sym typeface="Helvetica"/>
              </a:defRPr>
            </a:pPr>
            <a:r>
              <a:rPr lang="en-US" sz="3000" dirty="0">
                <a:latin typeface="Montserrat" pitchFamily="2" charset="77"/>
              </a:rPr>
              <a:t>Abstracts in </a:t>
            </a:r>
            <a:r>
              <a:rPr lang="en-US" sz="3000" b="1" dirty="0">
                <a:latin typeface="Montserrat" pitchFamily="2" charset="77"/>
              </a:rPr>
              <a:t>English, French, or Spanish </a:t>
            </a:r>
            <a:r>
              <a:rPr lang="en-US" sz="3000" dirty="0">
                <a:latin typeface="Montserrat" pitchFamily="2" charset="77"/>
              </a:rPr>
              <a:t>languages have equal chance to be accepted.</a:t>
            </a:r>
          </a:p>
          <a:p>
            <a:pPr marL="571500" lvl="2" indent="-571500">
              <a:spcBef>
                <a:spcPts val="600"/>
              </a:spcBef>
              <a:buSzPct val="110000"/>
              <a:buFont typeface="Arial" panose="020B0604020202020204" pitchFamily="34" charset="0"/>
              <a:buChar char="•"/>
              <a:defRPr sz="2600">
                <a:latin typeface="+mj-lt"/>
                <a:ea typeface="+mj-ea"/>
                <a:cs typeface="+mj-cs"/>
                <a:sym typeface="Helvetica"/>
              </a:defRPr>
            </a:pPr>
            <a:r>
              <a:rPr lang="en-US" sz="3000" dirty="0">
                <a:latin typeface="Montserrat" pitchFamily="2" charset="77"/>
              </a:rPr>
              <a:t>Ensure clarity of the language used in the abstract.</a:t>
            </a:r>
          </a:p>
          <a:p>
            <a:pPr marL="571500" lvl="2" indent="-571500">
              <a:spcBef>
                <a:spcPts val="600"/>
              </a:spcBef>
              <a:buSzPct val="110000"/>
              <a:buFont typeface="Arial" panose="020B0604020202020204" pitchFamily="34" charset="0"/>
              <a:buChar char="•"/>
              <a:defRPr sz="2600">
                <a:latin typeface="+mj-lt"/>
                <a:ea typeface="+mj-ea"/>
                <a:cs typeface="+mj-cs"/>
                <a:sym typeface="Helvetica"/>
              </a:defRPr>
            </a:pPr>
            <a:r>
              <a:rPr lang="en-US" sz="3000" dirty="0">
                <a:latin typeface="Montserrat" pitchFamily="2" charset="77"/>
              </a:rPr>
              <a:t>Review your abstracts to make sur there are no typos or wrong words</a:t>
            </a:r>
          </a:p>
        </p:txBody>
      </p:sp>
    </p:spTree>
    <p:extLst>
      <p:ext uri="{BB962C8B-B14F-4D97-AF65-F5344CB8AC3E}">
        <p14:creationId xmlns:p14="http://schemas.microsoft.com/office/powerpoint/2010/main" val="400446636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124">
          <a:extLst>
            <a:ext uri="{FF2B5EF4-FFF2-40B4-BE49-F238E27FC236}">
              <a16:creationId xmlns:a16="http://schemas.microsoft.com/office/drawing/2014/main" id="{CC89D4A8-EBF1-5F69-7AE9-2579C96E4C3A}"/>
            </a:ext>
          </a:extLst>
        </p:cNvPr>
        <p:cNvGrpSpPr/>
        <p:nvPr/>
      </p:nvGrpSpPr>
      <p:grpSpPr>
        <a:xfrm>
          <a:off x="0" y="0"/>
          <a:ext cx="0" cy="0"/>
          <a:chOff x="0" y="0"/>
          <a:chExt cx="0" cy="0"/>
        </a:xfrm>
      </p:grpSpPr>
      <p:grpSp>
        <p:nvGrpSpPr>
          <p:cNvPr id="125" name="Google Shape;125;p4">
            <a:extLst>
              <a:ext uri="{FF2B5EF4-FFF2-40B4-BE49-F238E27FC236}">
                <a16:creationId xmlns:a16="http://schemas.microsoft.com/office/drawing/2014/main" id="{FF5179CE-FA2F-E3A3-21B4-DB7381C530E2}"/>
              </a:ext>
            </a:extLst>
          </p:cNvPr>
          <p:cNvGrpSpPr/>
          <p:nvPr/>
        </p:nvGrpSpPr>
        <p:grpSpPr>
          <a:xfrm>
            <a:off x="175" y="-152400"/>
            <a:ext cx="18288219" cy="2590820"/>
            <a:chOff x="0" y="-38100"/>
            <a:chExt cx="5123755" cy="850900"/>
          </a:xfrm>
        </p:grpSpPr>
        <p:sp>
          <p:nvSpPr>
            <p:cNvPr id="126" name="Google Shape;126;p4">
              <a:extLst>
                <a:ext uri="{FF2B5EF4-FFF2-40B4-BE49-F238E27FC236}">
                  <a16:creationId xmlns:a16="http://schemas.microsoft.com/office/drawing/2014/main" id="{FFBF9139-E03A-9D08-3A7F-2CD53A27FE1F}"/>
                </a:ext>
              </a:extLst>
            </p:cNvPr>
            <p:cNvSpPr/>
            <p:nvPr/>
          </p:nvSpPr>
          <p:spPr>
            <a:xfrm>
              <a:off x="0" y="0"/>
              <a:ext cx="5123755" cy="812800"/>
            </a:xfrm>
            <a:custGeom>
              <a:avLst/>
              <a:gdLst/>
              <a:ahLst/>
              <a:cxnLst/>
              <a:rect l="l" t="t" r="r" b="b"/>
              <a:pathLst>
                <a:path w="5123755" h="812800" extrusionOk="0">
                  <a:moveTo>
                    <a:pt x="0" y="0"/>
                  </a:moveTo>
                  <a:lnTo>
                    <a:pt x="5123755" y="0"/>
                  </a:lnTo>
                  <a:lnTo>
                    <a:pt x="5123755" y="812800"/>
                  </a:lnTo>
                  <a:lnTo>
                    <a:pt x="0" y="812800"/>
                  </a:lnTo>
                  <a:close/>
                </a:path>
              </a:pathLst>
            </a:custGeom>
            <a:solidFill>
              <a:srgbClr val="121D37"/>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27" name="Google Shape;127;p4">
              <a:extLst>
                <a:ext uri="{FF2B5EF4-FFF2-40B4-BE49-F238E27FC236}">
                  <a16:creationId xmlns:a16="http://schemas.microsoft.com/office/drawing/2014/main" id="{E40BB7C1-1763-D4BD-1FA1-1363DDDCDA9F}"/>
                </a:ext>
              </a:extLst>
            </p:cNvPr>
            <p:cNvSpPr txBox="1"/>
            <p:nvPr/>
          </p:nvSpPr>
          <p:spPr>
            <a:xfrm>
              <a:off x="0" y="-38100"/>
              <a:ext cx="5123755" cy="850900"/>
            </a:xfrm>
            <a:prstGeom prst="rect">
              <a:avLst/>
            </a:prstGeom>
            <a:noFill/>
            <a:ln>
              <a:noFill/>
            </a:ln>
          </p:spPr>
          <p:txBody>
            <a:bodyPr spcFirstLastPara="1" wrap="square" lIns="50800" tIns="50800" rIns="50800" bIns="50800" anchor="ctr" anchorCtr="0">
              <a:noAutofit/>
            </a:bodyPr>
            <a:lstStyle/>
            <a:p>
              <a:pPr marL="0" marR="0" lvl="0" indent="0" algn="ctr" rtl="0">
                <a:lnSpc>
                  <a:spcPct val="1545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grpSp>
      <p:sp>
        <p:nvSpPr>
          <p:cNvPr id="128" name="Google Shape;128;p4">
            <a:extLst>
              <a:ext uri="{FF2B5EF4-FFF2-40B4-BE49-F238E27FC236}">
                <a16:creationId xmlns:a16="http://schemas.microsoft.com/office/drawing/2014/main" id="{075CC56E-C4E8-1132-D73E-EB562BF6A9C8}"/>
              </a:ext>
            </a:extLst>
          </p:cNvPr>
          <p:cNvSpPr/>
          <p:nvPr/>
        </p:nvSpPr>
        <p:spPr>
          <a:xfrm>
            <a:off x="16880929" y="457204"/>
            <a:ext cx="985342" cy="985342"/>
          </a:xfrm>
          <a:custGeom>
            <a:avLst/>
            <a:gdLst/>
            <a:ahLst/>
            <a:cxnLst/>
            <a:rect l="l" t="t" r="r" b="b"/>
            <a:pathLst>
              <a:path w="985342" h="985342" extrusionOk="0">
                <a:moveTo>
                  <a:pt x="0" y="0"/>
                </a:moveTo>
                <a:lnTo>
                  <a:pt x="985342" y="0"/>
                </a:lnTo>
                <a:lnTo>
                  <a:pt x="985342" y="985342"/>
                </a:lnTo>
                <a:lnTo>
                  <a:pt x="0" y="985342"/>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2" name="Google Shape;129;p4">
            <a:extLst>
              <a:ext uri="{FF2B5EF4-FFF2-40B4-BE49-F238E27FC236}">
                <a16:creationId xmlns:a16="http://schemas.microsoft.com/office/drawing/2014/main" id="{5607BAA1-0411-7252-93C6-FC4FF9CA2E4D}"/>
              </a:ext>
            </a:extLst>
          </p:cNvPr>
          <p:cNvSpPr txBox="1"/>
          <p:nvPr/>
        </p:nvSpPr>
        <p:spPr>
          <a:xfrm>
            <a:off x="914400" y="404346"/>
            <a:ext cx="15716100" cy="1477328"/>
          </a:xfrm>
          <a:prstGeom prst="rect">
            <a:avLst/>
          </a:prstGeom>
          <a:noFill/>
          <a:ln>
            <a:noFill/>
          </a:ln>
        </p:spPr>
        <p:txBody>
          <a:bodyPr spcFirstLastPara="1" wrap="square" lIns="0" tIns="0" rIns="0" bIns="0" anchor="t" anchorCtr="0">
            <a:spAutoFit/>
          </a:bodyPr>
          <a:lstStyle/>
          <a:p>
            <a:pPr marL="0" marR="0" lvl="0" indent="0" algn="l" rtl="0">
              <a:spcBef>
                <a:spcPts val="0"/>
              </a:spcBef>
              <a:spcAft>
                <a:spcPts val="0"/>
              </a:spcAft>
              <a:buClr>
                <a:srgbClr val="000000"/>
              </a:buClr>
              <a:buSzPts val="6200"/>
              <a:buFont typeface="Arial"/>
              <a:buNone/>
            </a:pPr>
            <a:r>
              <a:rPr lang="en-US" sz="4800" b="1" dirty="0">
                <a:solidFill>
                  <a:srgbClr val="FFFFFF"/>
                </a:solidFill>
                <a:latin typeface="Montserrat"/>
                <a:ea typeface="Montserrat"/>
                <a:cs typeface="Montserrat"/>
                <a:sym typeface="Montserrat"/>
              </a:rPr>
              <a:t>Why long abstracts for ICFP </a:t>
            </a:r>
          </a:p>
          <a:p>
            <a:pPr marL="0" marR="0" lvl="0" indent="0" algn="l" rtl="0">
              <a:spcBef>
                <a:spcPts val="0"/>
              </a:spcBef>
              <a:spcAft>
                <a:spcPts val="0"/>
              </a:spcAft>
              <a:buClr>
                <a:srgbClr val="000000"/>
              </a:buClr>
              <a:buSzPts val="6200"/>
              <a:buFont typeface="Arial"/>
              <a:buNone/>
            </a:pPr>
            <a:r>
              <a:rPr lang="en-US" sz="4800" b="1" dirty="0">
                <a:solidFill>
                  <a:srgbClr val="FFFFFF"/>
                </a:solidFill>
                <a:latin typeface="Montserrat"/>
                <a:ea typeface="Montserrat"/>
                <a:cs typeface="Montserrat"/>
                <a:sym typeface="Montserrat"/>
              </a:rPr>
              <a:t>(1000 words vs 300 words)?</a:t>
            </a:r>
          </a:p>
        </p:txBody>
      </p:sp>
      <p:sp>
        <p:nvSpPr>
          <p:cNvPr id="3" name="Google Shape;130;p4">
            <a:extLst>
              <a:ext uri="{FF2B5EF4-FFF2-40B4-BE49-F238E27FC236}">
                <a16:creationId xmlns:a16="http://schemas.microsoft.com/office/drawing/2014/main" id="{DD0E15F9-FA1F-7C87-8702-226783D1D722}"/>
              </a:ext>
            </a:extLst>
          </p:cNvPr>
          <p:cNvSpPr/>
          <p:nvPr/>
        </p:nvSpPr>
        <p:spPr>
          <a:xfrm>
            <a:off x="914400" y="2932017"/>
            <a:ext cx="16459200" cy="5864442"/>
          </a:xfrm>
          <a:prstGeom prst="rect">
            <a:avLst/>
          </a:prstGeom>
          <a:noFill/>
          <a:ln>
            <a:noFill/>
          </a:ln>
        </p:spPr>
        <p:txBody>
          <a:bodyPr spcFirstLastPara="1" wrap="square" lIns="91425" tIns="45700" rIns="91425" bIns="45700" anchor="t" anchorCtr="0">
            <a:noAutofit/>
          </a:bodyPr>
          <a:lstStyle/>
          <a:p>
            <a:pPr marL="571500" indent="-571500">
              <a:spcBef>
                <a:spcPts val="600"/>
              </a:spcBef>
              <a:buSzPct val="110000"/>
              <a:buBlip>
                <a:blip r:embed="rId4"/>
              </a:buBlip>
              <a:defRPr sz="2600">
                <a:latin typeface="+mj-lt"/>
                <a:ea typeface="+mj-ea"/>
                <a:cs typeface="+mj-cs"/>
                <a:sym typeface="Helvetica"/>
              </a:defRPr>
            </a:pPr>
            <a:r>
              <a:rPr lang="en-US" sz="3600" dirty="0">
                <a:latin typeface="Montserrat" pitchFamily="2" charset="77"/>
              </a:rPr>
              <a:t>ICFP allows up to 1000 words for individual abstracts and 400 words for abstracts submitted as part of a preformed panel.</a:t>
            </a:r>
            <a:br>
              <a:rPr lang="en-US" sz="3600" dirty="0">
                <a:latin typeface="Montserrat" pitchFamily="2" charset="77"/>
              </a:rPr>
            </a:br>
            <a:endParaRPr lang="en-US" sz="3600" dirty="0">
              <a:latin typeface="Montserrat" pitchFamily="2" charset="77"/>
            </a:endParaRPr>
          </a:p>
          <a:p>
            <a:pPr marL="571500" indent="-571500">
              <a:spcBef>
                <a:spcPts val="600"/>
              </a:spcBef>
              <a:buSzPct val="110000"/>
              <a:buBlip>
                <a:blip r:embed="rId4"/>
              </a:buBlip>
              <a:defRPr sz="2600">
                <a:latin typeface="+mj-lt"/>
                <a:ea typeface="+mj-ea"/>
                <a:cs typeface="+mj-cs"/>
                <a:sym typeface="Helvetica"/>
              </a:defRPr>
            </a:pPr>
            <a:r>
              <a:rPr lang="en-US" sz="3600" dirty="0">
                <a:latin typeface="Montserrat" pitchFamily="2" charset="77"/>
              </a:rPr>
              <a:t>Long abstracts allow authors to:</a:t>
            </a:r>
          </a:p>
          <a:p>
            <a:pPr marL="571500" indent="-571500">
              <a:spcBef>
                <a:spcPts val="600"/>
              </a:spcBef>
              <a:buSzPct val="110000"/>
              <a:buFont typeface="Arial" panose="020B0604020202020204" pitchFamily="34" charset="0"/>
              <a:buChar char="•"/>
              <a:defRPr sz="2600">
                <a:latin typeface="+mj-lt"/>
                <a:ea typeface="+mj-ea"/>
                <a:cs typeface="+mj-cs"/>
                <a:sym typeface="Helvetica"/>
              </a:defRPr>
            </a:pPr>
            <a:r>
              <a:rPr lang="en-US" sz="3000" dirty="0">
                <a:latin typeface="Montserrat" pitchFamily="2" charset="77"/>
              </a:rPr>
              <a:t>Provide sufficient details that allow the ICFP Scientific Subcommittee to appropriately review the abstract.</a:t>
            </a:r>
          </a:p>
          <a:p>
            <a:pPr marL="571500" indent="-571500">
              <a:spcBef>
                <a:spcPts val="600"/>
              </a:spcBef>
              <a:buSzPct val="110000"/>
              <a:buFont typeface="Arial" panose="020B0604020202020204" pitchFamily="34" charset="0"/>
              <a:buChar char="•"/>
              <a:defRPr sz="2600">
                <a:latin typeface="+mj-lt"/>
                <a:ea typeface="+mj-ea"/>
                <a:cs typeface="+mj-cs"/>
                <a:sym typeface="Helvetica"/>
              </a:defRPr>
            </a:pPr>
            <a:r>
              <a:rPr lang="en-US" sz="3000" dirty="0">
                <a:latin typeface="Montserrat" pitchFamily="2" charset="77"/>
              </a:rPr>
              <a:t>Clearly clarify the research question(s) and context.</a:t>
            </a:r>
          </a:p>
          <a:p>
            <a:pPr marL="571500" indent="-571500">
              <a:spcBef>
                <a:spcPts val="600"/>
              </a:spcBef>
              <a:buSzPct val="110000"/>
              <a:buFont typeface="Arial" panose="020B0604020202020204" pitchFamily="34" charset="0"/>
              <a:buChar char="•"/>
              <a:defRPr sz="2600">
                <a:latin typeface="+mj-lt"/>
                <a:ea typeface="+mj-ea"/>
                <a:cs typeface="+mj-cs"/>
                <a:sym typeface="Helvetica"/>
              </a:defRPr>
            </a:pPr>
            <a:r>
              <a:rPr lang="en-US" sz="3000" dirty="0">
                <a:latin typeface="Montserrat" pitchFamily="2" charset="77"/>
              </a:rPr>
              <a:t>Explain the methodology in detail and results.</a:t>
            </a:r>
          </a:p>
        </p:txBody>
      </p:sp>
    </p:spTree>
    <p:extLst>
      <p:ext uri="{BB962C8B-B14F-4D97-AF65-F5344CB8AC3E}">
        <p14:creationId xmlns:p14="http://schemas.microsoft.com/office/powerpoint/2010/main" val="281087837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124">
          <a:extLst>
            <a:ext uri="{FF2B5EF4-FFF2-40B4-BE49-F238E27FC236}">
              <a16:creationId xmlns:a16="http://schemas.microsoft.com/office/drawing/2014/main" id="{898E85AE-D423-EBBF-A3B7-38B003F3C78D}"/>
            </a:ext>
          </a:extLst>
        </p:cNvPr>
        <p:cNvGrpSpPr/>
        <p:nvPr/>
      </p:nvGrpSpPr>
      <p:grpSpPr>
        <a:xfrm>
          <a:off x="0" y="0"/>
          <a:ext cx="0" cy="0"/>
          <a:chOff x="0" y="0"/>
          <a:chExt cx="0" cy="0"/>
        </a:xfrm>
      </p:grpSpPr>
      <p:grpSp>
        <p:nvGrpSpPr>
          <p:cNvPr id="125" name="Google Shape;125;p4">
            <a:extLst>
              <a:ext uri="{FF2B5EF4-FFF2-40B4-BE49-F238E27FC236}">
                <a16:creationId xmlns:a16="http://schemas.microsoft.com/office/drawing/2014/main" id="{2E02430E-37E4-F9F9-8133-B7E3DA1CFD7E}"/>
              </a:ext>
            </a:extLst>
          </p:cNvPr>
          <p:cNvGrpSpPr/>
          <p:nvPr/>
        </p:nvGrpSpPr>
        <p:grpSpPr>
          <a:xfrm>
            <a:off x="175" y="-152400"/>
            <a:ext cx="18288219" cy="2590820"/>
            <a:chOff x="0" y="-38100"/>
            <a:chExt cx="5123755" cy="850900"/>
          </a:xfrm>
        </p:grpSpPr>
        <p:sp>
          <p:nvSpPr>
            <p:cNvPr id="126" name="Google Shape;126;p4">
              <a:extLst>
                <a:ext uri="{FF2B5EF4-FFF2-40B4-BE49-F238E27FC236}">
                  <a16:creationId xmlns:a16="http://schemas.microsoft.com/office/drawing/2014/main" id="{703C16FA-1A87-E4CF-8B5F-AFC7BAD62C7A}"/>
                </a:ext>
              </a:extLst>
            </p:cNvPr>
            <p:cNvSpPr/>
            <p:nvPr/>
          </p:nvSpPr>
          <p:spPr>
            <a:xfrm>
              <a:off x="0" y="0"/>
              <a:ext cx="5123755" cy="812800"/>
            </a:xfrm>
            <a:custGeom>
              <a:avLst/>
              <a:gdLst/>
              <a:ahLst/>
              <a:cxnLst/>
              <a:rect l="l" t="t" r="r" b="b"/>
              <a:pathLst>
                <a:path w="5123755" h="812800" extrusionOk="0">
                  <a:moveTo>
                    <a:pt x="0" y="0"/>
                  </a:moveTo>
                  <a:lnTo>
                    <a:pt x="5123755" y="0"/>
                  </a:lnTo>
                  <a:lnTo>
                    <a:pt x="5123755" y="812800"/>
                  </a:lnTo>
                  <a:lnTo>
                    <a:pt x="0" y="812800"/>
                  </a:lnTo>
                  <a:close/>
                </a:path>
              </a:pathLst>
            </a:custGeom>
            <a:solidFill>
              <a:srgbClr val="121D37"/>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27" name="Google Shape;127;p4">
              <a:extLst>
                <a:ext uri="{FF2B5EF4-FFF2-40B4-BE49-F238E27FC236}">
                  <a16:creationId xmlns:a16="http://schemas.microsoft.com/office/drawing/2014/main" id="{5F09BB31-1279-B7A3-A934-415DFE31495B}"/>
                </a:ext>
              </a:extLst>
            </p:cNvPr>
            <p:cNvSpPr txBox="1"/>
            <p:nvPr/>
          </p:nvSpPr>
          <p:spPr>
            <a:xfrm>
              <a:off x="0" y="-38100"/>
              <a:ext cx="5123755" cy="850900"/>
            </a:xfrm>
            <a:prstGeom prst="rect">
              <a:avLst/>
            </a:prstGeom>
            <a:noFill/>
            <a:ln>
              <a:noFill/>
            </a:ln>
          </p:spPr>
          <p:txBody>
            <a:bodyPr spcFirstLastPara="1" wrap="square" lIns="50800" tIns="50800" rIns="50800" bIns="50800" anchor="ctr" anchorCtr="0">
              <a:noAutofit/>
            </a:bodyPr>
            <a:lstStyle/>
            <a:p>
              <a:pPr marL="0" marR="0" lvl="0" indent="0" algn="ctr" rtl="0">
                <a:lnSpc>
                  <a:spcPct val="1545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grpSp>
      <p:sp>
        <p:nvSpPr>
          <p:cNvPr id="128" name="Google Shape;128;p4">
            <a:extLst>
              <a:ext uri="{FF2B5EF4-FFF2-40B4-BE49-F238E27FC236}">
                <a16:creationId xmlns:a16="http://schemas.microsoft.com/office/drawing/2014/main" id="{38C0FB83-6B90-0274-6428-52A23AD11C22}"/>
              </a:ext>
            </a:extLst>
          </p:cNvPr>
          <p:cNvSpPr/>
          <p:nvPr/>
        </p:nvSpPr>
        <p:spPr>
          <a:xfrm>
            <a:off x="16880929" y="457204"/>
            <a:ext cx="985342" cy="985342"/>
          </a:xfrm>
          <a:custGeom>
            <a:avLst/>
            <a:gdLst/>
            <a:ahLst/>
            <a:cxnLst/>
            <a:rect l="l" t="t" r="r" b="b"/>
            <a:pathLst>
              <a:path w="985342" h="985342" extrusionOk="0">
                <a:moveTo>
                  <a:pt x="0" y="0"/>
                </a:moveTo>
                <a:lnTo>
                  <a:pt x="985342" y="0"/>
                </a:lnTo>
                <a:lnTo>
                  <a:pt x="985342" y="985342"/>
                </a:lnTo>
                <a:lnTo>
                  <a:pt x="0" y="985342"/>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2" name="Google Shape;129;p4">
            <a:extLst>
              <a:ext uri="{FF2B5EF4-FFF2-40B4-BE49-F238E27FC236}">
                <a16:creationId xmlns:a16="http://schemas.microsoft.com/office/drawing/2014/main" id="{1AE43032-B69C-4A10-71D7-56C10E4DD891}"/>
              </a:ext>
            </a:extLst>
          </p:cNvPr>
          <p:cNvSpPr txBox="1"/>
          <p:nvPr/>
        </p:nvSpPr>
        <p:spPr>
          <a:xfrm>
            <a:off x="914400" y="828081"/>
            <a:ext cx="15716100" cy="738664"/>
          </a:xfrm>
          <a:prstGeom prst="rect">
            <a:avLst/>
          </a:prstGeom>
          <a:noFill/>
          <a:ln>
            <a:noFill/>
          </a:ln>
        </p:spPr>
        <p:txBody>
          <a:bodyPr spcFirstLastPara="1" wrap="square" lIns="0" tIns="0" rIns="0" bIns="0" anchor="t" anchorCtr="0">
            <a:spAutoFit/>
          </a:bodyPr>
          <a:lstStyle/>
          <a:p>
            <a:pPr marL="0" marR="0" lvl="0" indent="0" algn="l" rtl="0">
              <a:spcBef>
                <a:spcPts val="0"/>
              </a:spcBef>
              <a:spcAft>
                <a:spcPts val="0"/>
              </a:spcAft>
              <a:buClr>
                <a:srgbClr val="000000"/>
              </a:buClr>
              <a:buSzPts val="6200"/>
              <a:buFont typeface="Arial"/>
              <a:buNone/>
            </a:pPr>
            <a:r>
              <a:rPr lang="en-US" sz="4800" b="1" dirty="0">
                <a:solidFill>
                  <a:srgbClr val="FFFFFF"/>
                </a:solidFill>
                <a:latin typeface="Montserrat"/>
                <a:ea typeface="Montserrat"/>
                <a:cs typeface="Montserrat"/>
                <a:sym typeface="Montserrat"/>
              </a:rPr>
              <a:t>What to do and what not to do</a:t>
            </a:r>
          </a:p>
        </p:txBody>
      </p:sp>
      <p:sp>
        <p:nvSpPr>
          <p:cNvPr id="3" name="Google Shape;130;p4">
            <a:extLst>
              <a:ext uri="{FF2B5EF4-FFF2-40B4-BE49-F238E27FC236}">
                <a16:creationId xmlns:a16="http://schemas.microsoft.com/office/drawing/2014/main" id="{9F9B9E51-8DBC-5063-2F77-E82585D23840}"/>
              </a:ext>
            </a:extLst>
          </p:cNvPr>
          <p:cNvSpPr/>
          <p:nvPr/>
        </p:nvSpPr>
        <p:spPr>
          <a:xfrm>
            <a:off x="914400" y="2932016"/>
            <a:ext cx="16459200" cy="6669183"/>
          </a:xfrm>
          <a:prstGeom prst="rect">
            <a:avLst/>
          </a:prstGeom>
          <a:noFill/>
          <a:ln>
            <a:noFill/>
          </a:ln>
        </p:spPr>
        <p:txBody>
          <a:bodyPr spcFirstLastPara="1" wrap="square" lIns="91425" tIns="45700" rIns="91425" bIns="45700" anchor="t" anchorCtr="0">
            <a:noAutofit/>
          </a:bodyPr>
          <a:lstStyle/>
          <a:p>
            <a:pPr marL="571500" indent="-571500" algn="l">
              <a:lnSpc>
                <a:spcPct val="100000"/>
              </a:lnSpc>
              <a:spcAft>
                <a:spcPts val="1200"/>
              </a:spcAft>
              <a:buBlip>
                <a:blip r:embed="rId4"/>
              </a:buBlip>
            </a:pPr>
            <a:r>
              <a:rPr lang="en-US" sz="3600" dirty="0">
                <a:latin typeface="Montserrat" pitchFamily="2" charset="77"/>
              </a:rPr>
              <a:t>Make sure you stay on topic</a:t>
            </a:r>
          </a:p>
          <a:p>
            <a:pPr marL="914400" lvl="1" indent="-457200">
              <a:spcAft>
                <a:spcPts val="1200"/>
              </a:spcAft>
              <a:buBlip>
                <a:blip r:embed="rId4"/>
              </a:buBlip>
            </a:pPr>
            <a:r>
              <a:rPr lang="en-US" sz="2800" b="1" dirty="0">
                <a:latin typeface="Montserrat" pitchFamily="2" charset="77"/>
              </a:rPr>
              <a:t>Abstracts that do not address family planning will not be accepted.</a:t>
            </a:r>
            <a:br>
              <a:rPr lang="en-US" sz="2800" dirty="0">
                <a:latin typeface="Montserrat" pitchFamily="2" charset="77"/>
              </a:rPr>
            </a:br>
            <a:endParaRPr lang="en-US" sz="3600" dirty="0">
              <a:latin typeface="Montserrat" pitchFamily="2" charset="77"/>
            </a:endParaRPr>
          </a:p>
          <a:p>
            <a:pPr marL="571500" indent="-571500" algn="l">
              <a:lnSpc>
                <a:spcPct val="100000"/>
              </a:lnSpc>
              <a:spcAft>
                <a:spcPts val="1200"/>
              </a:spcAft>
              <a:buBlip>
                <a:blip r:embed="rId4"/>
              </a:buBlip>
            </a:pPr>
            <a:r>
              <a:rPr lang="en-US" sz="3600" dirty="0">
                <a:latin typeface="Montserrat" pitchFamily="2" charset="77"/>
              </a:rPr>
              <a:t>Rule of three: “Simple,” “Clear,” and “Comprehensible”</a:t>
            </a:r>
          </a:p>
          <a:p>
            <a:pPr marL="914400" lvl="1" indent="-457200">
              <a:spcAft>
                <a:spcPts val="1200"/>
              </a:spcAft>
              <a:buBlip>
                <a:blip r:embed="rId4"/>
              </a:buBlip>
            </a:pPr>
            <a:r>
              <a:rPr lang="en-US" sz="2800" dirty="0">
                <a:latin typeface="Montserrat" pitchFamily="2" charset="77"/>
              </a:rPr>
              <a:t>Avoid very long sentences and dense paragraphs. </a:t>
            </a:r>
          </a:p>
          <a:p>
            <a:pPr marL="914400" lvl="1" indent="-457200">
              <a:spcAft>
                <a:spcPts val="1200"/>
              </a:spcAft>
              <a:buBlip>
                <a:blip r:embed="rId4"/>
              </a:buBlip>
            </a:pPr>
            <a:r>
              <a:rPr lang="en-US" sz="2800" dirty="0">
                <a:latin typeface="Montserrat" pitchFamily="2" charset="77"/>
              </a:rPr>
              <a:t>Do not use unusual terms and acronyms without defining them.</a:t>
            </a:r>
          </a:p>
          <a:p>
            <a:pPr marL="914400" lvl="1" indent="-457200">
              <a:spcAft>
                <a:spcPts val="1200"/>
              </a:spcAft>
              <a:buBlip>
                <a:blip r:embed="rId4"/>
              </a:buBlip>
            </a:pPr>
            <a:r>
              <a:rPr lang="en-US" sz="2800" dirty="0">
                <a:latin typeface="Montserrat" pitchFamily="2" charset="77"/>
              </a:rPr>
              <a:t>Consider having your abstract reviewed by a native speaker of the language of your abstract before submission.</a:t>
            </a:r>
            <a:br>
              <a:rPr lang="en-US" sz="2800" dirty="0">
                <a:latin typeface="Montserrat" pitchFamily="2" charset="77"/>
              </a:rPr>
            </a:br>
            <a:endParaRPr lang="en-US" sz="2800" dirty="0">
              <a:latin typeface="Montserrat" pitchFamily="2" charset="77"/>
            </a:endParaRPr>
          </a:p>
          <a:p>
            <a:pPr marL="571500" indent="-571500" algn="l">
              <a:lnSpc>
                <a:spcPct val="100000"/>
              </a:lnSpc>
              <a:spcAft>
                <a:spcPts val="1200"/>
              </a:spcAft>
              <a:buBlip>
                <a:blip r:embed="rId4"/>
              </a:buBlip>
            </a:pPr>
            <a:r>
              <a:rPr lang="en-US" sz="3600" dirty="0">
                <a:latin typeface="Montserrat" pitchFamily="2" charset="77"/>
              </a:rPr>
              <a:t>Be consistent when you write the confidence intervals and the number of decimals.</a:t>
            </a:r>
          </a:p>
        </p:txBody>
      </p:sp>
      <p:sp>
        <p:nvSpPr>
          <p:cNvPr id="4" name="More on our research ethics policy can be found here https://www.jhsph.edu/offices-and-services/student-affairs/resources/student-policies/_documents/academic-ethics-code.pdf">
            <a:extLst>
              <a:ext uri="{FF2B5EF4-FFF2-40B4-BE49-F238E27FC236}">
                <a16:creationId xmlns:a16="http://schemas.microsoft.com/office/drawing/2014/main" id="{F434C963-A79A-372B-63B9-F664524C71D5}"/>
              </a:ext>
            </a:extLst>
          </p:cNvPr>
          <p:cNvSpPr txBox="1"/>
          <p:nvPr/>
        </p:nvSpPr>
        <p:spPr>
          <a:xfrm>
            <a:off x="914401" y="9691296"/>
            <a:ext cx="15966528" cy="27699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9" rIns="45719">
            <a:spAutoFit/>
          </a:bodyPr>
          <a:lstStyle/>
          <a:p>
            <a:r>
              <a:rPr lang="en-US" sz="1200" dirty="0">
                <a:latin typeface="Montserrat" pitchFamily="2" charset="77"/>
                <a:hlinkClick r:id="rId5"/>
              </a:rPr>
              <a:t>Source:</a:t>
            </a:r>
            <a:r>
              <a:rPr lang="en-US" sz="1200" dirty="0">
                <a:latin typeface="Montserrat" pitchFamily="2" charset="77"/>
              </a:rPr>
              <a:t>	Mary M. Shirley. 0A Dozen Dos and Don’ts: Thoughts after Reading Hundreds of Abstracts. </a:t>
            </a:r>
            <a:r>
              <a:rPr lang="en-US" sz="1200" dirty="0">
                <a:latin typeface="Montserrat" pitchFamily="2" charset="77"/>
                <a:hlinkClick r:id="rId5"/>
              </a:rPr>
              <a:t>https://www.coase.org/writings/shirley2010dosanddontsinabstracts.pdf</a:t>
            </a:r>
            <a:endParaRPr lang="en-US" sz="1200" dirty="0">
              <a:latin typeface="Montserrat" pitchFamily="2" charset="77"/>
            </a:endParaRPr>
          </a:p>
        </p:txBody>
      </p:sp>
    </p:spTree>
    <p:extLst>
      <p:ext uri="{BB962C8B-B14F-4D97-AF65-F5344CB8AC3E}">
        <p14:creationId xmlns:p14="http://schemas.microsoft.com/office/powerpoint/2010/main" val="302047166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124">
          <a:extLst>
            <a:ext uri="{FF2B5EF4-FFF2-40B4-BE49-F238E27FC236}">
              <a16:creationId xmlns:a16="http://schemas.microsoft.com/office/drawing/2014/main" id="{C630D719-632B-5389-4E51-93EF84A591D0}"/>
            </a:ext>
          </a:extLst>
        </p:cNvPr>
        <p:cNvGrpSpPr/>
        <p:nvPr/>
      </p:nvGrpSpPr>
      <p:grpSpPr>
        <a:xfrm>
          <a:off x="0" y="0"/>
          <a:ext cx="0" cy="0"/>
          <a:chOff x="0" y="0"/>
          <a:chExt cx="0" cy="0"/>
        </a:xfrm>
      </p:grpSpPr>
      <p:grpSp>
        <p:nvGrpSpPr>
          <p:cNvPr id="125" name="Google Shape;125;p4">
            <a:extLst>
              <a:ext uri="{FF2B5EF4-FFF2-40B4-BE49-F238E27FC236}">
                <a16:creationId xmlns:a16="http://schemas.microsoft.com/office/drawing/2014/main" id="{B078C060-6A21-4EE6-1E9D-0844FE66180E}"/>
              </a:ext>
            </a:extLst>
          </p:cNvPr>
          <p:cNvGrpSpPr/>
          <p:nvPr/>
        </p:nvGrpSpPr>
        <p:grpSpPr>
          <a:xfrm>
            <a:off x="175" y="-152400"/>
            <a:ext cx="18288219" cy="2590820"/>
            <a:chOff x="0" y="-38100"/>
            <a:chExt cx="5123755" cy="850900"/>
          </a:xfrm>
        </p:grpSpPr>
        <p:sp>
          <p:nvSpPr>
            <p:cNvPr id="126" name="Google Shape;126;p4">
              <a:extLst>
                <a:ext uri="{FF2B5EF4-FFF2-40B4-BE49-F238E27FC236}">
                  <a16:creationId xmlns:a16="http://schemas.microsoft.com/office/drawing/2014/main" id="{69D7301A-3545-7A40-E966-112DE0C5405D}"/>
                </a:ext>
              </a:extLst>
            </p:cNvPr>
            <p:cNvSpPr/>
            <p:nvPr/>
          </p:nvSpPr>
          <p:spPr>
            <a:xfrm>
              <a:off x="0" y="0"/>
              <a:ext cx="5123755" cy="812800"/>
            </a:xfrm>
            <a:custGeom>
              <a:avLst/>
              <a:gdLst/>
              <a:ahLst/>
              <a:cxnLst/>
              <a:rect l="l" t="t" r="r" b="b"/>
              <a:pathLst>
                <a:path w="5123755" h="812800" extrusionOk="0">
                  <a:moveTo>
                    <a:pt x="0" y="0"/>
                  </a:moveTo>
                  <a:lnTo>
                    <a:pt x="5123755" y="0"/>
                  </a:lnTo>
                  <a:lnTo>
                    <a:pt x="5123755" y="812800"/>
                  </a:lnTo>
                  <a:lnTo>
                    <a:pt x="0" y="812800"/>
                  </a:lnTo>
                  <a:close/>
                </a:path>
              </a:pathLst>
            </a:custGeom>
            <a:solidFill>
              <a:srgbClr val="121D37"/>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27" name="Google Shape;127;p4">
              <a:extLst>
                <a:ext uri="{FF2B5EF4-FFF2-40B4-BE49-F238E27FC236}">
                  <a16:creationId xmlns:a16="http://schemas.microsoft.com/office/drawing/2014/main" id="{BC8B5CF6-F0A2-890E-027E-AEBBB3D43D7C}"/>
                </a:ext>
              </a:extLst>
            </p:cNvPr>
            <p:cNvSpPr txBox="1"/>
            <p:nvPr/>
          </p:nvSpPr>
          <p:spPr>
            <a:xfrm>
              <a:off x="0" y="-38100"/>
              <a:ext cx="5123755" cy="850900"/>
            </a:xfrm>
            <a:prstGeom prst="rect">
              <a:avLst/>
            </a:prstGeom>
            <a:noFill/>
            <a:ln>
              <a:noFill/>
            </a:ln>
          </p:spPr>
          <p:txBody>
            <a:bodyPr spcFirstLastPara="1" wrap="square" lIns="50800" tIns="50800" rIns="50800" bIns="50800" anchor="ctr" anchorCtr="0">
              <a:noAutofit/>
            </a:bodyPr>
            <a:lstStyle/>
            <a:p>
              <a:pPr marL="0" marR="0" lvl="0" indent="0" algn="ctr" rtl="0">
                <a:lnSpc>
                  <a:spcPct val="1545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grpSp>
      <p:sp>
        <p:nvSpPr>
          <p:cNvPr id="128" name="Google Shape;128;p4">
            <a:extLst>
              <a:ext uri="{FF2B5EF4-FFF2-40B4-BE49-F238E27FC236}">
                <a16:creationId xmlns:a16="http://schemas.microsoft.com/office/drawing/2014/main" id="{46C4F061-0428-1DF9-4295-7A7ADDDA855E}"/>
              </a:ext>
            </a:extLst>
          </p:cNvPr>
          <p:cNvSpPr/>
          <p:nvPr/>
        </p:nvSpPr>
        <p:spPr>
          <a:xfrm>
            <a:off x="16880929" y="457204"/>
            <a:ext cx="985342" cy="985342"/>
          </a:xfrm>
          <a:custGeom>
            <a:avLst/>
            <a:gdLst/>
            <a:ahLst/>
            <a:cxnLst/>
            <a:rect l="l" t="t" r="r" b="b"/>
            <a:pathLst>
              <a:path w="985342" h="985342" extrusionOk="0">
                <a:moveTo>
                  <a:pt x="0" y="0"/>
                </a:moveTo>
                <a:lnTo>
                  <a:pt x="985342" y="0"/>
                </a:lnTo>
                <a:lnTo>
                  <a:pt x="985342" y="985342"/>
                </a:lnTo>
                <a:lnTo>
                  <a:pt x="0" y="985342"/>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2" name="Google Shape;129;p4">
            <a:extLst>
              <a:ext uri="{FF2B5EF4-FFF2-40B4-BE49-F238E27FC236}">
                <a16:creationId xmlns:a16="http://schemas.microsoft.com/office/drawing/2014/main" id="{FB2A192E-A6F7-47CF-E8E0-AB8CF87AE30B}"/>
              </a:ext>
            </a:extLst>
          </p:cNvPr>
          <p:cNvSpPr txBox="1"/>
          <p:nvPr/>
        </p:nvSpPr>
        <p:spPr>
          <a:xfrm>
            <a:off x="914400" y="828081"/>
            <a:ext cx="15716100" cy="738664"/>
          </a:xfrm>
          <a:prstGeom prst="rect">
            <a:avLst/>
          </a:prstGeom>
          <a:noFill/>
          <a:ln>
            <a:noFill/>
          </a:ln>
        </p:spPr>
        <p:txBody>
          <a:bodyPr spcFirstLastPara="1" wrap="square" lIns="0" tIns="0" rIns="0" bIns="0" anchor="t" anchorCtr="0">
            <a:spAutoFit/>
          </a:bodyPr>
          <a:lstStyle/>
          <a:p>
            <a:pPr marL="0" marR="0" lvl="0" indent="0" algn="l" rtl="0">
              <a:spcBef>
                <a:spcPts val="0"/>
              </a:spcBef>
              <a:spcAft>
                <a:spcPts val="0"/>
              </a:spcAft>
              <a:buClr>
                <a:srgbClr val="000000"/>
              </a:buClr>
              <a:buSzPts val="6200"/>
              <a:buFont typeface="Arial"/>
              <a:buNone/>
            </a:pPr>
            <a:r>
              <a:rPr lang="en-US" sz="4800" b="1" dirty="0">
                <a:solidFill>
                  <a:srgbClr val="FFFFFF"/>
                </a:solidFill>
                <a:latin typeface="Montserrat"/>
                <a:ea typeface="Montserrat"/>
                <a:cs typeface="Montserrat"/>
                <a:sym typeface="Montserrat"/>
              </a:rPr>
              <a:t>What to do and what not to do</a:t>
            </a:r>
          </a:p>
        </p:txBody>
      </p:sp>
      <p:sp>
        <p:nvSpPr>
          <p:cNvPr id="3" name="Google Shape;130;p4">
            <a:extLst>
              <a:ext uri="{FF2B5EF4-FFF2-40B4-BE49-F238E27FC236}">
                <a16:creationId xmlns:a16="http://schemas.microsoft.com/office/drawing/2014/main" id="{11DC6CAB-5145-FB32-505E-4EFABECC8F7B}"/>
              </a:ext>
            </a:extLst>
          </p:cNvPr>
          <p:cNvSpPr/>
          <p:nvPr/>
        </p:nvSpPr>
        <p:spPr>
          <a:xfrm>
            <a:off x="914400" y="2932016"/>
            <a:ext cx="16459200" cy="6669183"/>
          </a:xfrm>
          <a:prstGeom prst="rect">
            <a:avLst/>
          </a:prstGeom>
          <a:noFill/>
          <a:ln>
            <a:noFill/>
          </a:ln>
        </p:spPr>
        <p:txBody>
          <a:bodyPr spcFirstLastPara="1" wrap="square" lIns="91425" tIns="45700" rIns="91425" bIns="45700" anchor="t" anchorCtr="0">
            <a:noAutofit/>
          </a:bodyPr>
          <a:lstStyle/>
          <a:p>
            <a:pPr marL="571500" lvl="1" indent="-571500">
              <a:spcAft>
                <a:spcPts val="1200"/>
              </a:spcAft>
              <a:buBlip>
                <a:blip r:embed="rId4"/>
              </a:buBlip>
            </a:pPr>
            <a:r>
              <a:rPr lang="en-US" sz="3600" dirty="0">
                <a:latin typeface="Montserrat" pitchFamily="2" charset="77"/>
              </a:rPr>
              <a:t>Avoid using the passive voice. </a:t>
            </a:r>
          </a:p>
          <a:p>
            <a:pPr marL="571500" lvl="1" indent="-571500">
              <a:spcAft>
                <a:spcPts val="1200"/>
              </a:spcAft>
              <a:buBlip>
                <a:blip r:embed="rId4"/>
              </a:buBlip>
            </a:pPr>
            <a:r>
              <a:rPr lang="en-US" sz="3600" dirty="0">
                <a:latin typeface="Montserrat" pitchFamily="2" charset="77"/>
              </a:rPr>
              <a:t>Use the present tense to describe:</a:t>
            </a:r>
          </a:p>
          <a:p>
            <a:pPr marL="914400" lvl="1" indent="-457200">
              <a:spcAft>
                <a:spcPts val="1200"/>
              </a:spcAft>
              <a:buBlip>
                <a:blip r:embed="rId4"/>
              </a:buBlip>
            </a:pPr>
            <a:r>
              <a:rPr lang="en-US" sz="2800" dirty="0">
                <a:latin typeface="Montserrat" pitchFamily="2" charset="77"/>
              </a:rPr>
              <a:t>The problem addressed by your abstract</a:t>
            </a:r>
          </a:p>
          <a:p>
            <a:pPr marL="914400" lvl="1" indent="-457200">
              <a:spcAft>
                <a:spcPts val="1200"/>
              </a:spcAft>
              <a:buBlip>
                <a:blip r:embed="rId4"/>
              </a:buBlip>
            </a:pPr>
            <a:r>
              <a:rPr lang="en-US" sz="2800" dirty="0">
                <a:latin typeface="Montserrat" pitchFamily="2" charset="77"/>
              </a:rPr>
              <a:t>Implications of your research findings</a:t>
            </a:r>
          </a:p>
          <a:p>
            <a:pPr marL="571500" lvl="1" indent="-571500">
              <a:spcAft>
                <a:spcPts val="1200"/>
              </a:spcAft>
              <a:buBlip>
                <a:blip r:embed="rId4"/>
              </a:buBlip>
            </a:pPr>
            <a:r>
              <a:rPr lang="en-US" sz="3600" dirty="0">
                <a:latin typeface="Montserrat" pitchFamily="2" charset="77"/>
              </a:rPr>
              <a:t>Use past tense when describing:</a:t>
            </a:r>
          </a:p>
          <a:p>
            <a:pPr marL="914400" lvl="1" indent="-457200">
              <a:spcAft>
                <a:spcPts val="1200"/>
              </a:spcAft>
              <a:buBlip>
                <a:blip r:embed="rId4"/>
              </a:buBlip>
            </a:pPr>
            <a:r>
              <a:rPr lang="en-US" sz="2800" dirty="0">
                <a:latin typeface="Montserrat" pitchFamily="2" charset="77"/>
              </a:rPr>
              <a:t>Methods used</a:t>
            </a:r>
          </a:p>
          <a:p>
            <a:pPr marL="914400" lvl="1" indent="-457200">
              <a:spcAft>
                <a:spcPts val="1200"/>
              </a:spcAft>
              <a:buBlip>
                <a:blip r:embed="rId4"/>
              </a:buBlip>
            </a:pPr>
            <a:r>
              <a:rPr lang="en-US" sz="2800" dirty="0">
                <a:latin typeface="Montserrat" pitchFamily="2" charset="77"/>
              </a:rPr>
              <a:t>Results found </a:t>
            </a:r>
          </a:p>
          <a:p>
            <a:pPr marL="914400" lvl="1" indent="-457200">
              <a:spcAft>
                <a:spcPts val="1200"/>
              </a:spcAft>
              <a:buBlip>
                <a:blip r:embed="rId4"/>
              </a:buBlip>
            </a:pPr>
            <a:r>
              <a:rPr lang="en-US" sz="2800" dirty="0">
                <a:latin typeface="Montserrat" pitchFamily="2" charset="77"/>
              </a:rPr>
              <a:t>Study limitations and strength</a:t>
            </a:r>
          </a:p>
          <a:p>
            <a:pPr marL="571500" lvl="1" indent="-571500">
              <a:spcAft>
                <a:spcPts val="1200"/>
              </a:spcAft>
              <a:buBlip>
                <a:blip r:embed="rId4"/>
              </a:buBlip>
            </a:pPr>
            <a:r>
              <a:rPr lang="en-US" sz="3600" dirty="0">
                <a:latin typeface="Montserrat" pitchFamily="2" charset="77"/>
              </a:rPr>
              <a:t>Never start a sentence with a number. </a:t>
            </a:r>
          </a:p>
        </p:txBody>
      </p:sp>
    </p:spTree>
    <p:extLst>
      <p:ext uri="{BB962C8B-B14F-4D97-AF65-F5344CB8AC3E}">
        <p14:creationId xmlns:p14="http://schemas.microsoft.com/office/powerpoint/2010/main" val="346393166"/>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Shape 124">
          <a:extLst>
            <a:ext uri="{FF2B5EF4-FFF2-40B4-BE49-F238E27FC236}">
              <a16:creationId xmlns:a16="http://schemas.microsoft.com/office/drawing/2014/main" id="{B7E3CE4E-F8FA-58CE-6F68-D4A46F0B4BC9}"/>
            </a:ext>
          </a:extLst>
        </p:cNvPr>
        <p:cNvGrpSpPr/>
        <p:nvPr/>
      </p:nvGrpSpPr>
      <p:grpSpPr>
        <a:xfrm>
          <a:off x="0" y="0"/>
          <a:ext cx="0" cy="0"/>
          <a:chOff x="0" y="0"/>
          <a:chExt cx="0" cy="0"/>
        </a:xfrm>
      </p:grpSpPr>
      <p:grpSp>
        <p:nvGrpSpPr>
          <p:cNvPr id="125" name="Google Shape;125;p4">
            <a:extLst>
              <a:ext uri="{FF2B5EF4-FFF2-40B4-BE49-F238E27FC236}">
                <a16:creationId xmlns:a16="http://schemas.microsoft.com/office/drawing/2014/main" id="{113F30B7-AAF4-7C32-305F-3E7ECD756B5C}"/>
              </a:ext>
            </a:extLst>
          </p:cNvPr>
          <p:cNvGrpSpPr/>
          <p:nvPr/>
        </p:nvGrpSpPr>
        <p:grpSpPr>
          <a:xfrm>
            <a:off x="175" y="-152400"/>
            <a:ext cx="18288219" cy="2590820"/>
            <a:chOff x="0" y="-38100"/>
            <a:chExt cx="5123755" cy="850900"/>
          </a:xfrm>
        </p:grpSpPr>
        <p:sp>
          <p:nvSpPr>
            <p:cNvPr id="126" name="Google Shape;126;p4">
              <a:extLst>
                <a:ext uri="{FF2B5EF4-FFF2-40B4-BE49-F238E27FC236}">
                  <a16:creationId xmlns:a16="http://schemas.microsoft.com/office/drawing/2014/main" id="{36FF865E-7F57-6065-6C92-A60568D8BEDA}"/>
                </a:ext>
              </a:extLst>
            </p:cNvPr>
            <p:cNvSpPr/>
            <p:nvPr/>
          </p:nvSpPr>
          <p:spPr>
            <a:xfrm>
              <a:off x="0" y="0"/>
              <a:ext cx="5123755" cy="812800"/>
            </a:xfrm>
            <a:custGeom>
              <a:avLst/>
              <a:gdLst/>
              <a:ahLst/>
              <a:cxnLst/>
              <a:rect l="l" t="t" r="r" b="b"/>
              <a:pathLst>
                <a:path w="5123755" h="812800" extrusionOk="0">
                  <a:moveTo>
                    <a:pt x="0" y="0"/>
                  </a:moveTo>
                  <a:lnTo>
                    <a:pt x="5123755" y="0"/>
                  </a:lnTo>
                  <a:lnTo>
                    <a:pt x="5123755" y="812800"/>
                  </a:lnTo>
                  <a:lnTo>
                    <a:pt x="0" y="812800"/>
                  </a:lnTo>
                  <a:close/>
                </a:path>
              </a:pathLst>
            </a:custGeom>
            <a:solidFill>
              <a:srgbClr val="121D37"/>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27" name="Google Shape;127;p4">
              <a:extLst>
                <a:ext uri="{FF2B5EF4-FFF2-40B4-BE49-F238E27FC236}">
                  <a16:creationId xmlns:a16="http://schemas.microsoft.com/office/drawing/2014/main" id="{A4526D6B-D01A-6FB8-4FDC-F848AE8BD81F}"/>
                </a:ext>
              </a:extLst>
            </p:cNvPr>
            <p:cNvSpPr txBox="1"/>
            <p:nvPr/>
          </p:nvSpPr>
          <p:spPr>
            <a:xfrm>
              <a:off x="0" y="-38100"/>
              <a:ext cx="5123755" cy="850900"/>
            </a:xfrm>
            <a:prstGeom prst="rect">
              <a:avLst/>
            </a:prstGeom>
            <a:noFill/>
            <a:ln>
              <a:noFill/>
            </a:ln>
          </p:spPr>
          <p:txBody>
            <a:bodyPr spcFirstLastPara="1" wrap="square" lIns="50800" tIns="50800" rIns="50800" bIns="50800" anchor="ctr" anchorCtr="0">
              <a:noAutofit/>
            </a:bodyPr>
            <a:lstStyle/>
            <a:p>
              <a:pPr marL="0" marR="0" lvl="0" indent="0" algn="ctr" rtl="0">
                <a:lnSpc>
                  <a:spcPct val="1545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grpSp>
      <p:sp>
        <p:nvSpPr>
          <p:cNvPr id="128" name="Google Shape;128;p4">
            <a:extLst>
              <a:ext uri="{FF2B5EF4-FFF2-40B4-BE49-F238E27FC236}">
                <a16:creationId xmlns:a16="http://schemas.microsoft.com/office/drawing/2014/main" id="{31405E15-913F-94FA-9C6A-0B39DD392BBC}"/>
              </a:ext>
            </a:extLst>
          </p:cNvPr>
          <p:cNvSpPr/>
          <p:nvPr/>
        </p:nvSpPr>
        <p:spPr>
          <a:xfrm>
            <a:off x="16880929" y="457204"/>
            <a:ext cx="985342" cy="985342"/>
          </a:xfrm>
          <a:custGeom>
            <a:avLst/>
            <a:gdLst/>
            <a:ahLst/>
            <a:cxnLst/>
            <a:rect l="l" t="t" r="r" b="b"/>
            <a:pathLst>
              <a:path w="985342" h="985342" extrusionOk="0">
                <a:moveTo>
                  <a:pt x="0" y="0"/>
                </a:moveTo>
                <a:lnTo>
                  <a:pt x="985342" y="0"/>
                </a:lnTo>
                <a:lnTo>
                  <a:pt x="985342" y="985342"/>
                </a:lnTo>
                <a:lnTo>
                  <a:pt x="0" y="985342"/>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2" name="Google Shape;129;p4">
            <a:extLst>
              <a:ext uri="{FF2B5EF4-FFF2-40B4-BE49-F238E27FC236}">
                <a16:creationId xmlns:a16="http://schemas.microsoft.com/office/drawing/2014/main" id="{D97EE994-4339-EACE-FC51-710496CBF02A}"/>
              </a:ext>
            </a:extLst>
          </p:cNvPr>
          <p:cNvSpPr txBox="1"/>
          <p:nvPr/>
        </p:nvSpPr>
        <p:spPr>
          <a:xfrm>
            <a:off x="914400" y="828081"/>
            <a:ext cx="15716100" cy="738664"/>
          </a:xfrm>
          <a:prstGeom prst="rect">
            <a:avLst/>
          </a:prstGeom>
          <a:noFill/>
          <a:ln>
            <a:noFill/>
          </a:ln>
        </p:spPr>
        <p:txBody>
          <a:bodyPr spcFirstLastPara="1" wrap="square" lIns="0" tIns="0" rIns="0" bIns="0" anchor="t" anchorCtr="0">
            <a:spAutoFit/>
          </a:bodyPr>
          <a:lstStyle/>
          <a:p>
            <a:pPr marL="0" marR="0" lvl="0" indent="0" algn="l" rtl="0">
              <a:spcBef>
                <a:spcPts val="0"/>
              </a:spcBef>
              <a:spcAft>
                <a:spcPts val="0"/>
              </a:spcAft>
              <a:buClr>
                <a:srgbClr val="000000"/>
              </a:buClr>
              <a:buSzPts val="6200"/>
              <a:buFont typeface="Arial"/>
              <a:buNone/>
            </a:pPr>
            <a:r>
              <a:rPr lang="en-US" sz="4800" b="1" dirty="0">
                <a:solidFill>
                  <a:srgbClr val="FFFFFF"/>
                </a:solidFill>
                <a:latin typeface="Montserrat"/>
                <a:ea typeface="Montserrat"/>
                <a:cs typeface="Montserrat"/>
                <a:sym typeface="Montserrat"/>
              </a:rPr>
              <a:t>What to do and what not to do</a:t>
            </a:r>
          </a:p>
        </p:txBody>
      </p:sp>
      <p:sp>
        <p:nvSpPr>
          <p:cNvPr id="3" name="Google Shape;130;p4">
            <a:extLst>
              <a:ext uri="{FF2B5EF4-FFF2-40B4-BE49-F238E27FC236}">
                <a16:creationId xmlns:a16="http://schemas.microsoft.com/office/drawing/2014/main" id="{79B44162-1CDE-72B7-F581-9C57AF84CAB6}"/>
              </a:ext>
            </a:extLst>
          </p:cNvPr>
          <p:cNvSpPr/>
          <p:nvPr/>
        </p:nvSpPr>
        <p:spPr>
          <a:xfrm>
            <a:off x="914400" y="2932016"/>
            <a:ext cx="16459200" cy="6669183"/>
          </a:xfrm>
          <a:prstGeom prst="rect">
            <a:avLst/>
          </a:prstGeom>
          <a:noFill/>
          <a:ln>
            <a:noFill/>
          </a:ln>
        </p:spPr>
        <p:txBody>
          <a:bodyPr spcFirstLastPara="1" wrap="square" lIns="91425" tIns="45700" rIns="91425" bIns="45700" anchor="t" anchorCtr="0">
            <a:noAutofit/>
          </a:bodyPr>
          <a:lstStyle/>
          <a:p>
            <a:pPr marL="571500" lvl="1" indent="-571500">
              <a:spcAft>
                <a:spcPts val="1200"/>
              </a:spcAft>
              <a:buBlip>
                <a:blip r:embed="rId4"/>
              </a:buBlip>
            </a:pPr>
            <a:r>
              <a:rPr lang="en-US" sz="3600" dirty="0">
                <a:latin typeface="Montserrat" pitchFamily="2" charset="77"/>
              </a:rPr>
              <a:t>Your first lines should iterate on why anyone should care about the topic of your abstract.</a:t>
            </a:r>
          </a:p>
          <a:p>
            <a:pPr marL="571500" lvl="1" indent="-571500">
              <a:spcAft>
                <a:spcPts val="1200"/>
              </a:spcAft>
              <a:buBlip>
                <a:blip r:embed="rId4"/>
              </a:buBlip>
            </a:pPr>
            <a:r>
              <a:rPr lang="en-US" sz="3600" dirty="0">
                <a:latin typeface="Montserrat" pitchFamily="2" charset="77"/>
              </a:rPr>
              <a:t>Remember, the abstract is about:</a:t>
            </a:r>
          </a:p>
          <a:p>
            <a:pPr marL="914400" lvl="1" indent="-457200">
              <a:spcAft>
                <a:spcPts val="1200"/>
              </a:spcAft>
              <a:buBlip>
                <a:blip r:embed="rId4"/>
              </a:buBlip>
            </a:pPr>
            <a:r>
              <a:rPr lang="en-US" sz="2800" dirty="0">
                <a:latin typeface="Montserrat" pitchFamily="2" charset="77"/>
              </a:rPr>
              <a:t>“What you did”</a:t>
            </a:r>
          </a:p>
          <a:p>
            <a:pPr marL="914400" lvl="1" indent="-457200">
              <a:spcAft>
                <a:spcPts val="1200"/>
              </a:spcAft>
              <a:buBlip>
                <a:blip r:embed="rId4"/>
              </a:buBlip>
            </a:pPr>
            <a:r>
              <a:rPr lang="en-US" sz="2800" dirty="0">
                <a:latin typeface="Montserrat" pitchFamily="2" charset="77"/>
              </a:rPr>
              <a:t>“How you did it”</a:t>
            </a:r>
          </a:p>
          <a:p>
            <a:pPr marL="914400" lvl="1" indent="-457200">
              <a:spcAft>
                <a:spcPts val="1200"/>
              </a:spcAft>
              <a:buBlip>
                <a:blip r:embed="rId4"/>
              </a:buBlip>
            </a:pPr>
            <a:r>
              <a:rPr lang="en-US" sz="2800" dirty="0">
                <a:latin typeface="Montserrat" pitchFamily="2" charset="77"/>
              </a:rPr>
              <a:t>“What you found”</a:t>
            </a:r>
          </a:p>
          <a:p>
            <a:pPr marL="914400" lvl="1" indent="-457200">
              <a:spcAft>
                <a:spcPts val="1200"/>
              </a:spcAft>
              <a:buBlip>
                <a:blip r:embed="rId4"/>
              </a:buBlip>
            </a:pPr>
            <a:r>
              <a:rPr lang="en-US" sz="2800" dirty="0">
                <a:latin typeface="Montserrat" pitchFamily="2" charset="77"/>
              </a:rPr>
              <a:t>“What you learned”</a:t>
            </a:r>
          </a:p>
        </p:txBody>
      </p:sp>
    </p:spTree>
    <p:extLst>
      <p:ext uri="{BB962C8B-B14F-4D97-AF65-F5344CB8AC3E}">
        <p14:creationId xmlns:p14="http://schemas.microsoft.com/office/powerpoint/2010/main" val="2175740865"/>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Shape 124">
          <a:extLst>
            <a:ext uri="{FF2B5EF4-FFF2-40B4-BE49-F238E27FC236}">
              <a16:creationId xmlns:a16="http://schemas.microsoft.com/office/drawing/2014/main" id="{3E4BFD37-4244-244F-5ECD-65D461B4DA4B}"/>
            </a:ext>
          </a:extLst>
        </p:cNvPr>
        <p:cNvGrpSpPr/>
        <p:nvPr/>
      </p:nvGrpSpPr>
      <p:grpSpPr>
        <a:xfrm>
          <a:off x="0" y="0"/>
          <a:ext cx="0" cy="0"/>
          <a:chOff x="0" y="0"/>
          <a:chExt cx="0" cy="0"/>
        </a:xfrm>
      </p:grpSpPr>
      <p:grpSp>
        <p:nvGrpSpPr>
          <p:cNvPr id="125" name="Google Shape;125;p4">
            <a:extLst>
              <a:ext uri="{FF2B5EF4-FFF2-40B4-BE49-F238E27FC236}">
                <a16:creationId xmlns:a16="http://schemas.microsoft.com/office/drawing/2014/main" id="{BC1B3C7D-EDDE-0670-11F4-60D0D64B617F}"/>
              </a:ext>
            </a:extLst>
          </p:cNvPr>
          <p:cNvGrpSpPr/>
          <p:nvPr/>
        </p:nvGrpSpPr>
        <p:grpSpPr>
          <a:xfrm>
            <a:off x="175" y="-152400"/>
            <a:ext cx="18288219" cy="2590820"/>
            <a:chOff x="0" y="-38100"/>
            <a:chExt cx="5123755" cy="850900"/>
          </a:xfrm>
        </p:grpSpPr>
        <p:sp>
          <p:nvSpPr>
            <p:cNvPr id="126" name="Google Shape;126;p4">
              <a:extLst>
                <a:ext uri="{FF2B5EF4-FFF2-40B4-BE49-F238E27FC236}">
                  <a16:creationId xmlns:a16="http://schemas.microsoft.com/office/drawing/2014/main" id="{B928EBA3-3B87-B884-0341-55712E4DB5A7}"/>
                </a:ext>
              </a:extLst>
            </p:cNvPr>
            <p:cNvSpPr/>
            <p:nvPr/>
          </p:nvSpPr>
          <p:spPr>
            <a:xfrm>
              <a:off x="0" y="0"/>
              <a:ext cx="5123755" cy="812800"/>
            </a:xfrm>
            <a:custGeom>
              <a:avLst/>
              <a:gdLst/>
              <a:ahLst/>
              <a:cxnLst/>
              <a:rect l="l" t="t" r="r" b="b"/>
              <a:pathLst>
                <a:path w="5123755" h="812800" extrusionOk="0">
                  <a:moveTo>
                    <a:pt x="0" y="0"/>
                  </a:moveTo>
                  <a:lnTo>
                    <a:pt x="5123755" y="0"/>
                  </a:lnTo>
                  <a:lnTo>
                    <a:pt x="5123755" y="812800"/>
                  </a:lnTo>
                  <a:lnTo>
                    <a:pt x="0" y="812800"/>
                  </a:lnTo>
                  <a:close/>
                </a:path>
              </a:pathLst>
            </a:custGeom>
            <a:solidFill>
              <a:srgbClr val="121D37"/>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27" name="Google Shape;127;p4">
              <a:extLst>
                <a:ext uri="{FF2B5EF4-FFF2-40B4-BE49-F238E27FC236}">
                  <a16:creationId xmlns:a16="http://schemas.microsoft.com/office/drawing/2014/main" id="{CBAED837-03C4-A03A-F6B9-D3BBF158D8D1}"/>
                </a:ext>
              </a:extLst>
            </p:cNvPr>
            <p:cNvSpPr txBox="1"/>
            <p:nvPr/>
          </p:nvSpPr>
          <p:spPr>
            <a:xfrm>
              <a:off x="0" y="-38100"/>
              <a:ext cx="5123755" cy="850900"/>
            </a:xfrm>
            <a:prstGeom prst="rect">
              <a:avLst/>
            </a:prstGeom>
            <a:noFill/>
            <a:ln>
              <a:noFill/>
            </a:ln>
          </p:spPr>
          <p:txBody>
            <a:bodyPr spcFirstLastPara="1" wrap="square" lIns="50800" tIns="50800" rIns="50800" bIns="50800" anchor="ctr" anchorCtr="0">
              <a:noAutofit/>
            </a:bodyPr>
            <a:lstStyle/>
            <a:p>
              <a:pPr marL="0" marR="0" lvl="0" indent="0" algn="ctr" rtl="0">
                <a:lnSpc>
                  <a:spcPct val="1545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grpSp>
      <p:sp>
        <p:nvSpPr>
          <p:cNvPr id="128" name="Google Shape;128;p4">
            <a:extLst>
              <a:ext uri="{FF2B5EF4-FFF2-40B4-BE49-F238E27FC236}">
                <a16:creationId xmlns:a16="http://schemas.microsoft.com/office/drawing/2014/main" id="{5A1A77FF-FFD6-BE98-E79F-78E94B5DCBAC}"/>
              </a:ext>
            </a:extLst>
          </p:cNvPr>
          <p:cNvSpPr/>
          <p:nvPr/>
        </p:nvSpPr>
        <p:spPr>
          <a:xfrm>
            <a:off x="16880929" y="457204"/>
            <a:ext cx="985342" cy="985342"/>
          </a:xfrm>
          <a:custGeom>
            <a:avLst/>
            <a:gdLst/>
            <a:ahLst/>
            <a:cxnLst/>
            <a:rect l="l" t="t" r="r" b="b"/>
            <a:pathLst>
              <a:path w="985342" h="985342" extrusionOk="0">
                <a:moveTo>
                  <a:pt x="0" y="0"/>
                </a:moveTo>
                <a:lnTo>
                  <a:pt x="985342" y="0"/>
                </a:lnTo>
                <a:lnTo>
                  <a:pt x="985342" y="985342"/>
                </a:lnTo>
                <a:lnTo>
                  <a:pt x="0" y="985342"/>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30" name="Google Shape;130;p4">
            <a:extLst>
              <a:ext uri="{FF2B5EF4-FFF2-40B4-BE49-F238E27FC236}">
                <a16:creationId xmlns:a16="http://schemas.microsoft.com/office/drawing/2014/main" id="{2DD7F1D1-D580-D1B0-3C17-29291C78255B}"/>
              </a:ext>
            </a:extLst>
          </p:cNvPr>
          <p:cNvSpPr/>
          <p:nvPr/>
        </p:nvSpPr>
        <p:spPr>
          <a:xfrm>
            <a:off x="914400" y="3279558"/>
            <a:ext cx="16459200" cy="6035892"/>
          </a:xfrm>
          <a:prstGeom prst="rect">
            <a:avLst/>
          </a:prstGeom>
          <a:noFill/>
          <a:ln>
            <a:noFill/>
          </a:ln>
        </p:spPr>
        <p:txBody>
          <a:bodyPr spcFirstLastPara="1" wrap="square" lIns="91425" tIns="45700" rIns="91425" bIns="45700" anchor="t" anchorCtr="0">
            <a:noAutofit/>
          </a:bodyPr>
          <a:lstStyle/>
          <a:p>
            <a:pPr marL="457200" indent="-457200">
              <a:lnSpc>
                <a:spcPct val="90000"/>
              </a:lnSpc>
              <a:spcBef>
                <a:spcPts val="600"/>
              </a:spcBef>
              <a:buSzPct val="100000"/>
              <a:buBlip>
                <a:blip r:embed="rId4"/>
              </a:buBlip>
              <a:defRPr sz="2400">
                <a:latin typeface="+mj-lt"/>
                <a:ea typeface="+mj-ea"/>
                <a:cs typeface="+mj-cs"/>
                <a:sym typeface="Helvetica"/>
              </a:defRPr>
            </a:pPr>
            <a:r>
              <a:rPr lang="en-US" sz="3200" dirty="0">
                <a:latin typeface="Montserrat" pitchFamily="2" charset="77"/>
              </a:rPr>
              <a:t>Mary M. Shirley. 0A Dozen Dos and Don’ts: Thoughts after Reading Hundreds of Abstracts. </a:t>
            </a:r>
            <a:r>
              <a:rPr lang="en-US" sz="3200" u="sng" dirty="0">
                <a:solidFill>
                  <a:srgbClr val="0563C1"/>
                </a:solidFill>
                <a:uFill>
                  <a:solidFill>
                    <a:srgbClr val="0563C1"/>
                  </a:solidFill>
                </a:uFill>
                <a:latin typeface="Montserrat" pitchFamily="2" charset="77"/>
                <a:hlinkClick r:id="rId5"/>
              </a:rPr>
              <a:t>https://www.coase.org/writings/shirley2010dosanddontsinabstracts.pdf</a:t>
            </a:r>
          </a:p>
          <a:p>
            <a:pPr marL="457200" indent="-457200">
              <a:lnSpc>
                <a:spcPct val="90000"/>
              </a:lnSpc>
              <a:spcBef>
                <a:spcPts val="600"/>
              </a:spcBef>
              <a:buSzPct val="100000"/>
              <a:buBlip>
                <a:blip r:embed="rId4"/>
              </a:buBlip>
              <a:defRPr sz="2400">
                <a:latin typeface="+mj-lt"/>
                <a:ea typeface="+mj-ea"/>
                <a:cs typeface="+mj-cs"/>
                <a:sym typeface="Helvetica"/>
              </a:defRPr>
            </a:pPr>
            <a:r>
              <a:rPr lang="en-US" sz="3200" dirty="0">
                <a:latin typeface="Montserrat" pitchFamily="2" charset="77"/>
              </a:rPr>
              <a:t>Andrade, C. (2011). How to write a good abstract for a scientific paper or conference presentation. Indian journal of psychiatry, 53(2), 172.</a:t>
            </a:r>
            <a:endParaRPr lang="en-US" sz="3200" dirty="0">
              <a:latin typeface="Montserrat" pitchFamily="2" charset="77"/>
              <a:ea typeface="Calibri Light"/>
              <a:cs typeface="Calibri Light"/>
              <a:sym typeface="Calibri Light"/>
            </a:endParaRPr>
          </a:p>
          <a:p>
            <a:pPr marL="457200" indent="-457200">
              <a:lnSpc>
                <a:spcPct val="90000"/>
              </a:lnSpc>
              <a:spcBef>
                <a:spcPts val="600"/>
              </a:spcBef>
              <a:buSzPct val="100000"/>
              <a:buBlip>
                <a:blip r:embed="rId4"/>
              </a:buBlip>
              <a:defRPr sz="2400">
                <a:latin typeface="+mj-lt"/>
                <a:ea typeface="+mj-ea"/>
                <a:cs typeface="+mj-cs"/>
                <a:sym typeface="Helvetica"/>
              </a:defRPr>
            </a:pPr>
            <a:r>
              <a:rPr lang="en-US" sz="3200" dirty="0">
                <a:latin typeface="Montserrat" pitchFamily="2" charset="77"/>
              </a:rPr>
              <a:t>Conn, V. S. (2020). Crafting Effective Abstracts.</a:t>
            </a:r>
            <a:endParaRPr lang="en-US" sz="3200" dirty="0">
              <a:latin typeface="Montserrat" pitchFamily="2" charset="77"/>
              <a:ea typeface="Calibri Light"/>
              <a:cs typeface="Calibri Light"/>
              <a:sym typeface="Calibri Light"/>
            </a:endParaRPr>
          </a:p>
          <a:p>
            <a:pPr marL="457200" indent="-457200">
              <a:lnSpc>
                <a:spcPct val="90000"/>
              </a:lnSpc>
              <a:spcBef>
                <a:spcPts val="600"/>
              </a:spcBef>
              <a:buSzPct val="100000"/>
              <a:buBlip>
                <a:blip r:embed="rId4"/>
              </a:buBlip>
              <a:defRPr sz="2400">
                <a:latin typeface="+mj-lt"/>
                <a:ea typeface="+mj-ea"/>
                <a:cs typeface="+mj-cs"/>
                <a:sym typeface="Helvetica"/>
              </a:defRPr>
            </a:pPr>
            <a:r>
              <a:rPr lang="en-US" sz="3200" dirty="0">
                <a:latin typeface="Montserrat" pitchFamily="2" charset="77"/>
              </a:rPr>
              <a:t>Ferreira, J. C., &amp; </a:t>
            </a:r>
            <a:r>
              <a:rPr lang="en-US" sz="3200" dirty="0" err="1">
                <a:latin typeface="Montserrat" pitchFamily="2" charset="77"/>
              </a:rPr>
              <a:t>Patino</a:t>
            </a:r>
            <a:r>
              <a:rPr lang="en-US" sz="3200" dirty="0">
                <a:latin typeface="Montserrat" pitchFamily="2" charset="77"/>
              </a:rPr>
              <a:t>, C. M. (2018). Twelve tips to write an abstract for a conference: advice for young and experienced investigators. </a:t>
            </a:r>
            <a:r>
              <a:rPr lang="en-US" sz="3200" dirty="0" err="1">
                <a:latin typeface="Montserrat" pitchFamily="2" charset="77"/>
              </a:rPr>
              <a:t>Jornal</a:t>
            </a:r>
            <a:r>
              <a:rPr lang="en-US" sz="3200" dirty="0">
                <a:latin typeface="Montserrat" pitchFamily="2" charset="77"/>
              </a:rPr>
              <a:t> </a:t>
            </a:r>
            <a:r>
              <a:rPr lang="en-US" sz="3200" dirty="0" err="1">
                <a:latin typeface="Montserrat" pitchFamily="2" charset="77"/>
              </a:rPr>
              <a:t>Brasileiro</a:t>
            </a:r>
            <a:r>
              <a:rPr lang="en-US" sz="3200" dirty="0">
                <a:latin typeface="Montserrat" pitchFamily="2" charset="77"/>
              </a:rPr>
              <a:t> de </a:t>
            </a:r>
            <a:r>
              <a:rPr lang="en-US" sz="3200" dirty="0" err="1">
                <a:latin typeface="Montserrat" pitchFamily="2" charset="77"/>
              </a:rPr>
              <a:t>Pneumologia</a:t>
            </a:r>
            <a:r>
              <a:rPr lang="en-US" sz="3200" dirty="0">
                <a:latin typeface="Montserrat" pitchFamily="2" charset="77"/>
              </a:rPr>
              <a:t>, 44(4), 260-260.</a:t>
            </a:r>
            <a:endParaRPr lang="en-US" sz="3200" dirty="0">
              <a:latin typeface="Montserrat" pitchFamily="2" charset="77"/>
              <a:ea typeface="Calibri Light"/>
              <a:cs typeface="Calibri Light"/>
              <a:sym typeface="Calibri Light"/>
            </a:endParaRPr>
          </a:p>
          <a:p>
            <a:pPr marL="457200" indent="-457200">
              <a:lnSpc>
                <a:spcPct val="90000"/>
              </a:lnSpc>
              <a:spcBef>
                <a:spcPts val="600"/>
              </a:spcBef>
              <a:buSzPct val="100000"/>
              <a:buBlip>
                <a:blip r:embed="rId4"/>
              </a:buBlip>
              <a:defRPr sz="2400">
                <a:latin typeface="+mj-lt"/>
                <a:ea typeface="+mj-ea"/>
                <a:cs typeface="+mj-cs"/>
                <a:sym typeface="Helvetica"/>
              </a:defRPr>
            </a:pPr>
            <a:r>
              <a:rPr lang="en-US" sz="3200" dirty="0" err="1">
                <a:latin typeface="Montserrat" pitchFamily="2" charset="77"/>
              </a:rPr>
              <a:t>Simkhada</a:t>
            </a:r>
            <a:r>
              <a:rPr lang="en-US" sz="3200" dirty="0">
                <a:latin typeface="Montserrat" pitchFamily="2" charset="77"/>
              </a:rPr>
              <a:t>, P., Van </a:t>
            </a:r>
            <a:r>
              <a:rPr lang="en-US" sz="3200" dirty="0" err="1">
                <a:latin typeface="Montserrat" pitchFamily="2" charset="77"/>
              </a:rPr>
              <a:t>Teijlingen</a:t>
            </a:r>
            <a:r>
              <a:rPr lang="en-US" sz="3200" dirty="0">
                <a:latin typeface="Montserrat" pitchFamily="2" charset="77"/>
              </a:rPr>
              <a:t>, E., Hundley, V., &amp; </a:t>
            </a:r>
            <a:r>
              <a:rPr lang="en-US" sz="3200" dirty="0" err="1">
                <a:latin typeface="Montserrat" pitchFamily="2" charset="77"/>
              </a:rPr>
              <a:t>Simkhada</a:t>
            </a:r>
            <a:r>
              <a:rPr lang="en-US" sz="3200" dirty="0">
                <a:latin typeface="Montserrat" pitchFamily="2" charset="77"/>
              </a:rPr>
              <a:t>, B. (2015). Writing an Abstract for a Scientific Conference. Kathmandu University Medical Journal, 11(3), 262-265. https://</a:t>
            </a:r>
            <a:r>
              <a:rPr lang="en-US" sz="3200" dirty="0" err="1">
                <a:latin typeface="Montserrat" pitchFamily="2" charset="77"/>
              </a:rPr>
              <a:t>doi.org</a:t>
            </a:r>
            <a:r>
              <a:rPr lang="en-US" sz="3200" dirty="0">
                <a:latin typeface="Montserrat" pitchFamily="2" charset="77"/>
              </a:rPr>
              <a:t>/10.3126/kumj.v11i3.12518</a:t>
            </a:r>
          </a:p>
          <a:p>
            <a:pPr marL="457200" indent="-457200">
              <a:lnSpc>
                <a:spcPct val="90000"/>
              </a:lnSpc>
              <a:spcBef>
                <a:spcPts val="600"/>
              </a:spcBef>
              <a:buSzPct val="100000"/>
              <a:buBlip>
                <a:blip r:embed="rId4"/>
              </a:buBlip>
              <a:defRPr sz="2800">
                <a:latin typeface="+mj-lt"/>
                <a:ea typeface="+mj-ea"/>
                <a:cs typeface="+mj-cs"/>
                <a:sym typeface="Helvetica"/>
              </a:defRPr>
            </a:pPr>
            <a:endParaRPr lang="es-ES_tradnl" sz="3200" dirty="0">
              <a:latin typeface="Montserrat" pitchFamily="2" charset="77"/>
            </a:endParaRPr>
          </a:p>
        </p:txBody>
      </p:sp>
      <p:sp>
        <p:nvSpPr>
          <p:cNvPr id="2" name="Google Shape;129;p4">
            <a:extLst>
              <a:ext uri="{FF2B5EF4-FFF2-40B4-BE49-F238E27FC236}">
                <a16:creationId xmlns:a16="http://schemas.microsoft.com/office/drawing/2014/main" id="{1E531DE1-FF06-71CB-10D0-15A199A7D8EB}"/>
              </a:ext>
            </a:extLst>
          </p:cNvPr>
          <p:cNvSpPr txBox="1"/>
          <p:nvPr/>
        </p:nvSpPr>
        <p:spPr>
          <a:xfrm>
            <a:off x="914400" y="828081"/>
            <a:ext cx="15716100" cy="738664"/>
          </a:xfrm>
          <a:prstGeom prst="rect">
            <a:avLst/>
          </a:prstGeom>
          <a:noFill/>
          <a:ln>
            <a:noFill/>
          </a:ln>
        </p:spPr>
        <p:txBody>
          <a:bodyPr spcFirstLastPara="1" wrap="square" lIns="0" tIns="0" rIns="0" bIns="0" anchor="t" anchorCtr="0">
            <a:spAutoFit/>
          </a:bodyPr>
          <a:lstStyle/>
          <a:p>
            <a:pPr marL="0" marR="0" lvl="0" indent="0" algn="l" rtl="0">
              <a:spcBef>
                <a:spcPts val="0"/>
              </a:spcBef>
              <a:spcAft>
                <a:spcPts val="0"/>
              </a:spcAft>
              <a:buClr>
                <a:srgbClr val="000000"/>
              </a:buClr>
              <a:buSzPts val="6200"/>
              <a:buFont typeface="Arial"/>
              <a:buNone/>
            </a:pPr>
            <a:r>
              <a:rPr lang="en-US" sz="4800" b="1" dirty="0">
                <a:solidFill>
                  <a:srgbClr val="FFFFFF"/>
                </a:solidFill>
                <a:latin typeface="Montserrat"/>
                <a:ea typeface="Montserrat"/>
                <a:cs typeface="Montserrat"/>
                <a:sym typeface="Montserrat"/>
              </a:rPr>
              <a:t>Recommended resources</a:t>
            </a:r>
          </a:p>
        </p:txBody>
      </p:sp>
    </p:spTree>
    <p:extLst>
      <p:ext uri="{BB962C8B-B14F-4D97-AF65-F5344CB8AC3E}">
        <p14:creationId xmlns:p14="http://schemas.microsoft.com/office/powerpoint/2010/main" val="2124854459"/>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Shape 124">
          <a:extLst>
            <a:ext uri="{FF2B5EF4-FFF2-40B4-BE49-F238E27FC236}">
              <a16:creationId xmlns:a16="http://schemas.microsoft.com/office/drawing/2014/main" id="{613B94EC-4670-5DF2-D1A3-744DE89B4310}"/>
            </a:ext>
          </a:extLst>
        </p:cNvPr>
        <p:cNvGrpSpPr/>
        <p:nvPr/>
      </p:nvGrpSpPr>
      <p:grpSpPr>
        <a:xfrm>
          <a:off x="0" y="0"/>
          <a:ext cx="0" cy="0"/>
          <a:chOff x="0" y="0"/>
          <a:chExt cx="0" cy="0"/>
        </a:xfrm>
      </p:grpSpPr>
      <p:grpSp>
        <p:nvGrpSpPr>
          <p:cNvPr id="125" name="Google Shape;125;p4">
            <a:extLst>
              <a:ext uri="{FF2B5EF4-FFF2-40B4-BE49-F238E27FC236}">
                <a16:creationId xmlns:a16="http://schemas.microsoft.com/office/drawing/2014/main" id="{F49162C4-BEB9-36A0-F6ED-4755F652472A}"/>
              </a:ext>
            </a:extLst>
          </p:cNvPr>
          <p:cNvGrpSpPr/>
          <p:nvPr/>
        </p:nvGrpSpPr>
        <p:grpSpPr>
          <a:xfrm>
            <a:off x="175" y="-152400"/>
            <a:ext cx="18288219" cy="2590820"/>
            <a:chOff x="0" y="-38100"/>
            <a:chExt cx="5123755" cy="850900"/>
          </a:xfrm>
        </p:grpSpPr>
        <p:sp>
          <p:nvSpPr>
            <p:cNvPr id="126" name="Google Shape;126;p4">
              <a:extLst>
                <a:ext uri="{FF2B5EF4-FFF2-40B4-BE49-F238E27FC236}">
                  <a16:creationId xmlns:a16="http://schemas.microsoft.com/office/drawing/2014/main" id="{4FDDD4F2-1FCE-462B-C8D9-91C7B30B3FC4}"/>
                </a:ext>
              </a:extLst>
            </p:cNvPr>
            <p:cNvSpPr/>
            <p:nvPr/>
          </p:nvSpPr>
          <p:spPr>
            <a:xfrm>
              <a:off x="0" y="0"/>
              <a:ext cx="5123755" cy="812800"/>
            </a:xfrm>
            <a:custGeom>
              <a:avLst/>
              <a:gdLst/>
              <a:ahLst/>
              <a:cxnLst/>
              <a:rect l="l" t="t" r="r" b="b"/>
              <a:pathLst>
                <a:path w="5123755" h="812800" extrusionOk="0">
                  <a:moveTo>
                    <a:pt x="0" y="0"/>
                  </a:moveTo>
                  <a:lnTo>
                    <a:pt x="5123755" y="0"/>
                  </a:lnTo>
                  <a:lnTo>
                    <a:pt x="5123755" y="812800"/>
                  </a:lnTo>
                  <a:lnTo>
                    <a:pt x="0" y="812800"/>
                  </a:lnTo>
                  <a:close/>
                </a:path>
              </a:pathLst>
            </a:custGeom>
            <a:solidFill>
              <a:srgbClr val="121D37"/>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27" name="Google Shape;127;p4">
              <a:extLst>
                <a:ext uri="{FF2B5EF4-FFF2-40B4-BE49-F238E27FC236}">
                  <a16:creationId xmlns:a16="http://schemas.microsoft.com/office/drawing/2014/main" id="{4921891A-0891-8A65-5C21-96E8686B05CA}"/>
                </a:ext>
              </a:extLst>
            </p:cNvPr>
            <p:cNvSpPr txBox="1"/>
            <p:nvPr/>
          </p:nvSpPr>
          <p:spPr>
            <a:xfrm>
              <a:off x="0" y="-38100"/>
              <a:ext cx="5123755" cy="850900"/>
            </a:xfrm>
            <a:prstGeom prst="rect">
              <a:avLst/>
            </a:prstGeom>
            <a:noFill/>
            <a:ln>
              <a:noFill/>
            </a:ln>
          </p:spPr>
          <p:txBody>
            <a:bodyPr spcFirstLastPara="1" wrap="square" lIns="50800" tIns="50800" rIns="50800" bIns="50800" anchor="ctr" anchorCtr="0">
              <a:noAutofit/>
            </a:bodyPr>
            <a:lstStyle/>
            <a:p>
              <a:pPr marL="0" marR="0" lvl="0" indent="0" algn="ctr" rtl="0">
                <a:lnSpc>
                  <a:spcPct val="1545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grpSp>
      <p:sp>
        <p:nvSpPr>
          <p:cNvPr id="128" name="Google Shape;128;p4">
            <a:extLst>
              <a:ext uri="{FF2B5EF4-FFF2-40B4-BE49-F238E27FC236}">
                <a16:creationId xmlns:a16="http://schemas.microsoft.com/office/drawing/2014/main" id="{D427030D-2DB0-D3BA-6CCA-468CCE7B45FC}"/>
              </a:ext>
            </a:extLst>
          </p:cNvPr>
          <p:cNvSpPr/>
          <p:nvPr/>
        </p:nvSpPr>
        <p:spPr>
          <a:xfrm>
            <a:off x="16880929" y="457204"/>
            <a:ext cx="985342" cy="985342"/>
          </a:xfrm>
          <a:custGeom>
            <a:avLst/>
            <a:gdLst/>
            <a:ahLst/>
            <a:cxnLst/>
            <a:rect l="l" t="t" r="r" b="b"/>
            <a:pathLst>
              <a:path w="985342" h="985342" extrusionOk="0">
                <a:moveTo>
                  <a:pt x="0" y="0"/>
                </a:moveTo>
                <a:lnTo>
                  <a:pt x="985342" y="0"/>
                </a:lnTo>
                <a:lnTo>
                  <a:pt x="985342" y="985342"/>
                </a:lnTo>
                <a:lnTo>
                  <a:pt x="0" y="985342"/>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30" name="Google Shape;130;p4">
            <a:extLst>
              <a:ext uri="{FF2B5EF4-FFF2-40B4-BE49-F238E27FC236}">
                <a16:creationId xmlns:a16="http://schemas.microsoft.com/office/drawing/2014/main" id="{CE0C0BCB-163B-277D-3B4C-3B719BF5AC69}"/>
              </a:ext>
            </a:extLst>
          </p:cNvPr>
          <p:cNvSpPr/>
          <p:nvPr/>
        </p:nvSpPr>
        <p:spPr>
          <a:xfrm>
            <a:off x="914400" y="5143500"/>
            <a:ext cx="16459200" cy="3067484"/>
          </a:xfrm>
          <a:prstGeom prst="rect">
            <a:avLst/>
          </a:prstGeom>
          <a:noFill/>
          <a:ln>
            <a:noFill/>
          </a:ln>
        </p:spPr>
        <p:txBody>
          <a:bodyPr spcFirstLastPara="1" wrap="square" lIns="91425" tIns="45700" rIns="91425" bIns="45700" anchor="t" anchorCtr="0">
            <a:noAutofit/>
          </a:bodyPr>
          <a:lstStyle/>
          <a:p>
            <a:pPr algn="ctr">
              <a:lnSpc>
                <a:spcPct val="90000"/>
              </a:lnSpc>
              <a:spcBef>
                <a:spcPts val="600"/>
              </a:spcBef>
              <a:buSzPct val="100000"/>
              <a:defRPr sz="2800">
                <a:latin typeface="+mj-lt"/>
                <a:ea typeface="+mj-ea"/>
                <a:cs typeface="+mj-cs"/>
                <a:sym typeface="Helvetica"/>
              </a:defRPr>
            </a:pPr>
            <a:r>
              <a:rPr lang="en-US" sz="4800" dirty="0">
                <a:latin typeface="Montserrat" pitchFamily="2" charset="77"/>
              </a:rPr>
              <a:t>Any questions regarding abstract submission may be directed to </a:t>
            </a:r>
            <a:r>
              <a:rPr lang="en-US" sz="4800" dirty="0">
                <a:latin typeface="Montserrat" pitchFamily="2" charset="77"/>
                <a:hlinkClick r:id="rId4"/>
              </a:rPr>
              <a:t>abstracts@theicfp.org</a:t>
            </a:r>
            <a:r>
              <a:rPr lang="en-US" sz="4800" dirty="0">
                <a:latin typeface="Montserrat" pitchFamily="2" charset="77"/>
              </a:rPr>
              <a:t>. </a:t>
            </a:r>
          </a:p>
        </p:txBody>
      </p:sp>
      <p:sp>
        <p:nvSpPr>
          <p:cNvPr id="2" name="Google Shape;129;p4">
            <a:extLst>
              <a:ext uri="{FF2B5EF4-FFF2-40B4-BE49-F238E27FC236}">
                <a16:creationId xmlns:a16="http://schemas.microsoft.com/office/drawing/2014/main" id="{C18A63A6-3385-7544-37FD-F8CC4E237D2B}"/>
              </a:ext>
            </a:extLst>
          </p:cNvPr>
          <p:cNvSpPr txBox="1"/>
          <p:nvPr/>
        </p:nvSpPr>
        <p:spPr>
          <a:xfrm>
            <a:off x="914400" y="828081"/>
            <a:ext cx="15716100" cy="738664"/>
          </a:xfrm>
          <a:prstGeom prst="rect">
            <a:avLst/>
          </a:prstGeom>
          <a:noFill/>
          <a:ln>
            <a:noFill/>
          </a:ln>
        </p:spPr>
        <p:txBody>
          <a:bodyPr spcFirstLastPara="1" wrap="square" lIns="0" tIns="0" rIns="0" bIns="0" anchor="t" anchorCtr="0">
            <a:spAutoFit/>
          </a:bodyPr>
          <a:lstStyle/>
          <a:p>
            <a:pPr marL="0" marR="0" lvl="0" indent="0" algn="l" rtl="0">
              <a:spcBef>
                <a:spcPts val="0"/>
              </a:spcBef>
              <a:spcAft>
                <a:spcPts val="0"/>
              </a:spcAft>
              <a:buClr>
                <a:srgbClr val="000000"/>
              </a:buClr>
              <a:buSzPts val="6200"/>
              <a:buFont typeface="Arial"/>
              <a:buNone/>
            </a:pPr>
            <a:r>
              <a:rPr lang="en-US" sz="4800" b="1" dirty="0">
                <a:solidFill>
                  <a:srgbClr val="FFFFFF"/>
                </a:solidFill>
                <a:latin typeface="Montserrat"/>
                <a:ea typeface="Montserrat"/>
                <a:cs typeface="Montserrat"/>
                <a:sym typeface="Montserrat"/>
              </a:rPr>
              <a:t>Questions?</a:t>
            </a:r>
          </a:p>
        </p:txBody>
      </p:sp>
    </p:spTree>
    <p:extLst>
      <p:ext uri="{BB962C8B-B14F-4D97-AF65-F5344CB8AC3E}">
        <p14:creationId xmlns:p14="http://schemas.microsoft.com/office/powerpoint/2010/main" val="337878812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24"/>
        <p:cNvGrpSpPr/>
        <p:nvPr/>
      </p:nvGrpSpPr>
      <p:grpSpPr>
        <a:xfrm>
          <a:off x="0" y="0"/>
          <a:ext cx="0" cy="0"/>
          <a:chOff x="0" y="0"/>
          <a:chExt cx="0" cy="0"/>
        </a:xfrm>
      </p:grpSpPr>
      <p:grpSp>
        <p:nvGrpSpPr>
          <p:cNvPr id="125" name="Google Shape;125;p4"/>
          <p:cNvGrpSpPr/>
          <p:nvPr/>
        </p:nvGrpSpPr>
        <p:grpSpPr>
          <a:xfrm>
            <a:off x="175" y="-152400"/>
            <a:ext cx="18288219" cy="2590820"/>
            <a:chOff x="0" y="-38100"/>
            <a:chExt cx="5123755" cy="850900"/>
          </a:xfrm>
        </p:grpSpPr>
        <p:sp>
          <p:nvSpPr>
            <p:cNvPr id="126" name="Google Shape;126;p4"/>
            <p:cNvSpPr/>
            <p:nvPr/>
          </p:nvSpPr>
          <p:spPr>
            <a:xfrm>
              <a:off x="0" y="0"/>
              <a:ext cx="5123755" cy="812800"/>
            </a:xfrm>
            <a:custGeom>
              <a:avLst/>
              <a:gdLst/>
              <a:ahLst/>
              <a:cxnLst/>
              <a:rect l="l" t="t" r="r" b="b"/>
              <a:pathLst>
                <a:path w="5123755" h="812800" extrusionOk="0">
                  <a:moveTo>
                    <a:pt x="0" y="0"/>
                  </a:moveTo>
                  <a:lnTo>
                    <a:pt x="5123755" y="0"/>
                  </a:lnTo>
                  <a:lnTo>
                    <a:pt x="5123755" y="812800"/>
                  </a:lnTo>
                  <a:lnTo>
                    <a:pt x="0" y="812800"/>
                  </a:lnTo>
                  <a:close/>
                </a:path>
              </a:pathLst>
            </a:custGeom>
            <a:solidFill>
              <a:srgbClr val="121D37"/>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27" name="Google Shape;127;p4"/>
            <p:cNvSpPr txBox="1"/>
            <p:nvPr/>
          </p:nvSpPr>
          <p:spPr>
            <a:xfrm>
              <a:off x="0" y="-38100"/>
              <a:ext cx="5123755" cy="850900"/>
            </a:xfrm>
            <a:prstGeom prst="rect">
              <a:avLst/>
            </a:prstGeom>
            <a:noFill/>
            <a:ln>
              <a:noFill/>
            </a:ln>
          </p:spPr>
          <p:txBody>
            <a:bodyPr spcFirstLastPara="1" wrap="square" lIns="50800" tIns="50800" rIns="50800" bIns="50800" anchor="ctr" anchorCtr="0">
              <a:noAutofit/>
            </a:bodyPr>
            <a:lstStyle/>
            <a:p>
              <a:pPr marL="0" marR="0" lvl="0" indent="0" algn="ctr" rtl="0">
                <a:lnSpc>
                  <a:spcPct val="1545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grpSp>
      <p:sp>
        <p:nvSpPr>
          <p:cNvPr id="128" name="Google Shape;128;p4"/>
          <p:cNvSpPr/>
          <p:nvPr/>
        </p:nvSpPr>
        <p:spPr>
          <a:xfrm>
            <a:off x="16880929" y="457204"/>
            <a:ext cx="985342" cy="985342"/>
          </a:xfrm>
          <a:custGeom>
            <a:avLst/>
            <a:gdLst/>
            <a:ahLst/>
            <a:cxnLst/>
            <a:rect l="l" t="t" r="r" b="b"/>
            <a:pathLst>
              <a:path w="985342" h="985342" extrusionOk="0">
                <a:moveTo>
                  <a:pt x="0" y="0"/>
                </a:moveTo>
                <a:lnTo>
                  <a:pt x="985342" y="0"/>
                </a:lnTo>
                <a:lnTo>
                  <a:pt x="985342" y="985342"/>
                </a:lnTo>
                <a:lnTo>
                  <a:pt x="0" y="985342"/>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29" name="Google Shape;129;p4"/>
          <p:cNvSpPr txBox="1"/>
          <p:nvPr/>
        </p:nvSpPr>
        <p:spPr>
          <a:xfrm>
            <a:off x="914400" y="773678"/>
            <a:ext cx="15716100" cy="738664"/>
          </a:xfrm>
          <a:prstGeom prst="rect">
            <a:avLst/>
          </a:prstGeom>
          <a:noFill/>
          <a:ln>
            <a:noFill/>
          </a:ln>
        </p:spPr>
        <p:txBody>
          <a:bodyPr spcFirstLastPara="1" wrap="square" lIns="0" tIns="0" rIns="0" bIns="0" anchor="t" anchorCtr="0">
            <a:spAutoFit/>
          </a:bodyPr>
          <a:lstStyle/>
          <a:p>
            <a:pPr marL="0" marR="0" lvl="0" indent="0" algn="l" rtl="0">
              <a:spcBef>
                <a:spcPts val="0"/>
              </a:spcBef>
              <a:spcAft>
                <a:spcPts val="0"/>
              </a:spcAft>
              <a:buClr>
                <a:srgbClr val="000000"/>
              </a:buClr>
              <a:buSzPts val="6200"/>
              <a:buFont typeface="Arial"/>
              <a:buNone/>
            </a:pPr>
            <a:r>
              <a:rPr lang="en-US" sz="4800" b="1" i="0" u="none" strike="noStrike" cap="none" dirty="0">
                <a:solidFill>
                  <a:srgbClr val="FFFFFF"/>
                </a:solidFill>
                <a:latin typeface="Montserrat"/>
                <a:ea typeface="Montserrat"/>
                <a:cs typeface="Montserrat"/>
                <a:sym typeface="Montserrat"/>
              </a:rPr>
              <a:t>Why present your advocacy abstract at ICFP?</a:t>
            </a:r>
          </a:p>
        </p:txBody>
      </p:sp>
      <p:sp>
        <p:nvSpPr>
          <p:cNvPr id="2" name="Google Shape;130;p4">
            <a:extLst>
              <a:ext uri="{FF2B5EF4-FFF2-40B4-BE49-F238E27FC236}">
                <a16:creationId xmlns:a16="http://schemas.microsoft.com/office/drawing/2014/main" id="{7ABDDF0B-8F64-84D1-D10D-E26CEEA9BE34}"/>
              </a:ext>
            </a:extLst>
          </p:cNvPr>
          <p:cNvSpPr/>
          <p:nvPr/>
        </p:nvSpPr>
        <p:spPr>
          <a:xfrm>
            <a:off x="914400" y="2932017"/>
            <a:ext cx="16459200" cy="6400800"/>
          </a:xfrm>
          <a:prstGeom prst="rect">
            <a:avLst/>
          </a:prstGeom>
          <a:noFill/>
          <a:ln>
            <a:noFill/>
          </a:ln>
        </p:spPr>
        <p:txBody>
          <a:bodyPr spcFirstLastPara="1" wrap="square" lIns="91425" tIns="45700" rIns="91425" bIns="45700" anchor="t" anchorCtr="0">
            <a:noAutofit/>
          </a:bodyPr>
          <a:lstStyle/>
          <a:p>
            <a:pPr marL="571500" marR="0" lvl="0" indent="-571500" algn="l" rtl="0">
              <a:lnSpc>
                <a:spcPct val="100000"/>
              </a:lnSpc>
              <a:spcBef>
                <a:spcPts val="0"/>
              </a:spcBef>
              <a:spcAft>
                <a:spcPts val="1200"/>
              </a:spcAft>
              <a:buClr>
                <a:srgbClr val="000000"/>
              </a:buClr>
              <a:buSzPct val="110000"/>
              <a:buBlip>
                <a:blip r:embed="rId4"/>
              </a:buBlip>
            </a:pPr>
            <a:r>
              <a:rPr lang="en-US" sz="3600" b="1" dirty="0">
                <a:latin typeface="Montserrat" pitchFamily="2" charset="77"/>
              </a:rPr>
              <a:t>Contribute</a:t>
            </a:r>
            <a:r>
              <a:rPr lang="en-US" sz="3600" dirty="0">
                <a:latin typeface="Montserrat" pitchFamily="2" charset="77"/>
              </a:rPr>
              <a:t> to the field of family planning (FP) with new knowledge.</a:t>
            </a:r>
          </a:p>
          <a:p>
            <a:pPr marL="571500" marR="0" lvl="0" indent="-571500" algn="l" rtl="0">
              <a:lnSpc>
                <a:spcPct val="100000"/>
              </a:lnSpc>
              <a:spcBef>
                <a:spcPts val="0"/>
              </a:spcBef>
              <a:spcAft>
                <a:spcPts val="1200"/>
              </a:spcAft>
              <a:buClr>
                <a:srgbClr val="000000"/>
              </a:buClr>
              <a:buSzPct val="110000"/>
              <a:buBlip>
                <a:blip r:embed="rId4"/>
              </a:buBlip>
            </a:pPr>
            <a:r>
              <a:rPr lang="en-US" sz="3600" b="1" dirty="0">
                <a:latin typeface="Montserrat" pitchFamily="2" charset="77"/>
              </a:rPr>
              <a:t>Disseminate</a:t>
            </a:r>
            <a:r>
              <a:rPr lang="en-US" sz="3600" dirty="0">
                <a:latin typeface="Montserrat" pitchFamily="2" charset="77"/>
              </a:rPr>
              <a:t> the findings from your advocacy intervention and learn from other potential similar interventions or those addressing similar issues.</a:t>
            </a:r>
          </a:p>
          <a:p>
            <a:pPr marL="571500" marR="0" lvl="0" indent="-571500" algn="l" rtl="0">
              <a:lnSpc>
                <a:spcPct val="100000"/>
              </a:lnSpc>
              <a:spcBef>
                <a:spcPts val="0"/>
              </a:spcBef>
              <a:spcAft>
                <a:spcPts val="1200"/>
              </a:spcAft>
              <a:buClr>
                <a:srgbClr val="000000"/>
              </a:buClr>
              <a:buSzPct val="110000"/>
              <a:buBlip>
                <a:blip r:embed="rId4"/>
              </a:buBlip>
            </a:pPr>
            <a:r>
              <a:rPr lang="en-US" sz="3600" b="1" dirty="0">
                <a:latin typeface="Montserrat" pitchFamily="2" charset="77"/>
              </a:rPr>
              <a:t>Raise</a:t>
            </a:r>
            <a:r>
              <a:rPr lang="en-US" sz="3600" dirty="0">
                <a:latin typeface="Montserrat" pitchFamily="2" charset="77"/>
              </a:rPr>
              <a:t> awareness about the lessons learned from your advocacy interventions.</a:t>
            </a:r>
          </a:p>
          <a:p>
            <a:pPr marL="571500" marR="0" lvl="0" indent="-571500" algn="l" rtl="0">
              <a:lnSpc>
                <a:spcPct val="100000"/>
              </a:lnSpc>
              <a:spcBef>
                <a:spcPts val="0"/>
              </a:spcBef>
              <a:spcAft>
                <a:spcPts val="1200"/>
              </a:spcAft>
              <a:buClr>
                <a:srgbClr val="000000"/>
              </a:buClr>
              <a:buSzPct val="110000"/>
              <a:buBlip>
                <a:blip r:embed="rId4"/>
              </a:buBlip>
            </a:pPr>
            <a:r>
              <a:rPr lang="en-US" sz="3600" b="1" dirty="0">
                <a:latin typeface="Montserrat" pitchFamily="2" charset="77"/>
              </a:rPr>
              <a:t>Develop</a:t>
            </a:r>
            <a:r>
              <a:rPr lang="en-US" sz="3600" dirty="0">
                <a:latin typeface="Montserrat" pitchFamily="2" charset="77"/>
              </a:rPr>
              <a:t> new skills and practices through interactions with other researchers, advocates, service providers, program implementers and policymakers.</a:t>
            </a:r>
          </a:p>
          <a:p>
            <a:pPr marL="571500" marR="0" lvl="0" indent="-571500" algn="l" rtl="0">
              <a:lnSpc>
                <a:spcPct val="100000"/>
              </a:lnSpc>
              <a:spcBef>
                <a:spcPts val="0"/>
              </a:spcBef>
              <a:spcAft>
                <a:spcPts val="1200"/>
              </a:spcAft>
              <a:buClr>
                <a:srgbClr val="000000"/>
              </a:buClr>
              <a:buSzPct val="110000"/>
              <a:buBlip>
                <a:blip r:embed="rId4"/>
              </a:buBlip>
            </a:pPr>
            <a:r>
              <a:rPr lang="en-US" sz="3600" b="1" dirty="0">
                <a:latin typeface="Montserrat" pitchFamily="2" charset="77"/>
              </a:rPr>
              <a:t>Add</a:t>
            </a:r>
            <a:r>
              <a:rPr lang="en-US" sz="3600" dirty="0">
                <a:latin typeface="Montserrat" pitchFamily="2" charset="77"/>
              </a:rPr>
              <a:t> to your professional development and overall profile.</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bg>
      <p:bgPr>
        <a:solidFill>
          <a:srgbClr val="121D37"/>
        </a:solidFill>
        <a:effectLst/>
      </p:bgPr>
    </p:bg>
    <p:spTree>
      <p:nvGrpSpPr>
        <p:cNvPr id="1" name="Shape 313"/>
        <p:cNvGrpSpPr/>
        <p:nvPr/>
      </p:nvGrpSpPr>
      <p:grpSpPr>
        <a:xfrm>
          <a:off x="0" y="0"/>
          <a:ext cx="0" cy="0"/>
          <a:chOff x="0" y="0"/>
          <a:chExt cx="0" cy="0"/>
        </a:xfrm>
      </p:grpSpPr>
      <p:sp>
        <p:nvSpPr>
          <p:cNvPr id="314" name="Google Shape;314;p22"/>
          <p:cNvSpPr txBox="1"/>
          <p:nvPr/>
        </p:nvSpPr>
        <p:spPr>
          <a:xfrm>
            <a:off x="914400" y="4432536"/>
            <a:ext cx="16459200" cy="1421928"/>
          </a:xfrm>
          <a:prstGeom prst="rect">
            <a:avLst/>
          </a:prstGeom>
          <a:noFill/>
          <a:ln>
            <a:noFill/>
          </a:ln>
        </p:spPr>
        <p:txBody>
          <a:bodyPr spcFirstLastPara="1" wrap="square" lIns="0" tIns="0" rIns="0" bIns="0" anchor="t" anchorCtr="0">
            <a:spAutoFit/>
          </a:bodyPr>
          <a:lstStyle/>
          <a:p>
            <a:pPr marL="0" marR="0" lvl="0" indent="0" algn="ctr" rtl="0">
              <a:lnSpc>
                <a:spcPct val="140006"/>
              </a:lnSpc>
              <a:spcBef>
                <a:spcPts val="0"/>
              </a:spcBef>
              <a:spcAft>
                <a:spcPts val="0"/>
              </a:spcAft>
              <a:buClr>
                <a:srgbClr val="000000"/>
              </a:buClr>
              <a:buSzPts val="6600"/>
              <a:buFont typeface="Arial"/>
              <a:buNone/>
            </a:pPr>
            <a:r>
              <a:rPr lang="en-US" sz="6600" b="1" i="0" u="none" strike="noStrike" cap="none" dirty="0">
                <a:solidFill>
                  <a:schemeClr val="lt1"/>
                </a:solidFill>
                <a:latin typeface="Montserrat"/>
                <a:ea typeface="Montserrat"/>
                <a:cs typeface="Montserrat"/>
                <a:sym typeface="Montserrat"/>
              </a:rPr>
              <a:t>Thank you.</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6CD2254-951D-8A44-B05A-8F5322602F4E}"/>
            </a:ext>
          </a:extLst>
        </p:cNvPr>
        <p:cNvGrpSpPr/>
        <p:nvPr/>
      </p:nvGrpSpPr>
      <p:grpSpPr>
        <a:xfrm>
          <a:off x="0" y="0"/>
          <a:ext cx="0" cy="0"/>
          <a:chOff x="0" y="0"/>
          <a:chExt cx="0" cy="0"/>
        </a:xfrm>
      </p:grpSpPr>
      <p:sp>
        <p:nvSpPr>
          <p:cNvPr id="2" name="object 2">
            <a:extLst>
              <a:ext uri="{FF2B5EF4-FFF2-40B4-BE49-F238E27FC236}">
                <a16:creationId xmlns:a16="http://schemas.microsoft.com/office/drawing/2014/main" id="{D41EFAAA-D955-1E40-D80B-DE5C68CFDB77}"/>
              </a:ext>
            </a:extLst>
          </p:cNvPr>
          <p:cNvSpPr/>
          <p:nvPr/>
        </p:nvSpPr>
        <p:spPr>
          <a:xfrm>
            <a:off x="642" y="1"/>
            <a:ext cx="18286716" cy="10286423"/>
          </a:xfrm>
          <a:custGeom>
            <a:avLst/>
            <a:gdLst/>
            <a:ahLst/>
            <a:cxnLst/>
            <a:rect l="l" t="t" r="r" b="b"/>
            <a:pathLst>
              <a:path w="20104100" h="11308715">
                <a:moveTo>
                  <a:pt x="20104099" y="0"/>
                </a:moveTo>
                <a:lnTo>
                  <a:pt x="0" y="0"/>
                </a:lnTo>
                <a:lnTo>
                  <a:pt x="0" y="11308556"/>
                </a:lnTo>
                <a:lnTo>
                  <a:pt x="20104099" y="11308556"/>
                </a:lnTo>
                <a:lnTo>
                  <a:pt x="20104099" y="0"/>
                </a:lnTo>
                <a:close/>
              </a:path>
            </a:pathLst>
          </a:custGeom>
          <a:solidFill>
            <a:srgbClr val="161E37"/>
          </a:solidFill>
        </p:spPr>
        <p:txBody>
          <a:bodyPr wrap="square" lIns="0" tIns="0" rIns="0" bIns="0" rtlCol="0"/>
          <a:lstStyle/>
          <a:p>
            <a:endParaRPr lang="es-ES_tradnl" sz="1638"/>
          </a:p>
        </p:txBody>
      </p:sp>
      <p:pic>
        <p:nvPicPr>
          <p:cNvPr id="3" name="object 3">
            <a:extLst>
              <a:ext uri="{FF2B5EF4-FFF2-40B4-BE49-F238E27FC236}">
                <a16:creationId xmlns:a16="http://schemas.microsoft.com/office/drawing/2014/main" id="{D09B4632-5983-2ED4-0D9F-027DDFB2B248}"/>
              </a:ext>
            </a:extLst>
          </p:cNvPr>
          <p:cNvPicPr/>
          <p:nvPr/>
        </p:nvPicPr>
        <p:blipFill>
          <a:blip r:embed="rId2" cstate="print"/>
          <a:stretch>
            <a:fillRect/>
          </a:stretch>
        </p:blipFill>
        <p:spPr>
          <a:xfrm>
            <a:off x="9344649" y="1556733"/>
            <a:ext cx="8942709" cy="8729544"/>
          </a:xfrm>
          <a:prstGeom prst="rect">
            <a:avLst/>
          </a:prstGeom>
        </p:spPr>
      </p:pic>
      <p:pic>
        <p:nvPicPr>
          <p:cNvPr id="4" name="object 4">
            <a:extLst>
              <a:ext uri="{FF2B5EF4-FFF2-40B4-BE49-F238E27FC236}">
                <a16:creationId xmlns:a16="http://schemas.microsoft.com/office/drawing/2014/main" id="{E66C1064-9397-7C60-3339-DCAFD171CC3F}"/>
              </a:ext>
            </a:extLst>
          </p:cNvPr>
          <p:cNvPicPr/>
          <p:nvPr/>
        </p:nvPicPr>
        <p:blipFill>
          <a:blip r:embed="rId3" cstate="print"/>
          <a:stretch>
            <a:fillRect/>
          </a:stretch>
        </p:blipFill>
        <p:spPr>
          <a:xfrm>
            <a:off x="-33866" y="-17005"/>
            <a:ext cx="8942709" cy="8729544"/>
          </a:xfrm>
          <a:prstGeom prst="rect">
            <a:avLst/>
          </a:prstGeom>
        </p:spPr>
      </p:pic>
      <p:sp>
        <p:nvSpPr>
          <p:cNvPr id="5" name="object 5">
            <a:extLst>
              <a:ext uri="{FF2B5EF4-FFF2-40B4-BE49-F238E27FC236}">
                <a16:creationId xmlns:a16="http://schemas.microsoft.com/office/drawing/2014/main" id="{F573ACE4-4185-D62B-4D17-DDF05EA75EAC}"/>
              </a:ext>
            </a:extLst>
          </p:cNvPr>
          <p:cNvSpPr txBox="1"/>
          <p:nvPr/>
        </p:nvSpPr>
        <p:spPr>
          <a:xfrm>
            <a:off x="6760230" y="4581632"/>
            <a:ext cx="4767540" cy="1123160"/>
          </a:xfrm>
          <a:prstGeom prst="rect">
            <a:avLst/>
          </a:prstGeom>
        </p:spPr>
        <p:txBody>
          <a:bodyPr vert="horz" wrap="square" lIns="0" tIns="15018" rIns="0" bIns="0" rtlCol="0">
            <a:spAutoFit/>
          </a:bodyPr>
          <a:lstStyle/>
          <a:p>
            <a:pPr algn="ctr"/>
            <a:r>
              <a:rPr lang="en-US" sz="7200" b="1" dirty="0">
                <a:solidFill>
                  <a:srgbClr val="FFFFFF"/>
                </a:solidFill>
                <a:latin typeface="Montserrat"/>
                <a:ea typeface="Montserrat"/>
                <a:cs typeface="Montserrat"/>
                <a:sym typeface="Montserrat"/>
              </a:rPr>
              <a:t>Purpose</a:t>
            </a:r>
            <a:endParaRPr lang="en-US" sz="7200" b="1" i="0" u="none" strike="noStrike" cap="none" dirty="0">
              <a:solidFill>
                <a:srgbClr val="FFFFFF"/>
              </a:solidFill>
              <a:latin typeface="Montserrat"/>
              <a:ea typeface="Montserrat"/>
              <a:cs typeface="Montserrat"/>
              <a:sym typeface="Montserrat"/>
            </a:endParaRPr>
          </a:p>
        </p:txBody>
      </p:sp>
    </p:spTree>
    <p:extLst>
      <p:ext uri="{BB962C8B-B14F-4D97-AF65-F5344CB8AC3E}">
        <p14:creationId xmlns:p14="http://schemas.microsoft.com/office/powerpoint/2010/main" val="170172000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24">
          <a:extLst>
            <a:ext uri="{FF2B5EF4-FFF2-40B4-BE49-F238E27FC236}">
              <a16:creationId xmlns:a16="http://schemas.microsoft.com/office/drawing/2014/main" id="{5C2B1A1B-BFD4-91A9-3FEA-481E60B872D7}"/>
            </a:ext>
          </a:extLst>
        </p:cNvPr>
        <p:cNvGrpSpPr/>
        <p:nvPr/>
      </p:nvGrpSpPr>
      <p:grpSpPr>
        <a:xfrm>
          <a:off x="0" y="0"/>
          <a:ext cx="0" cy="0"/>
          <a:chOff x="0" y="0"/>
          <a:chExt cx="0" cy="0"/>
        </a:xfrm>
      </p:grpSpPr>
      <p:grpSp>
        <p:nvGrpSpPr>
          <p:cNvPr id="125" name="Google Shape;125;p4">
            <a:extLst>
              <a:ext uri="{FF2B5EF4-FFF2-40B4-BE49-F238E27FC236}">
                <a16:creationId xmlns:a16="http://schemas.microsoft.com/office/drawing/2014/main" id="{DE9BA0E4-13CE-1A95-92CB-50AB59CBA0AB}"/>
              </a:ext>
            </a:extLst>
          </p:cNvPr>
          <p:cNvGrpSpPr/>
          <p:nvPr/>
        </p:nvGrpSpPr>
        <p:grpSpPr>
          <a:xfrm>
            <a:off x="175" y="-152400"/>
            <a:ext cx="18288219" cy="2590820"/>
            <a:chOff x="0" y="-38100"/>
            <a:chExt cx="5123755" cy="850900"/>
          </a:xfrm>
        </p:grpSpPr>
        <p:sp>
          <p:nvSpPr>
            <p:cNvPr id="126" name="Google Shape;126;p4">
              <a:extLst>
                <a:ext uri="{FF2B5EF4-FFF2-40B4-BE49-F238E27FC236}">
                  <a16:creationId xmlns:a16="http://schemas.microsoft.com/office/drawing/2014/main" id="{7D50C5AE-7844-BB41-4CFA-05D7908A356D}"/>
                </a:ext>
              </a:extLst>
            </p:cNvPr>
            <p:cNvSpPr/>
            <p:nvPr/>
          </p:nvSpPr>
          <p:spPr>
            <a:xfrm>
              <a:off x="0" y="0"/>
              <a:ext cx="5123755" cy="812800"/>
            </a:xfrm>
            <a:custGeom>
              <a:avLst/>
              <a:gdLst/>
              <a:ahLst/>
              <a:cxnLst/>
              <a:rect l="l" t="t" r="r" b="b"/>
              <a:pathLst>
                <a:path w="5123755" h="812800" extrusionOk="0">
                  <a:moveTo>
                    <a:pt x="0" y="0"/>
                  </a:moveTo>
                  <a:lnTo>
                    <a:pt x="5123755" y="0"/>
                  </a:lnTo>
                  <a:lnTo>
                    <a:pt x="5123755" y="812800"/>
                  </a:lnTo>
                  <a:lnTo>
                    <a:pt x="0" y="812800"/>
                  </a:lnTo>
                  <a:close/>
                </a:path>
              </a:pathLst>
            </a:custGeom>
            <a:solidFill>
              <a:srgbClr val="121D37"/>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27" name="Google Shape;127;p4">
              <a:extLst>
                <a:ext uri="{FF2B5EF4-FFF2-40B4-BE49-F238E27FC236}">
                  <a16:creationId xmlns:a16="http://schemas.microsoft.com/office/drawing/2014/main" id="{1D8271B1-6A94-2F59-B344-F98786008BF1}"/>
                </a:ext>
              </a:extLst>
            </p:cNvPr>
            <p:cNvSpPr txBox="1"/>
            <p:nvPr/>
          </p:nvSpPr>
          <p:spPr>
            <a:xfrm>
              <a:off x="0" y="-38100"/>
              <a:ext cx="5123755" cy="850900"/>
            </a:xfrm>
            <a:prstGeom prst="rect">
              <a:avLst/>
            </a:prstGeom>
            <a:noFill/>
            <a:ln>
              <a:noFill/>
            </a:ln>
          </p:spPr>
          <p:txBody>
            <a:bodyPr spcFirstLastPara="1" wrap="square" lIns="50800" tIns="50800" rIns="50800" bIns="50800" anchor="ctr" anchorCtr="0">
              <a:noAutofit/>
            </a:bodyPr>
            <a:lstStyle/>
            <a:p>
              <a:pPr marL="0" marR="0" lvl="0" indent="0" algn="ctr" rtl="0">
                <a:lnSpc>
                  <a:spcPct val="1545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grpSp>
      <p:sp>
        <p:nvSpPr>
          <p:cNvPr id="128" name="Google Shape;128;p4">
            <a:extLst>
              <a:ext uri="{FF2B5EF4-FFF2-40B4-BE49-F238E27FC236}">
                <a16:creationId xmlns:a16="http://schemas.microsoft.com/office/drawing/2014/main" id="{C0F22719-07E6-B854-FE2A-7F8135AB887C}"/>
              </a:ext>
            </a:extLst>
          </p:cNvPr>
          <p:cNvSpPr/>
          <p:nvPr/>
        </p:nvSpPr>
        <p:spPr>
          <a:xfrm>
            <a:off x="16880929" y="457204"/>
            <a:ext cx="985342" cy="985342"/>
          </a:xfrm>
          <a:custGeom>
            <a:avLst/>
            <a:gdLst/>
            <a:ahLst/>
            <a:cxnLst/>
            <a:rect l="l" t="t" r="r" b="b"/>
            <a:pathLst>
              <a:path w="985342" h="985342" extrusionOk="0">
                <a:moveTo>
                  <a:pt x="0" y="0"/>
                </a:moveTo>
                <a:lnTo>
                  <a:pt x="985342" y="0"/>
                </a:lnTo>
                <a:lnTo>
                  <a:pt x="985342" y="985342"/>
                </a:lnTo>
                <a:lnTo>
                  <a:pt x="0" y="985342"/>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30" name="Google Shape;130;p4">
            <a:extLst>
              <a:ext uri="{FF2B5EF4-FFF2-40B4-BE49-F238E27FC236}">
                <a16:creationId xmlns:a16="http://schemas.microsoft.com/office/drawing/2014/main" id="{521CD53B-6130-F81D-4CCA-3C0F12BC9054}"/>
              </a:ext>
            </a:extLst>
          </p:cNvPr>
          <p:cNvSpPr/>
          <p:nvPr/>
        </p:nvSpPr>
        <p:spPr>
          <a:xfrm>
            <a:off x="914400" y="2932017"/>
            <a:ext cx="16459200" cy="6400800"/>
          </a:xfrm>
          <a:prstGeom prst="rect">
            <a:avLst/>
          </a:prstGeom>
          <a:noFill/>
          <a:ln>
            <a:noFill/>
          </a:ln>
        </p:spPr>
        <p:txBody>
          <a:bodyPr spcFirstLastPara="1" wrap="square" lIns="91425" tIns="45700" rIns="91425" bIns="45700" anchor="t" anchorCtr="0">
            <a:noAutofit/>
          </a:bodyPr>
          <a:lstStyle/>
          <a:p>
            <a:pPr marL="685800" indent="-685800">
              <a:spcBef>
                <a:spcPts val="900"/>
              </a:spcBef>
              <a:buSzPct val="110000"/>
              <a:buBlip>
                <a:blip r:embed="rId4"/>
              </a:buBlip>
              <a:defRPr sz="3000">
                <a:latin typeface="+mj-lt"/>
                <a:ea typeface="+mj-ea"/>
                <a:cs typeface="+mj-cs"/>
                <a:sym typeface="Helvetica"/>
              </a:defRPr>
            </a:pPr>
            <a:r>
              <a:rPr lang="en-US" sz="4400" b="1" dirty="0">
                <a:latin typeface="Montserrat" pitchFamily="2" charset="77"/>
              </a:rPr>
              <a:t>To demonstrate </a:t>
            </a:r>
            <a:r>
              <a:rPr lang="en-US" sz="4400" dirty="0">
                <a:latin typeface="Montserrat" pitchFamily="2" charset="77"/>
              </a:rPr>
              <a:t>to reviewers the relevance of your advocacy and findings</a:t>
            </a:r>
          </a:p>
          <a:p>
            <a:pPr marL="685800" indent="-685800">
              <a:spcBef>
                <a:spcPts val="900"/>
              </a:spcBef>
              <a:buSzPct val="110000"/>
              <a:buBlip>
                <a:blip r:embed="rId4"/>
              </a:buBlip>
              <a:defRPr sz="3000">
                <a:latin typeface="+mj-lt"/>
                <a:ea typeface="+mj-ea"/>
                <a:cs typeface="+mj-cs"/>
                <a:sym typeface="Helvetica"/>
              </a:defRPr>
            </a:pPr>
            <a:r>
              <a:rPr lang="en-US" sz="4400" b="1" dirty="0">
                <a:latin typeface="Montserrat" pitchFamily="2" charset="77"/>
              </a:rPr>
              <a:t>To accurately summarize</a:t>
            </a:r>
            <a:r>
              <a:rPr lang="en-US" sz="4400" dirty="0">
                <a:latin typeface="Montserrat" pitchFamily="2" charset="77"/>
              </a:rPr>
              <a:t> the intervention, methodology, key findings, impact achieved, outcomes attained, and lessons learned</a:t>
            </a:r>
          </a:p>
          <a:p>
            <a:pPr marL="685800" indent="-685800">
              <a:spcBef>
                <a:spcPts val="900"/>
              </a:spcBef>
              <a:buSzPct val="110000"/>
              <a:buBlip>
                <a:blip r:embed="rId4"/>
              </a:buBlip>
              <a:defRPr sz="3000">
                <a:latin typeface="+mj-lt"/>
                <a:ea typeface="+mj-ea"/>
                <a:cs typeface="+mj-cs"/>
                <a:sym typeface="Helvetica"/>
              </a:defRPr>
            </a:pPr>
            <a:r>
              <a:rPr lang="en-US" sz="4400" b="1" dirty="0">
                <a:latin typeface="Montserrat" pitchFamily="2" charset="77"/>
              </a:rPr>
              <a:t>To briefly but clearly communicate </a:t>
            </a:r>
            <a:r>
              <a:rPr lang="en-US" sz="4400" dirty="0">
                <a:latin typeface="Montserrat" pitchFamily="2" charset="77"/>
              </a:rPr>
              <a:t>the preliminary or final findings of your efforts so that attendees can decide whether to attend your session</a:t>
            </a:r>
          </a:p>
        </p:txBody>
      </p:sp>
      <p:sp>
        <p:nvSpPr>
          <p:cNvPr id="2" name="Google Shape;129;p4">
            <a:extLst>
              <a:ext uri="{FF2B5EF4-FFF2-40B4-BE49-F238E27FC236}">
                <a16:creationId xmlns:a16="http://schemas.microsoft.com/office/drawing/2014/main" id="{B5DBA775-8BB8-2629-E591-1001D3340D57}"/>
              </a:ext>
            </a:extLst>
          </p:cNvPr>
          <p:cNvSpPr txBox="1"/>
          <p:nvPr/>
        </p:nvSpPr>
        <p:spPr>
          <a:xfrm>
            <a:off x="914400" y="773678"/>
            <a:ext cx="15716100" cy="738664"/>
          </a:xfrm>
          <a:prstGeom prst="rect">
            <a:avLst/>
          </a:prstGeom>
          <a:noFill/>
          <a:ln>
            <a:noFill/>
          </a:ln>
        </p:spPr>
        <p:txBody>
          <a:bodyPr spcFirstLastPara="1" wrap="square" lIns="0" tIns="0" rIns="0" bIns="0" anchor="t" anchorCtr="0">
            <a:spAutoFit/>
          </a:bodyPr>
          <a:lstStyle/>
          <a:p>
            <a:pPr marL="0" marR="0" lvl="0" indent="0" algn="l" rtl="0">
              <a:spcBef>
                <a:spcPts val="0"/>
              </a:spcBef>
              <a:spcAft>
                <a:spcPts val="0"/>
              </a:spcAft>
              <a:buClr>
                <a:srgbClr val="000000"/>
              </a:buClr>
              <a:buSzPts val="6200"/>
              <a:buFont typeface="Arial"/>
              <a:buNone/>
            </a:pPr>
            <a:r>
              <a:rPr lang="en-US" sz="4800" b="1" i="0" u="none" strike="noStrike" cap="none" dirty="0">
                <a:solidFill>
                  <a:srgbClr val="FFFFFF"/>
                </a:solidFill>
                <a:latin typeface="Montserrat"/>
                <a:ea typeface="Montserrat"/>
                <a:cs typeface="Montserrat"/>
                <a:sym typeface="Montserrat"/>
              </a:rPr>
              <a:t>Purpose of an advocacy abstract?</a:t>
            </a:r>
          </a:p>
        </p:txBody>
      </p:sp>
    </p:spTree>
    <p:extLst>
      <p:ext uri="{BB962C8B-B14F-4D97-AF65-F5344CB8AC3E}">
        <p14:creationId xmlns:p14="http://schemas.microsoft.com/office/powerpoint/2010/main" val="368569074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6D53D9E-2E2A-08A3-3233-F65FEA4AB216}"/>
            </a:ext>
          </a:extLst>
        </p:cNvPr>
        <p:cNvGrpSpPr/>
        <p:nvPr/>
      </p:nvGrpSpPr>
      <p:grpSpPr>
        <a:xfrm>
          <a:off x="0" y="0"/>
          <a:ext cx="0" cy="0"/>
          <a:chOff x="0" y="0"/>
          <a:chExt cx="0" cy="0"/>
        </a:xfrm>
      </p:grpSpPr>
      <p:sp>
        <p:nvSpPr>
          <p:cNvPr id="2" name="object 2">
            <a:extLst>
              <a:ext uri="{FF2B5EF4-FFF2-40B4-BE49-F238E27FC236}">
                <a16:creationId xmlns:a16="http://schemas.microsoft.com/office/drawing/2014/main" id="{55968015-1830-5E57-2242-4FE55AED11BB}"/>
              </a:ext>
            </a:extLst>
          </p:cNvPr>
          <p:cNvSpPr/>
          <p:nvPr/>
        </p:nvSpPr>
        <p:spPr>
          <a:xfrm>
            <a:off x="642" y="1"/>
            <a:ext cx="18286716" cy="10286423"/>
          </a:xfrm>
          <a:custGeom>
            <a:avLst/>
            <a:gdLst/>
            <a:ahLst/>
            <a:cxnLst/>
            <a:rect l="l" t="t" r="r" b="b"/>
            <a:pathLst>
              <a:path w="20104100" h="11308715">
                <a:moveTo>
                  <a:pt x="20104099" y="0"/>
                </a:moveTo>
                <a:lnTo>
                  <a:pt x="0" y="0"/>
                </a:lnTo>
                <a:lnTo>
                  <a:pt x="0" y="11308556"/>
                </a:lnTo>
                <a:lnTo>
                  <a:pt x="20104099" y="11308556"/>
                </a:lnTo>
                <a:lnTo>
                  <a:pt x="20104099" y="0"/>
                </a:lnTo>
                <a:close/>
              </a:path>
            </a:pathLst>
          </a:custGeom>
          <a:solidFill>
            <a:srgbClr val="161E37"/>
          </a:solidFill>
        </p:spPr>
        <p:txBody>
          <a:bodyPr wrap="square" lIns="0" tIns="0" rIns="0" bIns="0" rtlCol="0"/>
          <a:lstStyle/>
          <a:p>
            <a:endParaRPr lang="es-ES_tradnl" sz="1638"/>
          </a:p>
        </p:txBody>
      </p:sp>
      <p:pic>
        <p:nvPicPr>
          <p:cNvPr id="3" name="object 3">
            <a:extLst>
              <a:ext uri="{FF2B5EF4-FFF2-40B4-BE49-F238E27FC236}">
                <a16:creationId xmlns:a16="http://schemas.microsoft.com/office/drawing/2014/main" id="{2C801B12-BC46-31DF-AF41-6E98C3170433}"/>
              </a:ext>
            </a:extLst>
          </p:cNvPr>
          <p:cNvPicPr/>
          <p:nvPr/>
        </p:nvPicPr>
        <p:blipFill>
          <a:blip r:embed="rId2" cstate="print"/>
          <a:stretch>
            <a:fillRect/>
          </a:stretch>
        </p:blipFill>
        <p:spPr>
          <a:xfrm>
            <a:off x="9344649" y="1556733"/>
            <a:ext cx="8942709" cy="8729544"/>
          </a:xfrm>
          <a:prstGeom prst="rect">
            <a:avLst/>
          </a:prstGeom>
        </p:spPr>
      </p:pic>
      <p:pic>
        <p:nvPicPr>
          <p:cNvPr id="4" name="object 4">
            <a:extLst>
              <a:ext uri="{FF2B5EF4-FFF2-40B4-BE49-F238E27FC236}">
                <a16:creationId xmlns:a16="http://schemas.microsoft.com/office/drawing/2014/main" id="{8530DDBF-E886-37CB-06F1-088393EA1F17}"/>
              </a:ext>
            </a:extLst>
          </p:cNvPr>
          <p:cNvPicPr/>
          <p:nvPr/>
        </p:nvPicPr>
        <p:blipFill>
          <a:blip r:embed="rId3" cstate="print"/>
          <a:stretch>
            <a:fillRect/>
          </a:stretch>
        </p:blipFill>
        <p:spPr>
          <a:xfrm>
            <a:off x="-33866" y="-17005"/>
            <a:ext cx="8942709" cy="8729544"/>
          </a:xfrm>
          <a:prstGeom prst="rect">
            <a:avLst/>
          </a:prstGeom>
        </p:spPr>
      </p:pic>
      <p:sp>
        <p:nvSpPr>
          <p:cNvPr id="5" name="object 5">
            <a:extLst>
              <a:ext uri="{FF2B5EF4-FFF2-40B4-BE49-F238E27FC236}">
                <a16:creationId xmlns:a16="http://schemas.microsoft.com/office/drawing/2014/main" id="{785D6675-D051-77C2-6D1D-8FC6B9672B5C}"/>
              </a:ext>
            </a:extLst>
          </p:cNvPr>
          <p:cNvSpPr txBox="1"/>
          <p:nvPr/>
        </p:nvSpPr>
        <p:spPr>
          <a:xfrm>
            <a:off x="6725403" y="4581632"/>
            <a:ext cx="4837194" cy="1123160"/>
          </a:xfrm>
          <a:prstGeom prst="rect">
            <a:avLst/>
          </a:prstGeom>
        </p:spPr>
        <p:txBody>
          <a:bodyPr vert="horz" wrap="square" lIns="0" tIns="15018" rIns="0" bIns="0" rtlCol="0">
            <a:spAutoFit/>
          </a:bodyPr>
          <a:lstStyle/>
          <a:p>
            <a:pPr algn="ctr"/>
            <a:r>
              <a:rPr lang="en-US" sz="7200" b="1" dirty="0">
                <a:solidFill>
                  <a:srgbClr val="FFFFFF"/>
                </a:solidFill>
                <a:latin typeface="Montserrat"/>
                <a:ea typeface="Montserrat"/>
                <a:cs typeface="Montserrat"/>
                <a:sym typeface="Montserrat"/>
              </a:rPr>
              <a:t>Title</a:t>
            </a:r>
            <a:endParaRPr lang="en-US" sz="7200" b="1" i="0" u="none" strike="noStrike" cap="none" dirty="0">
              <a:solidFill>
                <a:srgbClr val="FFFFFF"/>
              </a:solidFill>
              <a:latin typeface="Montserrat"/>
              <a:ea typeface="Montserrat"/>
              <a:cs typeface="Montserrat"/>
              <a:sym typeface="Montserrat"/>
            </a:endParaRPr>
          </a:p>
        </p:txBody>
      </p:sp>
    </p:spTree>
    <p:extLst>
      <p:ext uri="{BB962C8B-B14F-4D97-AF65-F5344CB8AC3E}">
        <p14:creationId xmlns:p14="http://schemas.microsoft.com/office/powerpoint/2010/main" val="363554211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24">
          <a:extLst>
            <a:ext uri="{FF2B5EF4-FFF2-40B4-BE49-F238E27FC236}">
              <a16:creationId xmlns:a16="http://schemas.microsoft.com/office/drawing/2014/main" id="{A364EDD5-33BC-0E82-F235-385AB20049C4}"/>
            </a:ext>
          </a:extLst>
        </p:cNvPr>
        <p:cNvGrpSpPr/>
        <p:nvPr/>
      </p:nvGrpSpPr>
      <p:grpSpPr>
        <a:xfrm>
          <a:off x="0" y="0"/>
          <a:ext cx="0" cy="0"/>
          <a:chOff x="0" y="0"/>
          <a:chExt cx="0" cy="0"/>
        </a:xfrm>
      </p:grpSpPr>
      <p:grpSp>
        <p:nvGrpSpPr>
          <p:cNvPr id="125" name="Google Shape;125;p4">
            <a:extLst>
              <a:ext uri="{FF2B5EF4-FFF2-40B4-BE49-F238E27FC236}">
                <a16:creationId xmlns:a16="http://schemas.microsoft.com/office/drawing/2014/main" id="{EA82E963-76E4-F57D-E022-5F26FA11B80D}"/>
              </a:ext>
            </a:extLst>
          </p:cNvPr>
          <p:cNvGrpSpPr/>
          <p:nvPr/>
        </p:nvGrpSpPr>
        <p:grpSpPr>
          <a:xfrm>
            <a:off x="175" y="-152400"/>
            <a:ext cx="18288219" cy="2590820"/>
            <a:chOff x="0" y="-38100"/>
            <a:chExt cx="5123755" cy="850900"/>
          </a:xfrm>
        </p:grpSpPr>
        <p:sp>
          <p:nvSpPr>
            <p:cNvPr id="126" name="Google Shape;126;p4">
              <a:extLst>
                <a:ext uri="{FF2B5EF4-FFF2-40B4-BE49-F238E27FC236}">
                  <a16:creationId xmlns:a16="http://schemas.microsoft.com/office/drawing/2014/main" id="{BBFE230B-7AB1-1D41-7E3E-099321EA7C34}"/>
                </a:ext>
              </a:extLst>
            </p:cNvPr>
            <p:cNvSpPr/>
            <p:nvPr/>
          </p:nvSpPr>
          <p:spPr>
            <a:xfrm>
              <a:off x="0" y="0"/>
              <a:ext cx="5123755" cy="812800"/>
            </a:xfrm>
            <a:custGeom>
              <a:avLst/>
              <a:gdLst/>
              <a:ahLst/>
              <a:cxnLst/>
              <a:rect l="l" t="t" r="r" b="b"/>
              <a:pathLst>
                <a:path w="5123755" h="812800" extrusionOk="0">
                  <a:moveTo>
                    <a:pt x="0" y="0"/>
                  </a:moveTo>
                  <a:lnTo>
                    <a:pt x="5123755" y="0"/>
                  </a:lnTo>
                  <a:lnTo>
                    <a:pt x="5123755" y="812800"/>
                  </a:lnTo>
                  <a:lnTo>
                    <a:pt x="0" y="812800"/>
                  </a:lnTo>
                  <a:close/>
                </a:path>
              </a:pathLst>
            </a:custGeom>
            <a:solidFill>
              <a:srgbClr val="121D37"/>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27" name="Google Shape;127;p4">
              <a:extLst>
                <a:ext uri="{FF2B5EF4-FFF2-40B4-BE49-F238E27FC236}">
                  <a16:creationId xmlns:a16="http://schemas.microsoft.com/office/drawing/2014/main" id="{85C9D216-911D-458F-B99E-05BBA010DAAF}"/>
                </a:ext>
              </a:extLst>
            </p:cNvPr>
            <p:cNvSpPr txBox="1"/>
            <p:nvPr/>
          </p:nvSpPr>
          <p:spPr>
            <a:xfrm>
              <a:off x="0" y="-38100"/>
              <a:ext cx="5123755" cy="850900"/>
            </a:xfrm>
            <a:prstGeom prst="rect">
              <a:avLst/>
            </a:prstGeom>
            <a:noFill/>
            <a:ln>
              <a:noFill/>
            </a:ln>
          </p:spPr>
          <p:txBody>
            <a:bodyPr spcFirstLastPara="1" wrap="square" lIns="50800" tIns="50800" rIns="50800" bIns="50800" anchor="ctr" anchorCtr="0">
              <a:noAutofit/>
            </a:bodyPr>
            <a:lstStyle/>
            <a:p>
              <a:pPr marL="0" marR="0" lvl="0" indent="0" algn="ctr" rtl="0">
                <a:lnSpc>
                  <a:spcPct val="1545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grpSp>
      <p:sp>
        <p:nvSpPr>
          <p:cNvPr id="128" name="Google Shape;128;p4">
            <a:extLst>
              <a:ext uri="{FF2B5EF4-FFF2-40B4-BE49-F238E27FC236}">
                <a16:creationId xmlns:a16="http://schemas.microsoft.com/office/drawing/2014/main" id="{61218839-1ADC-BA81-134F-31A68A862B67}"/>
              </a:ext>
            </a:extLst>
          </p:cNvPr>
          <p:cNvSpPr/>
          <p:nvPr/>
        </p:nvSpPr>
        <p:spPr>
          <a:xfrm>
            <a:off x="16880929" y="457204"/>
            <a:ext cx="985342" cy="985342"/>
          </a:xfrm>
          <a:custGeom>
            <a:avLst/>
            <a:gdLst/>
            <a:ahLst/>
            <a:cxnLst/>
            <a:rect l="l" t="t" r="r" b="b"/>
            <a:pathLst>
              <a:path w="985342" h="985342" extrusionOk="0">
                <a:moveTo>
                  <a:pt x="0" y="0"/>
                </a:moveTo>
                <a:lnTo>
                  <a:pt x="985342" y="0"/>
                </a:lnTo>
                <a:lnTo>
                  <a:pt x="985342" y="985342"/>
                </a:lnTo>
                <a:lnTo>
                  <a:pt x="0" y="985342"/>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30" name="Google Shape;130;p4">
            <a:extLst>
              <a:ext uri="{FF2B5EF4-FFF2-40B4-BE49-F238E27FC236}">
                <a16:creationId xmlns:a16="http://schemas.microsoft.com/office/drawing/2014/main" id="{648E34CB-5498-550F-919C-C47A3A5F195D}"/>
              </a:ext>
            </a:extLst>
          </p:cNvPr>
          <p:cNvSpPr/>
          <p:nvPr/>
        </p:nvSpPr>
        <p:spPr>
          <a:xfrm>
            <a:off x="914400" y="2932017"/>
            <a:ext cx="16459200" cy="6400800"/>
          </a:xfrm>
          <a:prstGeom prst="rect">
            <a:avLst/>
          </a:prstGeom>
          <a:noFill/>
          <a:ln>
            <a:noFill/>
          </a:ln>
        </p:spPr>
        <p:txBody>
          <a:bodyPr spcFirstLastPara="1" wrap="square" lIns="91425" tIns="45700" rIns="91425" bIns="45700" anchor="t" anchorCtr="0">
            <a:noAutofit/>
          </a:bodyPr>
          <a:lstStyle/>
          <a:p>
            <a:pPr marL="685800" indent="-685800">
              <a:spcBef>
                <a:spcPts val="900"/>
              </a:spcBef>
              <a:buSzPct val="110000"/>
              <a:buBlip>
                <a:blip r:embed="rId4"/>
              </a:buBlip>
              <a:defRPr sz="3000">
                <a:latin typeface="+mj-lt"/>
                <a:ea typeface="+mj-ea"/>
                <a:cs typeface="+mj-cs"/>
                <a:sym typeface="Helvetica"/>
              </a:defRPr>
            </a:pPr>
            <a:r>
              <a:rPr lang="en-US" sz="4400" dirty="0">
                <a:latin typeface="Montserrat" pitchFamily="2" charset="77"/>
              </a:rPr>
              <a:t>The title is your headline and “mini-advertisement” in the conference program.</a:t>
            </a:r>
          </a:p>
          <a:p>
            <a:pPr marL="685800" indent="-685800">
              <a:spcBef>
                <a:spcPts val="900"/>
              </a:spcBef>
              <a:buSzPct val="110000"/>
              <a:buBlip>
                <a:blip r:embed="rId4"/>
              </a:buBlip>
              <a:defRPr sz="3000">
                <a:latin typeface="+mj-lt"/>
                <a:ea typeface="+mj-ea"/>
                <a:cs typeface="+mj-cs"/>
                <a:sym typeface="Helvetica"/>
              </a:defRPr>
            </a:pPr>
            <a:r>
              <a:rPr lang="en-US" sz="4400" dirty="0">
                <a:latin typeface="Montserrat" pitchFamily="2" charset="77"/>
              </a:rPr>
              <a:t>The title should be </a:t>
            </a:r>
            <a:r>
              <a:rPr lang="en-US" sz="4400" b="1" dirty="0">
                <a:solidFill>
                  <a:srgbClr val="D1003F"/>
                </a:solidFill>
                <a:latin typeface="Montserrat" pitchFamily="2" charset="77"/>
              </a:rPr>
              <a:t>short, specific, informative, and snappy</a:t>
            </a:r>
            <a:r>
              <a:rPr lang="en-US" sz="4400" dirty="0">
                <a:latin typeface="Montserrat" pitchFamily="2" charset="77"/>
              </a:rPr>
              <a:t>.</a:t>
            </a:r>
            <a:endParaRPr lang="en-US" sz="4400" b="1" dirty="0">
              <a:solidFill>
                <a:srgbClr val="D1003F"/>
              </a:solidFill>
              <a:latin typeface="Montserrat" pitchFamily="2" charset="77"/>
            </a:endParaRPr>
          </a:p>
          <a:p>
            <a:pPr marL="685800" indent="-685800">
              <a:spcBef>
                <a:spcPts val="900"/>
              </a:spcBef>
              <a:buSzPct val="110000"/>
              <a:buBlip>
                <a:blip r:embed="rId4"/>
              </a:buBlip>
              <a:defRPr sz="3000">
                <a:latin typeface="+mj-lt"/>
                <a:ea typeface="+mj-ea"/>
                <a:cs typeface="+mj-cs"/>
                <a:sym typeface="Helvetica"/>
              </a:defRPr>
            </a:pPr>
            <a:r>
              <a:rPr lang="en-US" sz="4400" dirty="0">
                <a:latin typeface="Montserrat" pitchFamily="2" charset="77"/>
              </a:rPr>
              <a:t>Summarize your activity in 15 words or less.</a:t>
            </a:r>
          </a:p>
          <a:p>
            <a:pPr marL="685800" indent="-685800">
              <a:spcBef>
                <a:spcPts val="900"/>
              </a:spcBef>
              <a:buSzPct val="110000"/>
              <a:buBlip>
                <a:blip r:embed="rId4"/>
              </a:buBlip>
              <a:defRPr sz="3000">
                <a:latin typeface="+mj-lt"/>
                <a:ea typeface="+mj-ea"/>
                <a:cs typeface="+mj-cs"/>
                <a:sym typeface="Helvetica"/>
              </a:defRPr>
            </a:pPr>
            <a:r>
              <a:rPr lang="en-US" sz="4400" dirty="0">
                <a:latin typeface="Montserrat" pitchFamily="2" charset="77"/>
              </a:rPr>
              <a:t>Give a sense of the scope of your efforts (and location).</a:t>
            </a:r>
          </a:p>
          <a:p>
            <a:pPr marL="685800" indent="-685800">
              <a:spcBef>
                <a:spcPts val="900"/>
              </a:spcBef>
              <a:buSzPct val="110000"/>
              <a:buBlip>
                <a:blip r:embed="rId4"/>
              </a:buBlip>
              <a:defRPr sz="3000">
                <a:latin typeface="+mj-lt"/>
                <a:ea typeface="+mj-ea"/>
                <a:cs typeface="+mj-cs"/>
                <a:sym typeface="Helvetica"/>
              </a:defRPr>
            </a:pPr>
            <a:r>
              <a:rPr lang="en-US" sz="4400" dirty="0">
                <a:latin typeface="Montserrat" pitchFamily="2" charset="77"/>
              </a:rPr>
              <a:t>Make it sound like something you’d be interested in attending!</a:t>
            </a:r>
          </a:p>
        </p:txBody>
      </p:sp>
      <p:sp>
        <p:nvSpPr>
          <p:cNvPr id="2" name="Google Shape;129;p4">
            <a:extLst>
              <a:ext uri="{FF2B5EF4-FFF2-40B4-BE49-F238E27FC236}">
                <a16:creationId xmlns:a16="http://schemas.microsoft.com/office/drawing/2014/main" id="{B595F40A-2360-651B-9401-B6242E23BC92}"/>
              </a:ext>
            </a:extLst>
          </p:cNvPr>
          <p:cNvSpPr txBox="1"/>
          <p:nvPr/>
        </p:nvSpPr>
        <p:spPr>
          <a:xfrm>
            <a:off x="914400" y="773678"/>
            <a:ext cx="15716100" cy="738664"/>
          </a:xfrm>
          <a:prstGeom prst="rect">
            <a:avLst/>
          </a:prstGeom>
          <a:noFill/>
          <a:ln>
            <a:noFill/>
          </a:ln>
        </p:spPr>
        <p:txBody>
          <a:bodyPr spcFirstLastPara="1" wrap="square" lIns="0" tIns="0" rIns="0" bIns="0" anchor="t" anchorCtr="0">
            <a:spAutoFit/>
          </a:bodyPr>
          <a:lstStyle/>
          <a:p>
            <a:pPr marL="0" marR="0" lvl="0" indent="0" algn="l" rtl="0">
              <a:spcBef>
                <a:spcPts val="0"/>
              </a:spcBef>
              <a:spcAft>
                <a:spcPts val="0"/>
              </a:spcAft>
              <a:buClr>
                <a:srgbClr val="000000"/>
              </a:buClr>
              <a:buSzPts val="6200"/>
              <a:buFont typeface="Arial"/>
              <a:buNone/>
            </a:pPr>
            <a:r>
              <a:rPr lang="en-US" sz="4800" b="1" i="0" u="none" strike="noStrike" cap="none" dirty="0">
                <a:solidFill>
                  <a:srgbClr val="FFFFFF"/>
                </a:solidFill>
                <a:latin typeface="Montserrat"/>
                <a:ea typeface="Montserrat"/>
                <a:cs typeface="Montserrat"/>
                <a:sym typeface="Montserrat"/>
              </a:rPr>
              <a:t>The title is as important as the abstract content</a:t>
            </a:r>
          </a:p>
        </p:txBody>
      </p:sp>
    </p:spTree>
    <p:extLst>
      <p:ext uri="{BB962C8B-B14F-4D97-AF65-F5344CB8AC3E}">
        <p14:creationId xmlns:p14="http://schemas.microsoft.com/office/powerpoint/2010/main" val="397449977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24">
          <a:extLst>
            <a:ext uri="{FF2B5EF4-FFF2-40B4-BE49-F238E27FC236}">
              <a16:creationId xmlns:a16="http://schemas.microsoft.com/office/drawing/2014/main" id="{9C07E41C-5253-BA28-D9A2-90D875133B54}"/>
            </a:ext>
          </a:extLst>
        </p:cNvPr>
        <p:cNvGrpSpPr/>
        <p:nvPr/>
      </p:nvGrpSpPr>
      <p:grpSpPr>
        <a:xfrm>
          <a:off x="0" y="0"/>
          <a:ext cx="0" cy="0"/>
          <a:chOff x="0" y="0"/>
          <a:chExt cx="0" cy="0"/>
        </a:xfrm>
      </p:grpSpPr>
      <p:grpSp>
        <p:nvGrpSpPr>
          <p:cNvPr id="125" name="Google Shape;125;p4">
            <a:extLst>
              <a:ext uri="{FF2B5EF4-FFF2-40B4-BE49-F238E27FC236}">
                <a16:creationId xmlns:a16="http://schemas.microsoft.com/office/drawing/2014/main" id="{378C4E14-7114-2EF2-0F96-17C208097C7E}"/>
              </a:ext>
            </a:extLst>
          </p:cNvPr>
          <p:cNvGrpSpPr/>
          <p:nvPr/>
        </p:nvGrpSpPr>
        <p:grpSpPr>
          <a:xfrm>
            <a:off x="175" y="-152400"/>
            <a:ext cx="18288219" cy="2590820"/>
            <a:chOff x="0" y="-38100"/>
            <a:chExt cx="5123755" cy="850900"/>
          </a:xfrm>
        </p:grpSpPr>
        <p:sp>
          <p:nvSpPr>
            <p:cNvPr id="126" name="Google Shape;126;p4">
              <a:extLst>
                <a:ext uri="{FF2B5EF4-FFF2-40B4-BE49-F238E27FC236}">
                  <a16:creationId xmlns:a16="http://schemas.microsoft.com/office/drawing/2014/main" id="{75B19099-2F86-3CB4-7AC8-0DB5B138E3D0}"/>
                </a:ext>
              </a:extLst>
            </p:cNvPr>
            <p:cNvSpPr/>
            <p:nvPr/>
          </p:nvSpPr>
          <p:spPr>
            <a:xfrm>
              <a:off x="0" y="0"/>
              <a:ext cx="5123755" cy="812800"/>
            </a:xfrm>
            <a:custGeom>
              <a:avLst/>
              <a:gdLst/>
              <a:ahLst/>
              <a:cxnLst/>
              <a:rect l="l" t="t" r="r" b="b"/>
              <a:pathLst>
                <a:path w="5123755" h="812800" extrusionOk="0">
                  <a:moveTo>
                    <a:pt x="0" y="0"/>
                  </a:moveTo>
                  <a:lnTo>
                    <a:pt x="5123755" y="0"/>
                  </a:lnTo>
                  <a:lnTo>
                    <a:pt x="5123755" y="812800"/>
                  </a:lnTo>
                  <a:lnTo>
                    <a:pt x="0" y="812800"/>
                  </a:lnTo>
                  <a:close/>
                </a:path>
              </a:pathLst>
            </a:custGeom>
            <a:solidFill>
              <a:srgbClr val="121D37"/>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27" name="Google Shape;127;p4">
              <a:extLst>
                <a:ext uri="{FF2B5EF4-FFF2-40B4-BE49-F238E27FC236}">
                  <a16:creationId xmlns:a16="http://schemas.microsoft.com/office/drawing/2014/main" id="{0882D0A9-6E66-44D3-E178-9E08656C56D4}"/>
                </a:ext>
              </a:extLst>
            </p:cNvPr>
            <p:cNvSpPr txBox="1"/>
            <p:nvPr/>
          </p:nvSpPr>
          <p:spPr>
            <a:xfrm>
              <a:off x="0" y="-38100"/>
              <a:ext cx="5123755" cy="850900"/>
            </a:xfrm>
            <a:prstGeom prst="rect">
              <a:avLst/>
            </a:prstGeom>
            <a:noFill/>
            <a:ln>
              <a:noFill/>
            </a:ln>
          </p:spPr>
          <p:txBody>
            <a:bodyPr spcFirstLastPara="1" wrap="square" lIns="50800" tIns="50800" rIns="50800" bIns="50800" anchor="ctr" anchorCtr="0">
              <a:noAutofit/>
            </a:bodyPr>
            <a:lstStyle/>
            <a:p>
              <a:pPr marL="0" marR="0" lvl="0" indent="0" algn="ctr" rtl="0">
                <a:lnSpc>
                  <a:spcPct val="1545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grpSp>
      <p:sp>
        <p:nvSpPr>
          <p:cNvPr id="128" name="Google Shape;128;p4">
            <a:extLst>
              <a:ext uri="{FF2B5EF4-FFF2-40B4-BE49-F238E27FC236}">
                <a16:creationId xmlns:a16="http://schemas.microsoft.com/office/drawing/2014/main" id="{C743BAD4-7A00-A6F9-E6C0-68308A7A3F56}"/>
              </a:ext>
            </a:extLst>
          </p:cNvPr>
          <p:cNvSpPr/>
          <p:nvPr/>
        </p:nvSpPr>
        <p:spPr>
          <a:xfrm>
            <a:off x="16880929" y="457204"/>
            <a:ext cx="985342" cy="985342"/>
          </a:xfrm>
          <a:custGeom>
            <a:avLst/>
            <a:gdLst/>
            <a:ahLst/>
            <a:cxnLst/>
            <a:rect l="l" t="t" r="r" b="b"/>
            <a:pathLst>
              <a:path w="985342" h="985342" extrusionOk="0">
                <a:moveTo>
                  <a:pt x="0" y="0"/>
                </a:moveTo>
                <a:lnTo>
                  <a:pt x="985342" y="0"/>
                </a:lnTo>
                <a:lnTo>
                  <a:pt x="985342" y="985342"/>
                </a:lnTo>
                <a:lnTo>
                  <a:pt x="0" y="985342"/>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30" name="Google Shape;130;p4">
            <a:extLst>
              <a:ext uri="{FF2B5EF4-FFF2-40B4-BE49-F238E27FC236}">
                <a16:creationId xmlns:a16="http://schemas.microsoft.com/office/drawing/2014/main" id="{1B479AC5-E7BB-554A-EFBF-288F7EFAFBE5}"/>
              </a:ext>
            </a:extLst>
          </p:cNvPr>
          <p:cNvSpPr/>
          <p:nvPr/>
        </p:nvSpPr>
        <p:spPr>
          <a:xfrm>
            <a:off x="914400" y="2834002"/>
            <a:ext cx="16459200" cy="6400800"/>
          </a:xfrm>
          <a:prstGeom prst="rect">
            <a:avLst/>
          </a:prstGeom>
          <a:noFill/>
          <a:ln>
            <a:noFill/>
          </a:ln>
        </p:spPr>
        <p:txBody>
          <a:bodyPr spcFirstLastPara="1" wrap="square" lIns="91425" tIns="45700" rIns="91425" bIns="45700" anchor="t" anchorCtr="0">
            <a:noAutofit/>
          </a:bodyPr>
          <a:lstStyle/>
          <a:p>
            <a:pPr marL="685800" indent="-685800">
              <a:spcBef>
                <a:spcPts val="900"/>
              </a:spcBef>
              <a:buSzPct val="110000"/>
              <a:buBlip>
                <a:blip r:embed="rId4"/>
              </a:buBlip>
              <a:defRPr sz="3000">
                <a:latin typeface="+mj-lt"/>
                <a:ea typeface="+mj-ea"/>
                <a:cs typeface="+mj-cs"/>
                <a:sym typeface="Helvetica"/>
              </a:defRPr>
            </a:pPr>
            <a:r>
              <a:rPr lang="en-US" sz="3600" dirty="0">
                <a:latin typeface="Montserrat" pitchFamily="2" charset="77"/>
              </a:rPr>
              <a:t>The “Act Now to End Teenage Pregnancy” Campaign: Multi-sectoral partnerships, media and mass mobilization drive results in Uganda</a:t>
            </a:r>
          </a:p>
          <a:p>
            <a:pPr marL="685800" indent="-685800">
              <a:spcBef>
                <a:spcPts val="900"/>
              </a:spcBef>
              <a:buSzPct val="110000"/>
              <a:buBlip>
                <a:blip r:embed="rId4"/>
              </a:buBlip>
              <a:defRPr sz="3000">
                <a:latin typeface="+mj-lt"/>
                <a:ea typeface="+mj-ea"/>
                <a:cs typeface="+mj-cs"/>
                <a:sym typeface="Helvetica"/>
              </a:defRPr>
            </a:pPr>
            <a:r>
              <a:rPr lang="en-US" sz="3600" b="1" dirty="0">
                <a:solidFill>
                  <a:srgbClr val="D1003F"/>
                </a:solidFill>
                <a:latin typeface="Montserrat" pitchFamily="2" charset="77"/>
              </a:rPr>
              <a:t>Fostering subnational accountability through innovative, decision-maker-led internal assessment for FP commitments in Kenya</a:t>
            </a:r>
          </a:p>
          <a:p>
            <a:pPr marL="685800" indent="-685800">
              <a:spcBef>
                <a:spcPts val="900"/>
              </a:spcBef>
              <a:buSzPct val="110000"/>
              <a:buBlip>
                <a:blip r:embed="rId4"/>
              </a:buBlip>
              <a:defRPr sz="3000">
                <a:latin typeface="+mj-lt"/>
                <a:ea typeface="+mj-ea"/>
                <a:cs typeface="+mj-cs"/>
                <a:sym typeface="Helvetica"/>
              </a:defRPr>
            </a:pPr>
            <a:r>
              <a:rPr lang="en-US" sz="3600" dirty="0">
                <a:latin typeface="Montserrat" pitchFamily="2" charset="77"/>
              </a:rPr>
              <a:t>Business case for investing in family planning in Nigeria 2018 to 2020 – Cost benefit analysis</a:t>
            </a:r>
          </a:p>
        </p:txBody>
      </p:sp>
      <p:sp>
        <p:nvSpPr>
          <p:cNvPr id="2" name="Scientific Program. 5th International Conference on FP (ICFP) ; November 12–15; Kigali, Rwanda. [online database]. https://www.xcdsystem.com/icfp/program/fhwQ4ds/index.cfm">
            <a:extLst>
              <a:ext uri="{FF2B5EF4-FFF2-40B4-BE49-F238E27FC236}">
                <a16:creationId xmlns:a16="http://schemas.microsoft.com/office/drawing/2014/main" id="{C45B69E6-9642-5A29-6044-F298002B60BC}"/>
              </a:ext>
            </a:extLst>
          </p:cNvPr>
          <p:cNvSpPr txBox="1"/>
          <p:nvPr/>
        </p:nvSpPr>
        <p:spPr>
          <a:xfrm>
            <a:off x="914400" y="9630384"/>
            <a:ext cx="11709492" cy="46166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9" rIns="45719">
            <a:spAutoFit/>
          </a:bodyPr>
          <a:lstStyle/>
          <a:p>
            <a:pPr>
              <a:defRPr sz="1400">
                <a:solidFill>
                  <a:srgbClr val="333333"/>
                </a:solidFill>
                <a:latin typeface="Arial"/>
                <a:ea typeface="Arial"/>
                <a:cs typeface="Arial"/>
                <a:sym typeface="Arial"/>
              </a:defRPr>
            </a:pPr>
            <a:r>
              <a:rPr lang="en-US" sz="1200" dirty="0">
                <a:latin typeface="Montserrat" pitchFamily="2" charset="77"/>
              </a:rPr>
              <a:t>Scientific Program. 5th International Conference on FP (ICFP) ; November 12–15; Kigali, Rwanda. [online database]. https://</a:t>
            </a:r>
            <a:r>
              <a:rPr lang="en-US" sz="1200" dirty="0" err="1">
                <a:latin typeface="Montserrat" pitchFamily="2" charset="77"/>
              </a:rPr>
              <a:t>www.xcdsystem.com</a:t>
            </a:r>
            <a:r>
              <a:rPr lang="en-US" sz="1200" dirty="0">
                <a:latin typeface="Montserrat" pitchFamily="2" charset="77"/>
              </a:rPr>
              <a:t>/</a:t>
            </a:r>
            <a:r>
              <a:rPr lang="en-US" sz="1200" dirty="0" err="1">
                <a:latin typeface="Montserrat" pitchFamily="2" charset="77"/>
              </a:rPr>
              <a:t>icfp</a:t>
            </a:r>
            <a:r>
              <a:rPr lang="en-US" sz="1200" dirty="0">
                <a:latin typeface="Montserrat" pitchFamily="2" charset="77"/>
              </a:rPr>
              <a:t>/program/fhwQ4ds/</a:t>
            </a:r>
            <a:r>
              <a:rPr lang="en-US" sz="1200" dirty="0" err="1">
                <a:latin typeface="Montserrat" pitchFamily="2" charset="77"/>
              </a:rPr>
              <a:t>index.cfm</a:t>
            </a:r>
            <a:r>
              <a:rPr lang="en-US" sz="1200" dirty="0">
                <a:latin typeface="Montserrat" pitchFamily="2" charset="77"/>
              </a:rPr>
              <a:t>  </a:t>
            </a:r>
            <a:endParaRPr lang="en-US" sz="1200" u="sng" dirty="0">
              <a:solidFill>
                <a:srgbClr val="0563C1"/>
              </a:solidFill>
              <a:uFill>
                <a:solidFill>
                  <a:srgbClr val="0563C1"/>
                </a:solidFill>
              </a:uFill>
              <a:latin typeface="Montserrat" pitchFamily="2" charset="77"/>
              <a:hlinkClick r:id="rId5"/>
            </a:endParaRPr>
          </a:p>
        </p:txBody>
      </p:sp>
      <p:sp>
        <p:nvSpPr>
          <p:cNvPr id="3" name="Google Shape;129;p4">
            <a:extLst>
              <a:ext uri="{FF2B5EF4-FFF2-40B4-BE49-F238E27FC236}">
                <a16:creationId xmlns:a16="http://schemas.microsoft.com/office/drawing/2014/main" id="{055F46BE-38B3-572C-8765-28B4896C8516}"/>
              </a:ext>
            </a:extLst>
          </p:cNvPr>
          <p:cNvSpPr txBox="1"/>
          <p:nvPr/>
        </p:nvSpPr>
        <p:spPr>
          <a:xfrm>
            <a:off x="914400" y="773678"/>
            <a:ext cx="15716100" cy="738664"/>
          </a:xfrm>
          <a:prstGeom prst="rect">
            <a:avLst/>
          </a:prstGeom>
          <a:noFill/>
          <a:ln>
            <a:noFill/>
          </a:ln>
        </p:spPr>
        <p:txBody>
          <a:bodyPr spcFirstLastPara="1" wrap="square" lIns="0" tIns="0" rIns="0" bIns="0" anchor="t" anchorCtr="0">
            <a:spAutoFit/>
          </a:bodyPr>
          <a:lstStyle/>
          <a:p>
            <a:pPr marL="0" marR="0" lvl="0" indent="0" algn="l" rtl="0">
              <a:spcBef>
                <a:spcPts val="0"/>
              </a:spcBef>
              <a:spcAft>
                <a:spcPts val="0"/>
              </a:spcAft>
              <a:buClr>
                <a:srgbClr val="000000"/>
              </a:buClr>
              <a:buSzPts val="6200"/>
              <a:buFont typeface="Arial"/>
              <a:buNone/>
            </a:pPr>
            <a:r>
              <a:rPr lang="en-US" sz="4800" b="1" i="0" u="none" strike="noStrike" cap="none" dirty="0">
                <a:solidFill>
                  <a:srgbClr val="FFFFFF"/>
                </a:solidFill>
                <a:latin typeface="Montserrat"/>
                <a:ea typeface="Montserrat"/>
                <a:cs typeface="Montserrat"/>
                <a:sym typeface="Montserrat"/>
              </a:rPr>
              <a:t>Examples</a:t>
            </a:r>
          </a:p>
        </p:txBody>
      </p:sp>
    </p:spTree>
    <p:extLst>
      <p:ext uri="{BB962C8B-B14F-4D97-AF65-F5344CB8AC3E}">
        <p14:creationId xmlns:p14="http://schemas.microsoft.com/office/powerpoint/2010/main" val="2091539834"/>
      </p:ext>
    </p:extLst>
  </p:cSld>
  <p:clrMapOvr>
    <a:masterClrMapping/>
  </p:clrMapOvr>
</p:sld>
</file>

<file path=ppt/theme/theme1.xml><?xml version="1.0" encoding="utf-8"?>
<a:theme xmlns:a="http://schemas.openxmlformats.org/drawingml/2006/main" name="Custom Design">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1018</TotalTime>
  <Words>2933</Words>
  <Application>Microsoft Macintosh PowerPoint</Application>
  <PresentationFormat>Custom</PresentationFormat>
  <Paragraphs>172</Paragraphs>
  <Slides>40</Slides>
  <Notes>30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40</vt:i4>
      </vt:variant>
    </vt:vector>
  </HeadingPairs>
  <TitlesOfParts>
    <vt:vector size="46" baseType="lpstr">
      <vt:lpstr>Aptos Display</vt:lpstr>
      <vt:lpstr>Aptos</vt:lpstr>
      <vt:lpstr>Arial</vt:lpstr>
      <vt:lpstr>Calibri</vt:lpstr>
      <vt:lpstr>Montserrat</vt:lpstr>
      <vt:lpstr>Custom Design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cp:lastModifiedBy>Molly Moesner</cp:lastModifiedBy>
  <cp:revision>23</cp:revision>
  <dcterms:modified xsi:type="dcterms:W3CDTF">2025-01-09T20:37:42Z</dcterms:modified>
</cp:coreProperties>
</file>