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2"/>
  </p:notesMasterIdLst>
  <p:sldIdLst>
    <p:sldId id="256" r:id="rId2"/>
    <p:sldId id="258" r:id="rId3"/>
    <p:sldId id="278" r:id="rId4"/>
    <p:sldId id="259" r:id="rId5"/>
    <p:sldId id="280"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2" r:id="rId36"/>
    <p:sldId id="311" r:id="rId37"/>
    <p:sldId id="313" r:id="rId38"/>
    <p:sldId id="314" r:id="rId39"/>
    <p:sldId id="315" r:id="rId40"/>
    <p:sldId id="277" r:id="rId41"/>
  </p:sldIdLst>
  <p:sldSz cx="18288000" cy="10287000"/>
  <p:notesSz cx="6858000" cy="9144000"/>
  <p:embeddedFontLst>
    <p:embeddedFont>
      <p:font typeface="Montserrat" pitchFamily="2" charset="77"/>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FEC77-3BC3-453D-BD86-A889F9A6EC69}" v="7" dt="2024-12-06T22:46:44.373"/>
  </p1510:revLst>
</p1510:revInfo>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86"/>
    <p:restoredTop sz="94872"/>
  </p:normalViewPr>
  <p:slideViewPr>
    <p:cSldViewPr snapToGrid="0">
      <p:cViewPr varScale="1">
        <p:scale>
          <a:sx n="68" d="100"/>
          <a:sy n="68" d="100"/>
        </p:scale>
        <p:origin x="584" y="208"/>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Cardona" userId="1400867296_tp_dropbox_plus" providerId="OAuth2" clId="{D1AFEC77-3BC3-453D-BD86-A889F9A6EC69}"/>
    <pc:docChg chg="undo custSel modSld">
      <pc:chgData name="Carolina Cardona" userId="1400867296_tp_dropbox_plus" providerId="OAuth2" clId="{D1AFEC77-3BC3-453D-BD86-A889F9A6EC69}" dt="2024-12-06T22:46:44.373" v="241"/>
      <pc:docMkLst>
        <pc:docMk/>
      </pc:docMkLst>
      <pc:sldChg chg="modSp mod">
        <pc:chgData name="Carolina Cardona" userId="1400867296_tp_dropbox_plus" providerId="OAuth2" clId="{D1AFEC77-3BC3-453D-BD86-A889F9A6EC69}" dt="2024-12-06T22:24:59.106" v="12" actId="6549"/>
        <pc:sldMkLst>
          <pc:docMk/>
          <pc:sldMk cId="0" sldId="256"/>
        </pc:sldMkLst>
        <pc:spChg chg="mod">
          <ac:chgData name="Carolina Cardona" userId="1400867296_tp_dropbox_plus" providerId="OAuth2" clId="{D1AFEC77-3BC3-453D-BD86-A889F9A6EC69}" dt="2024-12-06T22:24:59.106" v="12" actId="6549"/>
          <ac:spMkLst>
            <pc:docMk/>
            <pc:sldMk cId="0" sldId="256"/>
            <ac:spMk id="80" creationId="{00000000-0000-0000-0000-000000000000}"/>
          </ac:spMkLst>
        </pc:spChg>
      </pc:sldChg>
      <pc:sldChg chg="addSp delSp modSp mod">
        <pc:chgData name="Carolina Cardona" userId="1400867296_tp_dropbox_plus" providerId="OAuth2" clId="{D1AFEC77-3BC3-453D-BD86-A889F9A6EC69}" dt="2024-12-06T22:39:14.640" v="193" actId="20577"/>
        <pc:sldMkLst>
          <pc:docMk/>
          <pc:sldMk cId="1875865427" sldId="289"/>
        </pc:sldMkLst>
        <pc:spChg chg="del">
          <ac:chgData name="Carolina Cardona" userId="1400867296_tp_dropbox_plus" providerId="OAuth2" clId="{D1AFEC77-3BC3-453D-BD86-A889F9A6EC69}" dt="2024-12-06T22:36:18.752" v="43" actId="478"/>
          <ac:spMkLst>
            <pc:docMk/>
            <pc:sldMk cId="1875865427" sldId="289"/>
            <ac:spMk id="2" creationId="{EDE4244A-7EF5-F9EB-3F6E-9DBEB34971C9}"/>
          </ac:spMkLst>
        </pc:spChg>
        <pc:spChg chg="add mod">
          <ac:chgData name="Carolina Cardona" userId="1400867296_tp_dropbox_plus" providerId="OAuth2" clId="{D1AFEC77-3BC3-453D-BD86-A889F9A6EC69}" dt="2024-12-06T22:39:14.640" v="193" actId="20577"/>
          <ac:spMkLst>
            <pc:docMk/>
            <pc:sldMk cId="1875865427" sldId="289"/>
            <ac:spMk id="3" creationId="{2DF72BD6-D8C1-9263-F3EA-693AD87653C3}"/>
          </ac:spMkLst>
        </pc:spChg>
        <pc:spChg chg="add mod">
          <ac:chgData name="Carolina Cardona" userId="1400867296_tp_dropbox_plus" providerId="OAuth2" clId="{D1AFEC77-3BC3-453D-BD86-A889F9A6EC69}" dt="2024-12-06T22:37:23.485" v="164" actId="20577"/>
          <ac:spMkLst>
            <pc:docMk/>
            <pc:sldMk cId="1875865427" sldId="289"/>
            <ac:spMk id="4" creationId="{513BF2D1-364A-D7D2-3B78-E6BD36B25BE4}"/>
          </ac:spMkLst>
        </pc:spChg>
        <pc:spChg chg="add del mod">
          <ac:chgData name="Carolina Cardona" userId="1400867296_tp_dropbox_plus" providerId="OAuth2" clId="{D1AFEC77-3BC3-453D-BD86-A889F9A6EC69}" dt="2024-12-06T22:36:14.564" v="42" actId="6549"/>
          <ac:spMkLst>
            <pc:docMk/>
            <pc:sldMk cId="1875865427" sldId="289"/>
            <ac:spMk id="129" creationId="{9640946F-71F7-02A3-BF57-37EBB268B3A9}"/>
          </ac:spMkLst>
        </pc:spChg>
        <pc:spChg chg="mod">
          <ac:chgData name="Carolina Cardona" userId="1400867296_tp_dropbox_plus" providerId="OAuth2" clId="{D1AFEC77-3BC3-453D-BD86-A889F9A6EC69}" dt="2024-12-06T22:35:42.263" v="28" actId="255"/>
          <ac:spMkLst>
            <pc:docMk/>
            <pc:sldMk cId="1875865427" sldId="289"/>
            <ac:spMk id="130" creationId="{C6E3CBDC-F396-9068-59B2-4F931E6B4F41}"/>
          </ac:spMkLst>
        </pc:spChg>
      </pc:sldChg>
      <pc:sldChg chg="addSp delSp modSp mod">
        <pc:chgData name="Carolina Cardona" userId="1400867296_tp_dropbox_plus" providerId="OAuth2" clId="{D1AFEC77-3BC3-453D-BD86-A889F9A6EC69}" dt="2024-12-06T22:44:03.802" v="211" actId="255"/>
        <pc:sldMkLst>
          <pc:docMk/>
          <pc:sldMk cId="3909859119" sldId="293"/>
        </pc:sldMkLst>
        <pc:spChg chg="del">
          <ac:chgData name="Carolina Cardona" userId="1400867296_tp_dropbox_plus" providerId="OAuth2" clId="{D1AFEC77-3BC3-453D-BD86-A889F9A6EC69}" dt="2024-12-06T22:43:33.241" v="200" actId="478"/>
          <ac:spMkLst>
            <pc:docMk/>
            <pc:sldMk cId="3909859119" sldId="293"/>
            <ac:spMk id="2" creationId="{085E70D7-ECC3-BAAD-A5B3-F4B42DE5D74C}"/>
          </ac:spMkLst>
        </pc:spChg>
        <pc:spChg chg="add mod">
          <ac:chgData name="Carolina Cardona" userId="1400867296_tp_dropbox_plus" providerId="OAuth2" clId="{D1AFEC77-3BC3-453D-BD86-A889F9A6EC69}" dt="2024-12-06T22:43:09.446" v="194"/>
          <ac:spMkLst>
            <pc:docMk/>
            <pc:sldMk cId="3909859119" sldId="293"/>
            <ac:spMk id="3" creationId="{9EA9FE88-5F19-53F4-7D51-FA71377916E1}"/>
          </ac:spMkLst>
        </pc:spChg>
        <pc:spChg chg="add mod">
          <ac:chgData name="Carolina Cardona" userId="1400867296_tp_dropbox_plus" providerId="OAuth2" clId="{D1AFEC77-3BC3-453D-BD86-A889F9A6EC69}" dt="2024-12-06T22:43:28.327" v="199"/>
          <ac:spMkLst>
            <pc:docMk/>
            <pc:sldMk cId="3909859119" sldId="293"/>
            <ac:spMk id="4" creationId="{1F4BD25B-E2D4-1936-EDFC-13FA3E1C1DC9}"/>
          </ac:spMkLst>
        </pc:spChg>
        <pc:spChg chg="mod">
          <ac:chgData name="Carolina Cardona" userId="1400867296_tp_dropbox_plus" providerId="OAuth2" clId="{D1AFEC77-3BC3-453D-BD86-A889F9A6EC69}" dt="2024-12-06T22:43:36.153" v="210" actId="6549"/>
          <ac:spMkLst>
            <pc:docMk/>
            <pc:sldMk cId="3909859119" sldId="293"/>
            <ac:spMk id="129" creationId="{DD8ECEB8-5A11-F7C3-23D5-FE6A68495A2C}"/>
          </ac:spMkLst>
        </pc:spChg>
        <pc:spChg chg="mod">
          <ac:chgData name="Carolina Cardona" userId="1400867296_tp_dropbox_plus" providerId="OAuth2" clId="{D1AFEC77-3BC3-453D-BD86-A889F9A6EC69}" dt="2024-12-06T22:44:03.802" v="211" actId="255"/>
          <ac:spMkLst>
            <pc:docMk/>
            <pc:sldMk cId="3909859119" sldId="293"/>
            <ac:spMk id="130" creationId="{04B173A4-A980-9768-A6CE-98DE22AA2D46}"/>
          </ac:spMkLst>
        </pc:spChg>
      </pc:sldChg>
      <pc:sldChg chg="addSp modSp mod">
        <pc:chgData name="Carolina Cardona" userId="1400867296_tp_dropbox_plus" providerId="OAuth2" clId="{D1AFEC77-3BC3-453D-BD86-A889F9A6EC69}" dt="2024-12-06T22:45:07.279" v="226" actId="6549"/>
        <pc:sldMkLst>
          <pc:docMk/>
          <pc:sldMk cId="3085886204" sldId="297"/>
        </pc:sldMkLst>
        <pc:spChg chg="add mod">
          <ac:chgData name="Carolina Cardona" userId="1400867296_tp_dropbox_plus" providerId="OAuth2" clId="{D1AFEC77-3BC3-453D-BD86-A889F9A6EC69}" dt="2024-12-06T22:44:51.085" v="212"/>
          <ac:spMkLst>
            <pc:docMk/>
            <pc:sldMk cId="3085886204" sldId="297"/>
            <ac:spMk id="3" creationId="{A761D6AF-42D1-7E77-DF00-3377AB92BCBA}"/>
          </ac:spMkLst>
        </pc:spChg>
        <pc:spChg chg="mod">
          <ac:chgData name="Carolina Cardona" userId="1400867296_tp_dropbox_plus" providerId="OAuth2" clId="{D1AFEC77-3BC3-453D-BD86-A889F9A6EC69}" dt="2024-12-06T22:45:07.279" v="226" actId="6549"/>
          <ac:spMkLst>
            <pc:docMk/>
            <pc:sldMk cId="3085886204" sldId="297"/>
            <ac:spMk id="129" creationId="{D700AF47-E227-FBA6-28A5-BA5A19FE3E18}"/>
          </ac:spMkLst>
        </pc:spChg>
        <pc:spChg chg="mod">
          <ac:chgData name="Carolina Cardona" userId="1400867296_tp_dropbox_plus" providerId="OAuth2" clId="{D1AFEC77-3BC3-453D-BD86-A889F9A6EC69}" dt="2024-12-06T22:45:02.533" v="216" actId="6549"/>
          <ac:spMkLst>
            <pc:docMk/>
            <pc:sldMk cId="3085886204" sldId="297"/>
            <ac:spMk id="130" creationId="{E076F906-3E76-0E98-BBC5-F65F50FB3B9F}"/>
          </ac:spMkLst>
        </pc:spChg>
      </pc:sldChg>
      <pc:sldChg chg="addSp modSp mod">
        <pc:chgData name="Carolina Cardona" userId="1400867296_tp_dropbox_plus" providerId="OAuth2" clId="{D1AFEC77-3BC3-453D-BD86-A889F9A6EC69}" dt="2024-12-06T22:45:47.068" v="240" actId="20577"/>
        <pc:sldMkLst>
          <pc:docMk/>
          <pc:sldMk cId="1592611996" sldId="301"/>
        </pc:sldMkLst>
        <pc:spChg chg="add mod">
          <ac:chgData name="Carolina Cardona" userId="1400867296_tp_dropbox_plus" providerId="OAuth2" clId="{D1AFEC77-3BC3-453D-BD86-A889F9A6EC69}" dt="2024-12-06T22:45:23.237" v="227"/>
          <ac:spMkLst>
            <pc:docMk/>
            <pc:sldMk cId="1592611996" sldId="301"/>
            <ac:spMk id="3" creationId="{6254394E-935F-B845-5369-AC90A32272E4}"/>
          </ac:spMkLst>
        </pc:spChg>
        <pc:spChg chg="mod">
          <ac:chgData name="Carolina Cardona" userId="1400867296_tp_dropbox_plus" providerId="OAuth2" clId="{D1AFEC77-3BC3-453D-BD86-A889F9A6EC69}" dt="2024-12-06T22:45:28.181" v="237" actId="6549"/>
          <ac:spMkLst>
            <pc:docMk/>
            <pc:sldMk cId="1592611996" sldId="301"/>
            <ac:spMk id="129" creationId="{423D3FBA-44C7-E49E-67B5-31F242D1B7CF}"/>
          </ac:spMkLst>
        </pc:spChg>
        <pc:spChg chg="mod">
          <ac:chgData name="Carolina Cardona" userId="1400867296_tp_dropbox_plus" providerId="OAuth2" clId="{D1AFEC77-3BC3-453D-BD86-A889F9A6EC69}" dt="2024-12-06T22:45:47.068" v="240" actId="20577"/>
          <ac:spMkLst>
            <pc:docMk/>
            <pc:sldMk cId="1592611996" sldId="301"/>
            <ac:spMk id="130" creationId="{4FEF6E72-CA40-08A0-9BFD-81179587966F}"/>
          </ac:spMkLst>
        </pc:spChg>
      </pc:sldChg>
      <pc:sldChg chg="addSp modSp">
        <pc:chgData name="Carolina Cardona" userId="1400867296_tp_dropbox_plus" providerId="OAuth2" clId="{D1AFEC77-3BC3-453D-BD86-A889F9A6EC69}" dt="2024-12-06T22:46:44.373" v="241"/>
        <pc:sldMkLst>
          <pc:docMk/>
          <pc:sldMk cId="3073256352" sldId="305"/>
        </pc:sldMkLst>
        <pc:spChg chg="add mod">
          <ac:chgData name="Carolina Cardona" userId="1400867296_tp_dropbox_plus" providerId="OAuth2" clId="{D1AFEC77-3BC3-453D-BD86-A889F9A6EC69}" dt="2024-12-06T22:46:44.373" v="241"/>
          <ac:spMkLst>
            <pc:docMk/>
            <pc:sldMk cId="3073256352" sldId="305"/>
            <ac:spMk id="3" creationId="{2ECC166F-EA89-7828-10B8-1DF3C0E9DD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B8212B-68DF-A6F7-87FA-D0EF75D0A6F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E744B12-0ED8-9706-E0E3-DFCB1E39893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F247BF3-96C4-DA1B-501B-B62185A4AF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6845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78EF131-2D99-BD78-C75E-4D56572033C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CC5C816-81D7-7535-87D8-A039E1209B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DABD0B2-0B37-0A22-9F5B-C1365B402D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66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F3ECC27-1787-7352-F42A-D940C9A2CE6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8633739-29AA-DBDE-B645-85B4592B2FD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E7A915E-11A7-2E6B-2824-CDA0E5E40C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8721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6F6F64F-3209-1671-8D11-C82A3969982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E77AF35-862E-B160-7539-C1FC251276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83AD55D-771C-4665-12D4-13656ECCD3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1634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31B656C-04AB-F2E5-CA92-7D3278534F6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C3E0E9B-BD5F-B579-6040-DF5CD8E4170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8742122-C907-B069-D431-7A0C0F14CB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8222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FEFC915-1174-4DB0-FBB5-3C3D4F551B2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1601E9F-F993-EDBF-FF89-2884AC75B04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7F558D6-67D7-AB0A-D6F7-D1C2138452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341930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A7D5546-FE9E-9B0B-2505-1C48A78B08E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B84C021-F9BD-88FE-FF6B-B91B9A475BA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EF7EA3E5-6045-B41D-53E5-56A5AFB25D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10961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F4A1075-EF38-B56F-BEC1-5C703225867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6867206-EAE9-5B3B-9BFE-08FA68874EB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526AF18-E6C3-C117-2CAF-AEFE431135C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2636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BE4DA60-5D35-B70A-BC45-79C6A32C3BE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2D3EE79-DDC6-4B4A-AF61-55D8BD8723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E7960DD-A70B-8ACA-3826-7A1552F76F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7872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6137C760-0CF9-C27A-FBD9-74E8B2AD563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57EA8BB-8A1B-2033-FCE0-C224F2066F4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69B21BB-37D1-CF33-74B1-A2BDDB3DAC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7148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D1DA79B-108F-94B6-BA49-0857FE0EA7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DBC0FA-D739-7186-4EE2-E8F5F5EA7B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2E828A5-591F-5EE2-0D05-162BD1BFF7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451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12/13/24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13/12/24</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13/12/24</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4" y="4848259"/>
            <a:ext cx="13036679" cy="2215991"/>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s-ES_tradnl" sz="7200" b="1" i="0" u="none" strike="noStrike" cap="none" dirty="0">
                <a:solidFill>
                  <a:srgbClr val="FFFFFF"/>
                </a:solidFill>
                <a:latin typeface="Montserrat"/>
                <a:ea typeface="Montserrat"/>
                <a:cs typeface="Montserrat"/>
                <a:sym typeface="Montserrat"/>
              </a:rPr>
              <a:t>Redacción de Documentos de Trabajo de Abogacía</a:t>
            </a:r>
            <a:endParaRPr lang="es-ES_tradnl" sz="1400" b="0" i="0" u="none" strike="noStrike" cap="none" dirty="0">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err="1">
                <a:solidFill>
                  <a:srgbClr val="FFFFFF"/>
                </a:solidFill>
                <a:latin typeface="Montserrat"/>
                <a:ea typeface="Montserrat"/>
                <a:cs typeface="Montserrat"/>
                <a:sym typeface="Montserrat"/>
              </a:rPr>
              <a:t>TheICFP.org</a:t>
            </a:r>
            <a:r>
              <a:rPr lang="es-ES_tradnl" sz="1800" b="0" i="0" u="none" strike="noStrike" cap="none" dirty="0">
                <a:solidFill>
                  <a:srgbClr val="FFFFFF"/>
                </a:solidFill>
                <a:latin typeface="Montserrat"/>
                <a:ea typeface="Montserrat"/>
                <a:cs typeface="Montserrat"/>
                <a:sym typeface="Montserrat"/>
              </a:rPr>
              <a:t> | #ICFP2025</a:t>
            </a:r>
            <a:endParaRPr lang="es-ES_tradnl" sz="1600" b="0" i="0" u="none" strike="noStrike" cap="none" dirty="0">
              <a:solidFill>
                <a:srgbClr val="000000"/>
              </a:solidFill>
              <a:latin typeface="Arial"/>
              <a:ea typeface="Arial"/>
              <a:cs typeface="Arial"/>
              <a:sym typeface="Arial"/>
            </a:endParaRPr>
          </a:p>
        </p:txBody>
      </p:sp>
      <p:sp>
        <p:nvSpPr>
          <p:cNvPr id="80" name="Google Shape;80;p1"/>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1800" b="1" i="0" u="none" strike="noStrike" cap="none" dirty="0">
                <a:solidFill>
                  <a:srgbClr val="FFFFFF"/>
                </a:solidFill>
                <a:latin typeface="Montserrat"/>
                <a:ea typeface="Montserrat"/>
                <a:cs typeface="Montserrat"/>
                <a:sym typeface="Montserrat"/>
              </a:rPr>
              <a:t>Preparado por:</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Subcomité Científico</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Conferencia Internacional sobre Planificación Familiar (ICFP)</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Correo electrónico de contacto: </a:t>
            </a:r>
            <a:r>
              <a:rPr lang="es-ES_tradnl" sz="1800" i="0" u="none" strike="noStrike" cap="none" dirty="0" err="1">
                <a:solidFill>
                  <a:srgbClr val="FFFFFF"/>
                </a:solidFill>
                <a:latin typeface="Montserrat"/>
                <a:ea typeface="Montserrat"/>
                <a:cs typeface="Montserrat"/>
                <a:sym typeface="Montserrat"/>
              </a:rPr>
              <a:t>abstracts@theicfp.org</a:t>
            </a:r>
            <a:endParaRPr lang="es-ES_tradnl" sz="1800" i="0" u="none" strike="noStrike" cap="none" dirty="0">
              <a:solidFill>
                <a:srgbClr val="FFFFFF"/>
              </a:solidFill>
              <a:latin typeface="Montserrat"/>
              <a:ea typeface="Montserrat"/>
              <a:cs typeface="Montserrat"/>
              <a:sym typeface="Montserrat"/>
            </a:endParaRP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3339152"/>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Importancia / Antecedentes </a:t>
            </a:r>
          </a:p>
          <a:p>
            <a:pPr algn="ctr"/>
            <a:endParaRPr lang="es-ES_tradnl" sz="7200" b="1">
              <a:solidFill>
                <a:srgbClr val="FFFFFF"/>
              </a:solidFill>
              <a:latin typeface="Montserrat"/>
              <a:ea typeface="Montserrat"/>
              <a:cs typeface="Montserrat"/>
              <a:sym typeface="Montserrat"/>
            </a:endParaRPr>
          </a:p>
          <a:p>
            <a:pPr algn="ctr"/>
            <a:r>
              <a:rPr lang="es-ES_tradnl" sz="7200" b="1">
                <a:solidFill>
                  <a:srgbClr val="FFFFFF"/>
                </a:solidFill>
                <a:latin typeface="Montserrat"/>
                <a:ea typeface="Montserrat"/>
                <a:cs typeface="Montserrat"/>
                <a:sym typeface="Montserrat"/>
              </a:rPr>
              <a:t>  </a:t>
            </a:r>
            <a:endParaRPr lang="es-ES_tradnl"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a:solidFill>
                  <a:srgbClr val="FFFFFF"/>
                </a:solidFill>
                <a:latin typeface="Montserrat"/>
                <a:ea typeface="Montserrat"/>
                <a:cs typeface="Montserrat"/>
                <a:sym typeface="Montserrat"/>
              </a:rPr>
              <a:t>200 palabras como máximo</a:t>
            </a:r>
          </a:p>
        </p:txBody>
      </p:sp>
    </p:spTree>
    <p:extLst>
      <p:ext uri="{BB962C8B-B14F-4D97-AF65-F5344CB8AC3E}">
        <p14:creationId xmlns:p14="http://schemas.microsoft.com/office/powerpoint/2010/main" val="99791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Los antecedentes</a:t>
            </a:r>
            <a:r>
              <a:rPr lang="es-ES_tradnl" sz="5400" b="1" i="0" u="none" strike="noStrike" cap="none" dirty="0">
                <a:solidFill>
                  <a:srgbClr val="FFFFFF"/>
                </a:solidFill>
                <a:latin typeface="Montserrat"/>
                <a:ea typeface="Montserrat"/>
                <a:cs typeface="Montserrat"/>
                <a:sym typeface="Montserrat"/>
              </a:rPr>
              <a:t> es la introducción a sus esfuerzos</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D0CDD3ED-F845-EFCA-2551-BDA90CE8BBB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Debería responder:</a:t>
            </a:r>
          </a:p>
          <a:p>
            <a:pPr lvl="4">
              <a:spcBef>
                <a:spcPts val="900"/>
              </a:spcBef>
              <a:buSzPct val="110000"/>
              <a:defRPr sz="3000">
                <a:latin typeface="+mj-lt"/>
                <a:ea typeface="+mj-ea"/>
                <a:cs typeface="+mj-cs"/>
                <a:sym typeface="Helvetica"/>
              </a:defRPr>
            </a:pPr>
            <a:r>
              <a:rPr lang="es-ES_tradnl" sz="4400" dirty="0">
                <a:latin typeface="Montserrat" pitchFamily="2" charset="77"/>
              </a:rPr>
              <a:t>	¿Cuál es la situación de la planificación familiar en su contexto?</a:t>
            </a:r>
          </a:p>
          <a:p>
            <a:pPr lvl="4">
              <a:spcBef>
                <a:spcPts val="900"/>
              </a:spcBef>
              <a:buSzPct val="110000"/>
              <a:defRPr sz="3000">
                <a:latin typeface="+mj-lt"/>
                <a:ea typeface="+mj-ea"/>
                <a:cs typeface="+mj-cs"/>
                <a:sym typeface="Helvetica"/>
              </a:defRPr>
            </a:pPr>
            <a:r>
              <a:rPr lang="es-ES_tradnl" sz="4400" dirty="0">
                <a:latin typeface="Montserrat" pitchFamily="2" charset="77"/>
              </a:rPr>
              <a:t>	¿Qué problema aborda?</a:t>
            </a:r>
          </a:p>
          <a:p>
            <a:pPr lvl="4">
              <a:spcBef>
                <a:spcPts val="900"/>
              </a:spcBef>
              <a:buSzPct val="110000"/>
              <a:defRPr sz="3000">
                <a:latin typeface="+mj-lt"/>
                <a:ea typeface="+mj-ea"/>
                <a:cs typeface="+mj-cs"/>
                <a:sym typeface="Helvetica"/>
              </a:defRPr>
            </a:pPr>
            <a:r>
              <a:rPr lang="es-ES_tradnl" sz="4400" dirty="0">
                <a:latin typeface="Montserrat" pitchFamily="2" charset="77"/>
              </a:rPr>
              <a:t>	¿Por qué era necesaria la defensa o la rendición de cuentas?</a:t>
            </a:r>
          </a:p>
          <a:p>
            <a:pPr marL="685800" indent="-685800">
              <a:spcBef>
                <a:spcPts val="900"/>
              </a:spcBef>
              <a:buSzPct val="110000"/>
              <a:buBlip>
                <a:blip r:embed="rId4"/>
              </a:buBlip>
              <a:defRPr sz="3000">
                <a:latin typeface="+mj-lt"/>
                <a:ea typeface="+mj-ea"/>
                <a:cs typeface="+mj-cs"/>
                <a:sym typeface="Helvetica"/>
              </a:defRPr>
            </a:pPr>
            <a:r>
              <a:rPr lang="es-ES_tradnl" sz="4400" b="1" dirty="0">
                <a:solidFill>
                  <a:srgbClr val="C00000"/>
                </a:solidFill>
                <a:latin typeface="Montserrat" pitchFamily="2" charset="77"/>
              </a:rPr>
              <a:t>No asuma que los revisores de resúmenes saben lo que usted hace</a:t>
            </a:r>
          </a:p>
        </p:txBody>
      </p:sp>
    </p:spTree>
    <p:extLst>
      <p:ext uri="{BB962C8B-B14F-4D97-AF65-F5344CB8AC3E}">
        <p14:creationId xmlns:p14="http://schemas.microsoft.com/office/powerpoint/2010/main" val="190254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4C75436-B04C-E41E-FC05-223DD0D954A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5F01E9C-AB42-6297-E881-77C9589E5CD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1F8179DC-6BEA-AB1D-FA02-296DDD20F48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0BAA2F9-6969-9D55-4B9B-5E4EDB98734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0722931-3355-05B0-8D67-E40F9EAFA58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65C0902-4C05-46AA-BBDF-C5E84C43DEB1}"/>
              </a:ext>
            </a:extLst>
          </p:cNvPr>
          <p:cNvSpPr txBox="1"/>
          <p:nvPr/>
        </p:nvSpPr>
        <p:spPr>
          <a:xfrm>
            <a:off x="914400" y="164592"/>
            <a:ext cx="15716100" cy="1279734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Significado/antecedentes - Consejos internos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61DCBE1-50B2-B69F-6672-C614D077814F}"/>
              </a:ext>
            </a:extLst>
          </p:cNvPr>
          <p:cNvSpPr/>
          <p:nvPr/>
        </p:nvSpPr>
        <p:spPr>
          <a:xfrm>
            <a:off x="914400" y="4632696"/>
            <a:ext cx="16459200" cy="306748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Este es un resumen rápido </a:t>
            </a:r>
            <a:r>
              <a:rPr lang="es-ES_tradnl" sz="4400" b="1" dirty="0">
                <a:latin typeface="Montserrat" pitchFamily="2" charset="77"/>
              </a:rPr>
              <a:t>del antes</a:t>
            </a:r>
            <a:r>
              <a:rPr lang="es-ES_tradnl" sz="4400" dirty="0">
                <a:latin typeface="Montserrat" pitchFamily="2" charset="77"/>
              </a:rPr>
              <a:t>. Asegúrese de que los antecedentes describen el entorno anterior a sus actividades de abogacía o rendición de cuentas, y por qué eran necesarias (incluya datos cuando sea posible).</a:t>
            </a:r>
          </a:p>
          <a:p>
            <a:pPr marL="685800" indent="-685800">
              <a:spcBef>
                <a:spcPts val="900"/>
              </a:spcBef>
              <a:buSzPct val="110000"/>
              <a:buBlip>
                <a:blip r:embed="rId4"/>
              </a:buBlip>
              <a:defRPr sz="3000">
                <a:latin typeface="+mj-lt"/>
                <a:ea typeface="+mj-ea"/>
                <a:cs typeface="+mj-cs"/>
                <a:sym typeface="Helvetica"/>
              </a:defRPr>
            </a:pPr>
            <a:endParaRPr lang="es-ES_tradnl" sz="44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4400" b="1" dirty="0">
              <a:solidFill>
                <a:srgbClr val="C00000"/>
              </a:solidFill>
              <a:latin typeface="Montserrat" pitchFamily="2" charset="77"/>
            </a:endParaRPr>
          </a:p>
        </p:txBody>
      </p:sp>
    </p:spTree>
    <p:extLst>
      <p:ext uri="{BB962C8B-B14F-4D97-AF65-F5344CB8AC3E}">
        <p14:creationId xmlns:p14="http://schemas.microsoft.com/office/powerpoint/2010/main" val="1352342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2E13ED3-F3CA-5A42-228E-AA322ADDE1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701D8D-5679-091B-390A-9ED23ED3327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10C3F40-738D-5E8D-AB76-5375A18DB4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3179DB-CF78-43E6-5F6F-F25F8A72C9B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B81C42D-D8F3-794E-B19D-28586B10D5C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9640946F-71F7-02A3-BF57-37EBB268B3A9}"/>
              </a:ext>
            </a:extLst>
          </p:cNvPr>
          <p:cNvSpPr txBox="1"/>
          <p:nvPr/>
        </p:nvSpPr>
        <p:spPr>
          <a:xfrm>
            <a:off x="914400" y="164592"/>
            <a:ext cx="15716100" cy="116339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6E3CBDC-F396-9068-59B2-4F931E6B4F41}"/>
              </a:ext>
            </a:extLst>
          </p:cNvPr>
          <p:cNvSpPr/>
          <p:nvPr/>
        </p:nvSpPr>
        <p:spPr>
          <a:xfrm>
            <a:off x="914400" y="2932017"/>
            <a:ext cx="12664440" cy="6897779"/>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300" kern="100" dirty="0">
                <a:effectLst/>
                <a:latin typeface="Montserrat" pitchFamily="2" charset="77"/>
                <a:ea typeface="Aptos" panose="020B0004020202020204" pitchFamily="34" charset="0"/>
                <a:cs typeface="Times New Roman" panose="02020603050405020304" pitchFamily="18" charset="0"/>
              </a:rPr>
              <a:t>Los programas de planificación familiar son intervenciones de gran impacto que pueden mejorar la salud y el bienestar de las mujeres de todo el mundo. Para ajustarse a los compromisos y estrategias mundiales, estos programas suelen hacer hincapié intrínsecamente en la iniciación de nuevas usuarias de anticonceptivos. Sin embargo, a lo largo de su vida, las mujeres deciden iniciar, interrumpir o cambiar de método de planificación familiar para satisfacer sus necesidades y preferencias reproductivas. </a:t>
            </a:r>
            <a:r>
              <a:rPr lang="es-ES_tradnl" sz="2300" b="1" kern="100" dirty="0">
                <a:solidFill>
                  <a:srgbClr val="C00000"/>
                </a:solidFill>
                <a:effectLst/>
                <a:latin typeface="Montserrat" pitchFamily="2" charset="77"/>
                <a:ea typeface="Aptos" panose="020B0004020202020204" pitchFamily="34" charset="0"/>
                <a:cs typeface="Times New Roman" panose="02020603050405020304" pitchFamily="18" charset="0"/>
              </a:rPr>
              <a:t>La dinámica del uso de anticonceptivos -incluidos el cambio y la interrupción del método entre los usuarios actuales son facetas igualmente importantes del apoyo a las mujeres y las parejas para que alcancen sus objetivos de planificación familiar. </a:t>
            </a:r>
            <a:r>
              <a:rPr lang="es-ES_tradnl" sz="2300" kern="100" dirty="0">
                <a:effectLst/>
                <a:latin typeface="Montserrat" pitchFamily="2" charset="77"/>
                <a:ea typeface="Aptos" panose="020B0004020202020204" pitchFamily="34" charset="0"/>
                <a:cs typeface="Times New Roman" panose="02020603050405020304" pitchFamily="18" charset="0"/>
              </a:rPr>
              <a:t>Los servicios de planificación familiar de calidad deben responder a la dinámica del uso de anticonceptivos a lo largo de la vida de la mujer. Es fundamental que los responsables políticos comprendan esta dinámica para adaptar mejor los servicios a las mujeres y las familias. </a:t>
            </a:r>
            <a:r>
              <a:rPr lang="es-ES_tradnl" sz="2300" b="1" kern="100" dirty="0">
                <a:solidFill>
                  <a:srgbClr val="C00000"/>
                </a:solidFill>
                <a:effectLst/>
                <a:latin typeface="Montserrat" pitchFamily="2" charset="77"/>
                <a:ea typeface="Aptos" panose="020B0004020202020204" pitchFamily="34" charset="0"/>
                <a:cs typeface="Times New Roman" panose="02020603050405020304" pitchFamily="18" charset="0"/>
              </a:rPr>
              <a:t>Ampliar el enfoque de los programas de planificación familiar para abordar plenamente a los usuarios existentes y sus decisiones en materia de anticonceptivos fortalecerá la calidad y el alcance de las inversiones en la prestación de servicios de planificación familiar.</a:t>
            </a:r>
            <a:endParaRPr lang="es-ES_tradnl" sz="23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2DF72BD6-D8C1-9263-F3EA-693AD87653C3}"/>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Brecker, E., Patierno, K.: Choices and Challenges: A novel data visualization and advocacy tool for understanding contraceptive use dynamics.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13BF2D1-364A-D7D2-3B78-E6BD36B25BE4}"/>
              </a:ext>
            </a:extLst>
          </p:cNvPr>
          <p:cNvSpPr txBox="1"/>
          <p:nvPr/>
        </p:nvSpPr>
        <p:spPr>
          <a:xfrm>
            <a:off x="14057140" y="3655096"/>
            <a:ext cx="3809131" cy="3785652"/>
          </a:xfrm>
          <a:prstGeom prst="rect">
            <a:avLst/>
          </a:prstGeom>
          <a:noFill/>
          <a:ln>
            <a:solidFill>
              <a:schemeClr val="accent1"/>
            </a:solidFill>
          </a:ln>
        </p:spPr>
        <p:txBody>
          <a:bodyPr wrap="square" rtlCol="0">
            <a:spAutoFit/>
          </a:bodyPr>
          <a:lstStyle/>
          <a:p>
            <a:r>
              <a:rPr lang="es-ES" sz="2400" dirty="0">
                <a:solidFill>
                  <a:schemeClr val="accent1"/>
                </a:solidFill>
                <a:latin typeface="Montserrat" pitchFamily="2" charset="77"/>
              </a:rPr>
              <a:t>¿Por qué era necesaria la abogacía?</a:t>
            </a:r>
            <a:r>
              <a:rPr lang="es-ES_tradnl" sz="2400" dirty="0">
                <a:solidFill>
                  <a:schemeClr val="accent1"/>
                </a:solidFill>
                <a:latin typeface="Montserrat" pitchFamily="2" charset="77"/>
              </a:rPr>
              <a:t> - Establece la importancia de los servicios de planificación familiar para apoyar sus objetivos de fertilidad y el alcance de los servicios de salud</a:t>
            </a:r>
          </a:p>
        </p:txBody>
      </p:sp>
    </p:spTree>
    <p:extLst>
      <p:ext uri="{BB962C8B-B14F-4D97-AF65-F5344CB8AC3E}">
        <p14:creationId xmlns:p14="http://schemas.microsoft.com/office/powerpoint/2010/main" val="1875865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296968"/>
            <a:ext cx="18252849" cy="2231156"/>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Intervención/actividad de abogacía</a:t>
            </a: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dirty="0">
                <a:solidFill>
                  <a:srgbClr val="FFFFFF"/>
                </a:solidFill>
                <a:latin typeface="Montserrat"/>
                <a:ea typeface="Montserrat"/>
                <a:cs typeface="Montserrat"/>
                <a:sym typeface="Montserrat"/>
              </a:rPr>
              <a:t>1</a:t>
            </a:r>
            <a:r>
              <a:rPr lang="es-ES_tradnl" sz="2800" i="0" u="none" strike="noStrike" cap="none" dirty="0">
                <a:solidFill>
                  <a:srgbClr val="FFFFFF"/>
                </a:solidFill>
                <a:latin typeface="Montserrat"/>
                <a:ea typeface="Montserrat"/>
                <a:cs typeface="Montserrat"/>
                <a:sym typeface="Montserrat"/>
              </a:rPr>
              <a:t>00 palabras como máximo</a:t>
            </a:r>
          </a:p>
        </p:txBody>
      </p:sp>
    </p:spTree>
    <p:extLst>
      <p:ext uri="{BB962C8B-B14F-4D97-AF65-F5344CB8AC3E}">
        <p14:creationId xmlns:p14="http://schemas.microsoft.com/office/powerpoint/2010/main" val="3095649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DAD3CA5-FA02-98D7-88D0-1DEF19711C3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0769E4-F2FD-FF7A-7D35-AC2FEE148F9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4136780-E772-D213-0976-1B5CA726980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E644D48-B717-D828-6D3A-60273BD58BE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99F82F6-8786-2274-69CF-43C147B4F63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22F8547-2ACC-E221-C70E-18E6C9AAE8E8}"/>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Describir la intervención de abogacía </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D64122A-FCE1-6D57-C9C7-14BB4C208AEC}"/>
              </a:ext>
            </a:extLst>
          </p:cNvPr>
          <p:cNvSpPr/>
          <p:nvPr/>
        </p:nvSpPr>
        <p:spPr>
          <a:xfrm>
            <a:off x="7498080" y="3609758"/>
            <a:ext cx="9875520" cy="306748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¿Cuáles eran las metas y objetivos específicos de su intervención?</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¿Qué papel ha desempeñado su organización o institución a la hora de abordar el problema?</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¿Tuvo algún colaborador?</a:t>
            </a:r>
          </a:p>
          <a:p>
            <a:pPr marL="685800" indent="-685800">
              <a:spcBef>
                <a:spcPts val="900"/>
              </a:spcBef>
              <a:buSzPct val="110000"/>
              <a:buBlip>
                <a:blip r:embed="rId4"/>
              </a:buBlip>
              <a:defRPr sz="3000">
                <a:latin typeface="+mj-lt"/>
                <a:ea typeface="+mj-ea"/>
                <a:cs typeface="+mj-cs"/>
                <a:sym typeface="Helvetica"/>
              </a:defRPr>
            </a:pPr>
            <a:endParaRPr lang="es-ES_tradnl" sz="4400" b="1" dirty="0">
              <a:solidFill>
                <a:srgbClr val="C00000"/>
              </a:solidFill>
              <a:latin typeface="Montserrat" pitchFamily="2" charset="77"/>
            </a:endParaRPr>
          </a:p>
        </p:txBody>
      </p:sp>
      <p:pic>
        <p:nvPicPr>
          <p:cNvPr id="2" name="Image" descr="Image">
            <a:extLst>
              <a:ext uri="{FF2B5EF4-FFF2-40B4-BE49-F238E27FC236}">
                <a16:creationId xmlns:a16="http://schemas.microsoft.com/office/drawing/2014/main" id="{D8D314A1-70AD-5C59-08A5-BE4C2C91A510}"/>
              </a:ext>
            </a:extLst>
          </p:cNvPr>
          <p:cNvPicPr>
            <a:picLocks noChangeAspect="1"/>
          </p:cNvPicPr>
          <p:nvPr/>
        </p:nvPicPr>
        <p:blipFill>
          <a:blip r:embed="rId5"/>
          <a:stretch>
            <a:fillRect/>
          </a:stretch>
        </p:blipFill>
        <p:spPr>
          <a:xfrm>
            <a:off x="897835" y="3507401"/>
            <a:ext cx="6155514" cy="5688849"/>
          </a:xfrm>
          <a:prstGeom prst="rect">
            <a:avLst/>
          </a:prstGeom>
          <a:ln w="12700">
            <a:miter lim="400000"/>
          </a:ln>
        </p:spPr>
      </p:pic>
    </p:spTree>
    <p:extLst>
      <p:ext uri="{BB962C8B-B14F-4D97-AF65-F5344CB8AC3E}">
        <p14:creationId xmlns:p14="http://schemas.microsoft.com/office/powerpoint/2010/main" val="1728713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F58983E-8713-3F0E-6A6E-19B872E5B269}"/>
              </a:ext>
            </a:extLst>
          </p:cNvPr>
          <p:cNvSpPr txBox="1"/>
          <p:nvPr/>
        </p:nvSpPr>
        <p:spPr>
          <a:xfrm>
            <a:off x="914400" y="164592"/>
            <a:ext cx="15716100" cy="1279734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Intervención - Información privilegiada</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4D4889E4-54C2-4D4E-C53E-7455640600B9}"/>
              </a:ext>
            </a:extLst>
          </p:cNvPr>
          <p:cNvSpPr/>
          <p:nvPr/>
        </p:nvSpPr>
        <p:spPr>
          <a:xfrm>
            <a:off x="914400" y="3609758"/>
            <a:ext cx="16459200" cy="306748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El ¿POR QUÉ? debe cubrirse en los antecedentes</a:t>
            </a:r>
          </a:p>
          <a:p>
            <a:pPr>
              <a:spcBef>
                <a:spcPts val="900"/>
              </a:spcBef>
              <a:buSzPct val="110000"/>
              <a:defRPr sz="3000">
                <a:latin typeface="+mj-lt"/>
                <a:ea typeface="+mj-ea"/>
                <a:cs typeface="+mj-cs"/>
                <a:sym typeface="Helvetica"/>
              </a:defRPr>
            </a:pPr>
            <a:endParaRPr lang="es-ES_tradnl" sz="54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Su sección de intervención de abogacía debe responder a las siguientes preguntas </a:t>
            </a:r>
            <a:r>
              <a:rPr lang="es-ES_tradnl" sz="5400" b="1" dirty="0">
                <a:solidFill>
                  <a:srgbClr val="C00000"/>
                </a:solidFill>
                <a:latin typeface="Montserrat" pitchFamily="2" charset="77"/>
              </a:rPr>
              <a:t>¿Quién? ¿Quién? ¿dónde? ¿Cuándo?</a:t>
            </a:r>
          </a:p>
          <a:p>
            <a:pPr marL="685800" indent="-685800">
              <a:spcBef>
                <a:spcPts val="900"/>
              </a:spcBef>
              <a:buSzPct val="110000"/>
              <a:buBlip>
                <a:blip r:embed="rId4"/>
              </a:buBlip>
              <a:defRPr sz="3000">
                <a:latin typeface="+mj-lt"/>
                <a:ea typeface="+mj-ea"/>
                <a:cs typeface="+mj-cs"/>
                <a:sym typeface="Helvetica"/>
              </a:defRPr>
            </a:pPr>
            <a:endParaRPr lang="es-ES_tradnl" sz="5400" b="1" dirty="0">
              <a:solidFill>
                <a:srgbClr val="C00000"/>
              </a:solidFill>
              <a:latin typeface="Montserrat" pitchFamily="2" charset="77"/>
            </a:endParaRPr>
          </a:p>
        </p:txBody>
      </p:sp>
    </p:spTree>
    <p:extLst>
      <p:ext uri="{BB962C8B-B14F-4D97-AF65-F5344CB8AC3E}">
        <p14:creationId xmlns:p14="http://schemas.microsoft.com/office/powerpoint/2010/main" val="2552514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754081-38B7-279E-9041-26081C4024A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75F9005-18F4-571A-FACA-ECFD2B87869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983C67D-5D51-4598-4E0D-AF92D007916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17B2BD-BDB1-F938-5346-C55748EE004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E948DFD-EF41-8581-BE42-DF1CB257991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DD8ECEB8-5A11-F7C3-23D5-FE6A68495A2C}"/>
              </a:ext>
            </a:extLst>
          </p:cNvPr>
          <p:cNvSpPr txBox="1"/>
          <p:nvPr/>
        </p:nvSpPr>
        <p:spPr>
          <a:xfrm>
            <a:off x="914400" y="164592"/>
            <a:ext cx="15716100" cy="116339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04B173A4-A980-9768-A6CE-98DE22AA2D46}"/>
              </a:ext>
            </a:extLst>
          </p:cNvPr>
          <p:cNvSpPr/>
          <p:nvPr/>
        </p:nvSpPr>
        <p:spPr>
          <a:xfrm>
            <a:off x="914400" y="2932017"/>
            <a:ext cx="11963400" cy="6897779"/>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600" kern="100" dirty="0">
                <a:effectLst/>
                <a:latin typeface="Montserrat" pitchFamily="2" charset="77"/>
                <a:ea typeface="Aptos" panose="020B0004020202020204" pitchFamily="34" charset="0"/>
                <a:cs typeface="Times New Roman" panose="02020603050405020304" pitchFamily="18" charset="0"/>
              </a:rPr>
              <a:t>Intentamos trasladar los datos complejos existentes sobre la dinámica del uso de anticonceptivos a formatos simplificados, para </a:t>
            </a:r>
            <a:r>
              <a:rPr lang="es-ES_tradnl" sz="2600" b="1" kern="100" dirty="0">
                <a:solidFill>
                  <a:srgbClr val="C00000"/>
                </a:solidFill>
                <a:effectLst/>
                <a:latin typeface="Montserrat" pitchFamily="2" charset="77"/>
                <a:ea typeface="Aptos" panose="020B0004020202020204" pitchFamily="34" charset="0"/>
                <a:cs typeface="Times New Roman" panose="02020603050405020304" pitchFamily="18" charset="0"/>
              </a:rPr>
              <a:t>que los responsables de la toma de decisiones políticas y programáticas</a:t>
            </a:r>
            <a:r>
              <a:rPr lang="es-ES_tradnl" sz="2600" kern="100" dirty="0">
                <a:solidFill>
                  <a:srgbClr val="C00000"/>
                </a:solidFill>
                <a:effectLst/>
                <a:latin typeface="Montserrat" pitchFamily="2" charset="77"/>
                <a:ea typeface="Aptos" panose="020B0004020202020204" pitchFamily="34" charset="0"/>
                <a:cs typeface="Times New Roman" panose="02020603050405020304" pitchFamily="18" charset="0"/>
              </a:rPr>
              <a:t> </a:t>
            </a:r>
            <a:r>
              <a:rPr lang="es-ES_tradnl" sz="2600" kern="100" dirty="0">
                <a:effectLst/>
                <a:latin typeface="Montserrat" pitchFamily="2" charset="77"/>
                <a:ea typeface="Aptos" panose="020B0004020202020204" pitchFamily="34" charset="0"/>
                <a:cs typeface="Times New Roman" panose="02020603050405020304" pitchFamily="18" charset="0"/>
              </a:rPr>
              <a:t>pudieran interpretarlos y ponerlos en práctica con facilidad. Para ello, empleamos </a:t>
            </a:r>
            <a:r>
              <a:rPr lang="es-ES_tradnl" sz="2600" b="1" kern="100" dirty="0">
                <a:solidFill>
                  <a:srgbClr val="C00000"/>
                </a:solidFill>
                <a:effectLst/>
                <a:latin typeface="Montserrat" pitchFamily="2" charset="77"/>
                <a:ea typeface="Aptos" panose="020B0004020202020204" pitchFamily="34" charset="0"/>
                <a:cs typeface="Times New Roman" panose="02020603050405020304" pitchFamily="18" charset="0"/>
              </a:rPr>
              <a:t>enfoques creativos de visualización de datos</a:t>
            </a:r>
            <a:r>
              <a:rPr lang="es-ES_tradnl" sz="2600" kern="100" dirty="0">
                <a:effectLst/>
                <a:latin typeface="Montserrat" pitchFamily="2" charset="77"/>
                <a:ea typeface="Aptos" panose="020B0004020202020204" pitchFamily="34" charset="0"/>
                <a:cs typeface="Times New Roman" panose="02020603050405020304" pitchFamily="18" charset="0"/>
              </a:rPr>
              <a:t>, como </a:t>
            </a:r>
            <a:r>
              <a:rPr lang="es-ES_tradnl" sz="2600" b="1" kern="100" dirty="0">
                <a:solidFill>
                  <a:srgbClr val="C00000"/>
                </a:solidFill>
                <a:effectLst/>
                <a:latin typeface="Montserrat" pitchFamily="2" charset="77"/>
                <a:ea typeface="Aptos" panose="020B0004020202020204" pitchFamily="34" charset="0"/>
                <a:cs typeface="Times New Roman" panose="02020603050405020304" pitchFamily="18" charset="0"/>
              </a:rPr>
              <a:t>el diagrama de Sankey</a:t>
            </a:r>
            <a:r>
              <a:rPr lang="es-ES_tradnl" sz="2600" kern="100" dirty="0">
                <a:effectLst/>
                <a:latin typeface="Montserrat" pitchFamily="2" charset="77"/>
                <a:ea typeface="Aptos" panose="020B0004020202020204" pitchFamily="34" charset="0"/>
                <a:cs typeface="Times New Roman" panose="02020603050405020304" pitchFamily="18" charset="0"/>
              </a:rPr>
              <a:t>, para examinar 1) las tendencias de cambio e interrupción, 2) las razones de la interrupción y 3) el grado de deseo de los embarazos. Utilizamos la </a:t>
            </a:r>
            <a:r>
              <a:rPr lang="es-ES_tradnl" sz="2600" b="1" kern="100" dirty="0">
                <a:solidFill>
                  <a:srgbClr val="C00000"/>
                </a:solidFill>
                <a:effectLst/>
                <a:latin typeface="Montserrat" pitchFamily="2" charset="77"/>
                <a:ea typeface="Aptos" panose="020B0004020202020204" pitchFamily="34" charset="0"/>
                <a:cs typeface="Times New Roman" panose="02020603050405020304" pitchFamily="18" charset="0"/>
              </a:rPr>
              <a:t>herramienta de visualización de datos, llamada Choices and Challenges (Opciones y desafíos), </a:t>
            </a:r>
            <a:r>
              <a:rPr lang="es-ES_tradnl" sz="2600" kern="100" dirty="0">
                <a:effectLst/>
                <a:latin typeface="Montserrat" pitchFamily="2" charset="77"/>
                <a:ea typeface="Aptos" panose="020B0004020202020204" pitchFamily="34" charset="0"/>
                <a:cs typeface="Times New Roman" panose="02020603050405020304" pitchFamily="18" charset="0"/>
              </a:rPr>
              <a:t>con </a:t>
            </a:r>
            <a:r>
              <a:rPr lang="es-ES_tradnl" sz="2600" b="1" kern="100" dirty="0">
                <a:solidFill>
                  <a:srgbClr val="C00000"/>
                </a:solidFill>
                <a:effectLst/>
                <a:latin typeface="Montserrat" pitchFamily="2" charset="77"/>
                <a:ea typeface="Aptos" panose="020B0004020202020204" pitchFamily="34" charset="0"/>
                <a:cs typeface="Times New Roman" panose="02020603050405020304" pitchFamily="18" charset="0"/>
              </a:rPr>
              <a:t>destinatarios clave (por ejemplo, funcionarios del Ministerio de Sanidad), así como con ejecutores de programas</a:t>
            </a:r>
            <a:r>
              <a:rPr lang="es-ES_tradnl" sz="2600" kern="100" dirty="0">
                <a:effectLst/>
                <a:latin typeface="Montserrat" pitchFamily="2" charset="77"/>
                <a:ea typeface="Aptos" panose="020B0004020202020204" pitchFamily="34" charset="0"/>
                <a:cs typeface="Times New Roman" panose="02020603050405020304" pitchFamily="18" charset="0"/>
              </a:rPr>
              <a:t>, para explorar si los diagramas de Sankey podrían ser un mecanismo eficaz para facilitar el debate político sobre la interrupción y el cambio de anticonceptivos.</a:t>
            </a:r>
            <a:endParaRPr lang="es-ES_tradnl" sz="2600" dirty="0">
              <a:latin typeface="Montserrat" pitchFamily="2" charset="77"/>
            </a:endParaRPr>
          </a:p>
        </p:txBody>
      </p:sp>
      <p:sp>
        <p:nvSpPr>
          <p:cNvPr id="3" name="Rectangle 2">
            <a:extLst>
              <a:ext uri="{FF2B5EF4-FFF2-40B4-BE49-F238E27FC236}">
                <a16:creationId xmlns:a16="http://schemas.microsoft.com/office/drawing/2014/main" id="{9EA9FE88-5F19-53F4-7D51-FA71377916E1}"/>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Brecker, E., Patierno, K.: Choices and Challenges: A novel data visualization and advocacy tool for understanding contraceptive use dynamics.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F4BD25B-E2D4-1936-EDFC-13FA3E1C1DC9}"/>
              </a:ext>
            </a:extLst>
          </p:cNvPr>
          <p:cNvSpPr txBox="1"/>
          <p:nvPr/>
        </p:nvSpPr>
        <p:spPr>
          <a:xfrm>
            <a:off x="14057140" y="3655096"/>
            <a:ext cx="3809131" cy="830997"/>
          </a:xfrm>
          <a:prstGeom prst="rect">
            <a:avLst/>
          </a:prstGeom>
          <a:noFill/>
          <a:ln>
            <a:solidFill>
              <a:schemeClr val="accent1"/>
            </a:solidFill>
          </a:ln>
        </p:spPr>
        <p:txBody>
          <a:bodyPr wrap="square" rtlCol="0">
            <a:spAutoFit/>
          </a:bodyPr>
          <a:lstStyle/>
          <a:p>
            <a:r>
              <a:rPr lang="es-ES" sz="2400" dirty="0">
                <a:solidFill>
                  <a:schemeClr val="accent1"/>
                </a:solidFill>
                <a:latin typeface="Montserrat" pitchFamily="2" charset="77"/>
              </a:rPr>
              <a:t>¿Cuándo? ¿Donde? ¿Quién? ¿Que?</a:t>
            </a:r>
          </a:p>
        </p:txBody>
      </p:sp>
    </p:spTree>
    <p:extLst>
      <p:ext uri="{BB962C8B-B14F-4D97-AF65-F5344CB8AC3E}">
        <p14:creationId xmlns:p14="http://schemas.microsoft.com/office/powerpoint/2010/main" val="3909859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Metodología</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200 palabras como máximo</a:t>
            </a:r>
          </a:p>
        </p:txBody>
      </p:sp>
    </p:spTree>
    <p:extLst>
      <p:ext uri="{BB962C8B-B14F-4D97-AF65-F5344CB8AC3E}">
        <p14:creationId xmlns:p14="http://schemas.microsoft.com/office/powerpoint/2010/main" val="3640057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B83FFF5F-CA27-B2B6-2EBA-546E26E716BA}"/>
              </a:ext>
            </a:extLst>
          </p:cNvPr>
          <p:cNvSpPr txBox="1"/>
          <p:nvPr/>
        </p:nvSpPr>
        <p:spPr>
          <a:xfrm>
            <a:off x="914400" y="164592"/>
            <a:ext cx="15716100" cy="1396074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Describa su línea de tiempo, enfoque y metodología</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00465706-FAB4-B177-CC86-5B069AE6458D}"/>
              </a:ext>
            </a:extLst>
          </p:cNvPr>
          <p:cNvSpPr/>
          <p:nvPr/>
        </p:nvSpPr>
        <p:spPr>
          <a:xfrm>
            <a:off x="914400" y="3609758"/>
            <a:ext cx="16459200" cy="306748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¿Qué enfoque específico de abogacía o responsabilidad utilizó?</a:t>
            </a:r>
          </a:p>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¿A quién iba dirigido y por qué lo eligió?</a:t>
            </a:r>
          </a:p>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Incluya detalles sobre la ubicación, las fuentes de datos/pruebas utilizadas, el marco temporal, los beneficiarios previstos, etc.</a:t>
            </a:r>
          </a:p>
          <a:p>
            <a:pPr marL="685800" indent="-685800">
              <a:spcBef>
                <a:spcPts val="900"/>
              </a:spcBef>
              <a:buSzPct val="110000"/>
              <a:buBlip>
                <a:blip r:embed="rId4"/>
              </a:buBlip>
              <a:defRPr sz="3000">
                <a:latin typeface="+mj-lt"/>
                <a:ea typeface="+mj-ea"/>
                <a:cs typeface="+mj-cs"/>
                <a:sym typeface="Helvetica"/>
              </a:defRPr>
            </a:pPr>
            <a:endParaRPr lang="es-ES_tradnl" sz="5400" b="1" dirty="0">
              <a:solidFill>
                <a:srgbClr val="C00000"/>
              </a:solidFill>
              <a:latin typeface="Montserrat" pitchFamily="2" charset="77"/>
            </a:endParaRPr>
          </a:p>
        </p:txBody>
      </p:sp>
    </p:spTree>
    <p:extLst>
      <p:ext uri="{BB962C8B-B14F-4D97-AF65-F5344CB8AC3E}">
        <p14:creationId xmlns:p14="http://schemas.microsoft.com/office/powerpoint/2010/main" val="307789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6" name="Google Shape;116;p3"/>
          <p:cNvSpPr/>
          <p:nvPr/>
        </p:nvSpPr>
        <p:spPr>
          <a:xfrm>
            <a:off x="3591307" y="1111563"/>
            <a:ext cx="1161062" cy="1169661"/>
          </a:xfrm>
          <a:custGeom>
            <a:avLst/>
            <a:gdLst/>
            <a:ahLst/>
            <a:cxnLst/>
            <a:rect l="l" t="t" r="r" b="b"/>
            <a:pathLst>
              <a:path w="1161062" h="1169661" extrusionOk="0">
                <a:moveTo>
                  <a:pt x="0" y="0"/>
                </a:moveTo>
                <a:lnTo>
                  <a:pt x="1161062" y="0"/>
                </a:lnTo>
                <a:lnTo>
                  <a:pt x="1161062" y="1169661"/>
                </a:lnTo>
                <a:lnTo>
                  <a:pt x="0" y="1169661"/>
                </a:lnTo>
                <a:lnTo>
                  <a:pt x="0" y="0"/>
                </a:lnTo>
                <a:close/>
              </a:path>
            </a:pathLst>
          </a:custGeom>
          <a:blipFill rotWithShape="1">
            <a:blip r:embed="rId4">
              <a:alphaModFix/>
            </a:blip>
            <a:stretch>
              <a:fillRect l="-9953" t="-9262" r="-11195" b="-10995"/>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7" name="Google Shape;117;p3"/>
          <p:cNvSpPr txBox="1"/>
          <p:nvPr/>
        </p:nvSpPr>
        <p:spPr>
          <a:xfrm>
            <a:off x="3715175" y="3505800"/>
            <a:ext cx="14115600" cy="5840060"/>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¿Por qué participar en la ICFP?</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Propósito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Título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Intervención/actividad de abogacía probada</a:t>
            </a:r>
            <a:endParaRPr lang="es-ES_tradnl" sz="3300" dirty="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Metodología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Resultados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a:ea typeface="Montserrat"/>
                <a:cs typeface="Montserrat"/>
                <a:sym typeface="Montserrat"/>
              </a:rPr>
              <a:t>Implicaciones políticas y programáticas </a:t>
            </a:r>
          </a:p>
          <a:p>
            <a:pPr marL="1371600" marR="0" lvl="0" indent="-228600" algn="l" rtl="0">
              <a:lnSpc>
                <a:spcPct val="100000"/>
              </a:lnSpc>
              <a:spcBef>
                <a:spcPts val="0"/>
              </a:spcBef>
              <a:spcAft>
                <a:spcPts val="0"/>
              </a:spcAft>
              <a:buClr>
                <a:srgbClr val="121D37"/>
              </a:buClr>
              <a:buSzPts val="3300"/>
              <a:buFont typeface="Montserrat"/>
              <a:buNone/>
            </a:pPr>
            <a:endParaRPr lang="es-ES_tradnl" sz="3300" b="0" i="0" u="none" strike="noStrike" cap="none" dirty="0">
              <a:solidFill>
                <a:srgbClr val="121D37"/>
              </a:solidFill>
              <a:latin typeface="Montserrat"/>
              <a:ea typeface="Montserrat"/>
              <a:cs typeface="Montserrat"/>
              <a:sym typeface="Montserrat"/>
            </a:endParaRPr>
          </a:p>
        </p:txBody>
      </p:sp>
      <p:sp>
        <p:nvSpPr>
          <p:cNvPr id="118" name="Google Shape;118;p3"/>
          <p:cNvSpPr txBox="1"/>
          <p:nvPr/>
        </p:nvSpPr>
        <p:spPr>
          <a:xfrm>
            <a:off x="5132977" y="904875"/>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es-ES_tradnl" sz="6200" b="1" i="0" u="none" strike="noStrike" cap="none">
                <a:solidFill>
                  <a:srgbClr val="FFFFFF"/>
                </a:solidFill>
                <a:latin typeface="Montserrat"/>
                <a:ea typeface="Montserrat"/>
                <a:cs typeface="Montserrat"/>
                <a:sym typeface="Montserrat"/>
              </a:rPr>
              <a:t>Contenido </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6">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4886819-E6BA-8DDC-B435-3176341F171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8BFE0D9-D499-732A-F6E4-2A7B743BF99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2C41F6C-0592-6593-604A-7725A04F648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7650D8B-D64E-9136-2B5E-2BEC365A1C2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9AA99226-76C0-F72C-41DF-361F6C3214A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32E67A97-94AF-72F8-E95D-34DDE66E3231}"/>
              </a:ext>
            </a:extLst>
          </p:cNvPr>
          <p:cNvSpPr txBox="1"/>
          <p:nvPr/>
        </p:nvSpPr>
        <p:spPr>
          <a:xfrm>
            <a:off x="914400" y="164592"/>
            <a:ext cx="15716100" cy="1396074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Metodología - Consejos internos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5B07331-7447-8671-8D00-B0F8DDD93643}"/>
              </a:ext>
            </a:extLst>
          </p:cNvPr>
          <p:cNvSpPr/>
          <p:nvPr/>
        </p:nvSpPr>
        <p:spPr>
          <a:xfrm>
            <a:off x="914400" y="3609758"/>
            <a:ext cx="16459200" cy="306748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La sección de metodología es importante para que los revisores juzguen la calidad, el rigor y la validez de su trabajo.</a:t>
            </a:r>
          </a:p>
          <a:p>
            <a:pPr marL="685800" indent="-685800">
              <a:spcBef>
                <a:spcPts val="900"/>
              </a:spcBef>
              <a:buSzPct val="110000"/>
              <a:buBlip>
                <a:blip r:embed="rId4"/>
              </a:buBlip>
              <a:defRPr sz="3000">
                <a:latin typeface="+mj-lt"/>
                <a:ea typeface="+mj-ea"/>
                <a:cs typeface="+mj-cs"/>
                <a:sym typeface="Helvetica"/>
              </a:defRPr>
            </a:pPr>
            <a:r>
              <a:rPr lang="es-ES_tradnl" sz="5400" dirty="0">
                <a:latin typeface="Montserrat" pitchFamily="2" charset="77"/>
              </a:rPr>
              <a:t>Asegúrese de considerar cuidadosamente qué información debe incluirse en la sección de intervención y cuál en la de metodología.</a:t>
            </a:r>
          </a:p>
        </p:txBody>
      </p:sp>
    </p:spTree>
    <p:extLst>
      <p:ext uri="{BB962C8B-B14F-4D97-AF65-F5344CB8AC3E}">
        <p14:creationId xmlns:p14="http://schemas.microsoft.com/office/powerpoint/2010/main" val="23016689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239FEC6-9D0B-39E3-AA0B-9C10BC98D14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031618-56AF-B4B8-B9E4-CB103D9D6DC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526DB70-4AC9-A715-C632-82FB53ED2C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456F9F8-0DCE-675D-426D-2D4CA20F2F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8689D8-8F2E-BE0A-FFDD-6D2A2A6E516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D700AF47-E227-FBA6-28A5-BA5A19FE3E18}"/>
              </a:ext>
            </a:extLst>
          </p:cNvPr>
          <p:cNvSpPr txBox="1"/>
          <p:nvPr/>
        </p:nvSpPr>
        <p:spPr>
          <a:xfrm>
            <a:off x="914400" y="164592"/>
            <a:ext cx="15716100" cy="116339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E076F906-3E76-0E98-BBC5-F65F50FB3B9F}"/>
              </a:ext>
            </a:extLst>
          </p:cNvPr>
          <p:cNvSpPr/>
          <p:nvPr/>
        </p:nvSpPr>
        <p:spPr>
          <a:xfrm>
            <a:off x="914400" y="2932017"/>
            <a:ext cx="16459200" cy="637962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400" kern="100" dirty="0">
                <a:effectLst/>
                <a:latin typeface="Montserrat" pitchFamily="2" charset="77"/>
                <a:ea typeface="Aptos" panose="020B0004020202020204" pitchFamily="34" charset="0"/>
                <a:cs typeface="Times New Roman" panose="02020603050405020304" pitchFamily="18" charset="0"/>
              </a:rPr>
              <a:t>La herramienta Choices and Challenges utiliza los datos del Calendario Anticonceptivo de las Encuestas Demográficas y de Salud (EDS) de 15 países para captar la complejidad de las decisiones reproductivas de las mujeres. Hemos innovado la herramienta de dos maneras: analizando los datos a nivel de persona en lugar de utilizar las tasas de interrupción estándar (que a menudo son poco comprensibles o difíciles de interpretar) y limitando los datos del calendario de seis años a los dos años más recientes debido a problemas de memoria. A continuación, utilizamos diagramas de Sankey, un diagrama de flujo que muestra el movimiento relativo de unidades entre umbrales, para visualizar la toma de decisiones de planificación familiar de las mujeres a lo largo de dos años. </a:t>
            </a:r>
            <a:r>
              <a:rPr lang="es-ES_tradnl" sz="2400" kern="100" dirty="0">
                <a:solidFill>
                  <a:schemeClr val="tx1"/>
                </a:solidFill>
                <a:effectLst/>
                <a:latin typeface="Montserrat" pitchFamily="2" charset="77"/>
                <a:ea typeface="Aptos" panose="020B0004020202020204" pitchFamily="34" charset="0"/>
                <a:cs typeface="Times New Roman" panose="02020603050405020304" pitchFamily="18" charset="0"/>
              </a:rPr>
              <a:t>Para poner a prueba su utilidad en diferentes audiencias y entornos,</a:t>
            </a:r>
            <a:r>
              <a:rPr lang="es-ES_tradnl" sz="2400" b="1" kern="100" dirty="0">
                <a:solidFill>
                  <a:srgbClr val="C00000"/>
                </a:solidFill>
                <a:effectLst/>
                <a:latin typeface="Montserrat" pitchFamily="2" charset="77"/>
                <a:ea typeface="Aptos" panose="020B0004020202020204" pitchFamily="34" charset="0"/>
                <a:cs typeface="Times New Roman" panose="02020603050405020304" pitchFamily="18" charset="0"/>
              </a:rPr>
              <a:t> presentamos la herramienta en tres reuniones nacionales sobre políticas de entre 10 y 80 personas en Senegal, Kenia y Nigeria. </a:t>
            </a:r>
            <a:r>
              <a:rPr lang="es-ES_tradnl" sz="2400" kern="100" dirty="0">
                <a:effectLst/>
                <a:latin typeface="Montserrat" pitchFamily="2" charset="77"/>
                <a:ea typeface="Aptos" panose="020B0004020202020204" pitchFamily="34" charset="0"/>
                <a:cs typeface="Times New Roman" panose="02020603050405020304" pitchFamily="18" charset="0"/>
              </a:rPr>
              <a:t>Tras la presentación, guiamos a cada grupo a través de un debate sobre las implicaciones de los hallazgos de la herramienta en las políticas y programas nacionales. </a:t>
            </a:r>
            <a:r>
              <a:rPr lang="es-ES_tradnl" sz="2400" b="1" kern="100" dirty="0">
                <a:solidFill>
                  <a:srgbClr val="C00000"/>
                </a:solidFill>
                <a:effectLst/>
                <a:latin typeface="Montserrat" pitchFamily="2" charset="77"/>
                <a:ea typeface="Aptos" panose="020B0004020202020204" pitchFamily="34" charset="0"/>
                <a:cs typeface="Times New Roman" panose="02020603050405020304" pitchFamily="18" charset="0"/>
              </a:rPr>
              <a:t>También presentamos la herramienta en un taller técnico para 17 ex becarios de la Beca de Comunicación Política del PRB (es decir, ejecutores potenciales). </a:t>
            </a:r>
            <a:r>
              <a:rPr lang="es-ES_tradnl" sz="2400" kern="100" dirty="0">
                <a:effectLst/>
                <a:latin typeface="Montserrat" pitchFamily="2" charset="77"/>
                <a:ea typeface="Aptos" panose="020B0004020202020204" pitchFamily="34" charset="0"/>
                <a:cs typeface="Times New Roman" panose="02020603050405020304" pitchFamily="18" charset="0"/>
              </a:rPr>
              <a:t>Tras la presentación, los participantes realizaron dos ejercicios prácticos que les permitieron explorar cómo podrían utilizar la herramienta en su trabajo actual. </a:t>
            </a:r>
            <a:r>
              <a:rPr lang="es-ES_tradnl" sz="2400" b="1" kern="100" dirty="0">
                <a:solidFill>
                  <a:srgbClr val="C00000"/>
                </a:solidFill>
                <a:effectLst/>
                <a:latin typeface="Montserrat" pitchFamily="2" charset="77"/>
                <a:ea typeface="Aptos" panose="020B0004020202020204" pitchFamily="34" charset="0"/>
                <a:cs typeface="Times New Roman" panose="02020603050405020304" pitchFamily="18" charset="0"/>
              </a:rPr>
              <a:t>Los participantes dieron su opinión sobre la experiencia del usuario mediante debates en tiempo real y una encuesta en línea.</a:t>
            </a:r>
            <a:endParaRPr lang="es-ES_tradnl" sz="2400" dirty="0">
              <a:latin typeface="Montserrat" pitchFamily="2" charset="77"/>
            </a:endParaRPr>
          </a:p>
        </p:txBody>
      </p:sp>
      <p:sp>
        <p:nvSpPr>
          <p:cNvPr id="2" name="Why was advocacy needed?">
            <a:extLst>
              <a:ext uri="{FF2B5EF4-FFF2-40B4-BE49-F238E27FC236}">
                <a16:creationId xmlns:a16="http://schemas.microsoft.com/office/drawing/2014/main" id="{DDAA2CB4-FB0B-B84B-5C3C-564617DF9335}"/>
              </a:ext>
            </a:extLst>
          </p:cNvPr>
          <p:cNvSpPr txBox="1"/>
          <p:nvPr/>
        </p:nvSpPr>
        <p:spPr>
          <a:xfrm>
            <a:off x="11469189" y="1442546"/>
            <a:ext cx="516131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es-ES_tradnl" sz="2800" dirty="0">
                <a:solidFill>
                  <a:schemeClr val="bg1"/>
                </a:solidFill>
                <a:latin typeface="Montserrat" pitchFamily="2" charset="77"/>
              </a:rPr>
              <a:t>¿Cómo?</a:t>
            </a:r>
          </a:p>
        </p:txBody>
      </p:sp>
      <p:sp>
        <p:nvSpPr>
          <p:cNvPr id="3" name="Rectangle 2">
            <a:extLst>
              <a:ext uri="{FF2B5EF4-FFF2-40B4-BE49-F238E27FC236}">
                <a16:creationId xmlns:a16="http://schemas.microsoft.com/office/drawing/2014/main" id="{A761D6AF-42D1-7E77-DF00-3377AB92BCBA}"/>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Brecker, E., Patierno, K.: Choices and Challenges: A novel data visualization and advocacy tool for understanding contraceptive use dynamics.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5886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Resultados</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a:t>
            </a:r>
            <a:r>
              <a:rPr lang="es-ES_tradnl" sz="2800" dirty="0">
                <a:solidFill>
                  <a:srgbClr val="FFFFFF"/>
                </a:solidFill>
                <a:latin typeface="Montserrat"/>
                <a:ea typeface="Montserrat"/>
                <a:cs typeface="Montserrat"/>
                <a:sym typeface="Montserrat"/>
              </a:rPr>
              <a:t>5</a:t>
            </a:r>
            <a:r>
              <a:rPr lang="es-ES_tradnl" sz="2800" i="0" u="none" strike="noStrike" cap="none" dirty="0">
                <a:solidFill>
                  <a:srgbClr val="FFFFFF"/>
                </a:solidFill>
                <a:latin typeface="Montserrat"/>
                <a:ea typeface="Montserrat"/>
                <a:cs typeface="Montserrat"/>
                <a:sym typeface="Montserrat"/>
              </a:rPr>
              <a:t>0 palabras como máximo</a:t>
            </a:r>
          </a:p>
        </p:txBody>
      </p:sp>
    </p:spTree>
    <p:extLst>
      <p:ext uri="{BB962C8B-B14F-4D97-AF65-F5344CB8AC3E}">
        <p14:creationId xmlns:p14="http://schemas.microsoft.com/office/powerpoint/2010/main" val="1921787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061ED0E-2578-E2F3-67A5-3B452BB9D6F4}"/>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Presentar los resultados y la repercusión de su defensa</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635C3C2-FC5F-E0EF-8FBF-5D198E64468A}"/>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10000"/>
              <a:buBlip>
                <a:blip r:embed="rId4"/>
              </a:buBlip>
              <a:defRPr sz="3200">
                <a:latin typeface="+mj-lt"/>
                <a:ea typeface="+mj-ea"/>
                <a:cs typeface="+mj-cs"/>
                <a:sym typeface="Helvetica"/>
              </a:defRPr>
            </a:pPr>
            <a:r>
              <a:rPr lang="es-ES_tradnl" sz="4400" dirty="0">
                <a:latin typeface="Montserrat" pitchFamily="2" charset="77"/>
              </a:rPr>
              <a:t>Cubre los resultados de su actividad de abogacía o responsabilidad:</a:t>
            </a:r>
            <a:endParaRPr lang="es-ES_tradnl" sz="8000" dirty="0">
              <a:latin typeface="Montserrat" pitchFamily="2" charset="77"/>
              <a:ea typeface="Calibri Light"/>
              <a:cs typeface="Calibri Light"/>
              <a:sym typeface="Calibri Light"/>
            </a:endParaRPr>
          </a:p>
          <a:p>
            <a:pPr marL="1371600" lvl="2" indent="-457200">
              <a:spcBef>
                <a:spcPts val="600"/>
              </a:spcBef>
              <a:buSzPct val="110000"/>
              <a:buBlip>
                <a:blip r:embed="rId4"/>
              </a:buBlip>
              <a:defRPr sz="3200">
                <a:latin typeface="+mj-lt"/>
                <a:ea typeface="+mj-ea"/>
                <a:cs typeface="+mj-cs"/>
                <a:sym typeface="Helvetica"/>
              </a:defRPr>
            </a:pPr>
            <a:r>
              <a:rPr lang="es-ES_tradnl" sz="4400" dirty="0">
                <a:latin typeface="Montserrat" pitchFamily="2" charset="77"/>
              </a:rPr>
              <a:t>¿Qué cambios se han producido como resultado de su abogacía?</a:t>
            </a:r>
          </a:p>
          <a:p>
            <a:pPr marL="1371600" lvl="2" indent="-457200">
              <a:spcBef>
                <a:spcPts val="600"/>
              </a:spcBef>
              <a:buSzPct val="110000"/>
              <a:buBlip>
                <a:blip r:embed="rId4"/>
              </a:buBlip>
              <a:defRPr sz="3200">
                <a:latin typeface="+mj-lt"/>
                <a:ea typeface="+mj-ea"/>
                <a:cs typeface="+mj-cs"/>
                <a:sym typeface="Helvetica"/>
              </a:defRPr>
            </a:pPr>
            <a:r>
              <a:rPr lang="es-ES_tradnl" sz="4400" dirty="0">
                <a:latin typeface="Montserrat" pitchFamily="2" charset="77"/>
              </a:rPr>
              <a:t>Incluya detalles sobre los fondos asignados o las políticas modificadas.</a:t>
            </a:r>
            <a:endParaRPr lang="es-ES_tradnl" sz="8000" dirty="0">
              <a:latin typeface="Montserrat" pitchFamily="2" charset="77"/>
              <a:ea typeface="Calibri Light"/>
              <a:cs typeface="Calibri Light"/>
              <a:sym typeface="Calibri Light"/>
            </a:endParaRPr>
          </a:p>
          <a:p>
            <a:pPr marL="457200" indent="-457200">
              <a:spcBef>
                <a:spcPts val="600"/>
              </a:spcBef>
              <a:buSzPct val="110000"/>
              <a:buBlip>
                <a:blip r:embed="rId4"/>
              </a:buBlip>
              <a:defRPr sz="3200">
                <a:latin typeface="+mj-lt"/>
                <a:ea typeface="+mj-ea"/>
                <a:cs typeface="+mj-cs"/>
                <a:sym typeface="Helvetica"/>
              </a:defRPr>
            </a:pPr>
            <a:r>
              <a:rPr lang="es-ES_tradnl" sz="4400" dirty="0">
                <a:latin typeface="Montserrat" pitchFamily="2" charset="77"/>
              </a:rPr>
              <a:t>Si es posible, describa el impacto de esos cambios (por ejemplo, el uso de anticonceptivos).</a:t>
            </a:r>
          </a:p>
        </p:txBody>
      </p:sp>
    </p:spTree>
    <p:extLst>
      <p:ext uri="{BB962C8B-B14F-4D97-AF65-F5344CB8AC3E}">
        <p14:creationId xmlns:p14="http://schemas.microsoft.com/office/powerpoint/2010/main" val="3650823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E2C827D-068B-E544-DE61-FEF898C2A9E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B3830FF-4937-F126-D63C-26310AE39CA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55828A8-176A-C296-06B1-5D1FA4EFA8A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A7418D4-BD75-D4C1-F246-46F84EEC97D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63B16C6-8528-6107-1E23-14B6FD0B592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8AAD79EC-A73C-78C1-CE4B-2353B0D39F8A}"/>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 Consejos internos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77067E0B-1C2E-5523-9A4F-9BBC52E4A4AE}"/>
              </a:ext>
            </a:extLst>
          </p:cNvPr>
          <p:cNvSpPr/>
          <p:nvPr/>
        </p:nvSpPr>
        <p:spPr>
          <a:xfrm>
            <a:off x="914400" y="3609758"/>
            <a:ext cx="16459200" cy="306748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10000"/>
              <a:buBlip>
                <a:blip r:embed="rId4"/>
              </a:buBlip>
              <a:defRPr sz="3200">
                <a:latin typeface="+mj-lt"/>
                <a:ea typeface="+mj-ea"/>
                <a:cs typeface="+mj-cs"/>
                <a:sym typeface="Helvetica"/>
              </a:defRPr>
            </a:pPr>
            <a:r>
              <a:rPr lang="es-ES_tradnl" sz="5400" dirty="0">
                <a:latin typeface="Montserrat" pitchFamily="2" charset="77"/>
              </a:rPr>
              <a:t>Asegúrate de que tus resultados se relacionan con los objetivos de tu campaña de abogacía</a:t>
            </a:r>
          </a:p>
          <a:p>
            <a:pPr marL="457200" indent="-457200">
              <a:spcBef>
                <a:spcPts val="600"/>
              </a:spcBef>
              <a:buSzPct val="110000"/>
              <a:buBlip>
                <a:blip r:embed="rId4"/>
              </a:buBlip>
              <a:defRPr sz="3200">
                <a:latin typeface="+mj-lt"/>
                <a:ea typeface="+mj-ea"/>
                <a:cs typeface="+mj-cs"/>
                <a:sym typeface="Helvetica"/>
              </a:defRPr>
            </a:pPr>
            <a:endParaRPr lang="es-ES_tradnl" sz="5400" dirty="0">
              <a:latin typeface="Montserrat" pitchFamily="2" charset="77"/>
            </a:endParaRPr>
          </a:p>
          <a:p>
            <a:pPr marL="457200" indent="-457200">
              <a:spcBef>
                <a:spcPts val="600"/>
              </a:spcBef>
              <a:buSzPct val="110000"/>
              <a:buBlip>
                <a:blip r:embed="rId4"/>
              </a:buBlip>
              <a:defRPr sz="3200">
                <a:latin typeface="+mj-lt"/>
                <a:ea typeface="+mj-ea"/>
                <a:cs typeface="+mj-cs"/>
                <a:sym typeface="Helvetica"/>
              </a:defRPr>
            </a:pPr>
            <a:r>
              <a:rPr lang="es-ES_tradnl" sz="5400" dirty="0">
                <a:latin typeface="Montserrat" pitchFamily="2" charset="77"/>
              </a:rPr>
              <a:t>Los resultados y conclusiones preliminares son aceptables</a:t>
            </a:r>
          </a:p>
        </p:txBody>
      </p:sp>
    </p:spTree>
    <p:extLst>
      <p:ext uri="{BB962C8B-B14F-4D97-AF65-F5344CB8AC3E}">
        <p14:creationId xmlns:p14="http://schemas.microsoft.com/office/powerpoint/2010/main" val="606397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23D3FBA-44C7-E49E-67B5-31F242D1B7CF}"/>
              </a:ext>
            </a:extLst>
          </p:cNvPr>
          <p:cNvSpPr txBox="1"/>
          <p:nvPr/>
        </p:nvSpPr>
        <p:spPr>
          <a:xfrm>
            <a:off x="914400" y="164592"/>
            <a:ext cx="15716100" cy="116339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200" b="1" kern="100" dirty="0">
                <a:solidFill>
                  <a:srgbClr val="C00000"/>
                </a:solidFill>
                <a:effectLst/>
                <a:latin typeface="Montserrat" pitchFamily="2" charset="77"/>
                <a:ea typeface="Aptos" panose="020B0004020202020204" pitchFamily="34" charset="0"/>
                <a:cs typeface="Times New Roman" panose="02020603050405020304" pitchFamily="18" charset="0"/>
              </a:rPr>
              <a:t>La herramienta fue recibida positivamente por todas las audiencias políticas y programáticas. </a:t>
            </a:r>
            <a:r>
              <a:rPr lang="es-ES_tradnl" sz="2200" kern="100" dirty="0">
                <a:effectLst/>
                <a:latin typeface="Montserrat" pitchFamily="2" charset="77"/>
                <a:ea typeface="Aptos" panose="020B0004020202020204" pitchFamily="34" charset="0"/>
                <a:cs typeface="Times New Roman" panose="02020603050405020304" pitchFamily="18" charset="0"/>
              </a:rPr>
              <a:t>Los asistentes a la reunión elogiaron la utilidad de la herramienta a la hora de ayudar a los participantes a comprender las principales tendencias nacionales de interrupción y cambio, así como el grado en que la interrupción afecta a la elección del método, la adopción y los cambios anuales en la PAM. Entre las ventajas de la herramienta se mencionó que era fácil de aprender y comprender, que los resultados validaban las investigaciones nacionales existentes y que sus conclusiones podían servir de base inmediata para las decisiones políticas actuales. Los inconvenientes fueron que los resultados no presentaban todos los matices que los responsables de la toma de decisiones podrían desear para comprender plenamente las tendencias de uso; en concreto, la herramienta estaba limitada en sus desgloses por edad y/o no podía hablar de las características sociodemográficas de las muestras. Entre los participantes en la formación, los beneficios potenciales de la utilidad de la herramienta en reuniones oficiales gubernamentales, investigación, academia, etc. incluyeron la capacidad de replicar o personalizar la herramienta según las necesidades nacionales (utilizando archivos STATA disponibles públicamente dentro de la herramienta). Los participantes también señalaron que la herramienta les permite presentar datos existentes, ya analizados, a los responsables políticos en un formato simplificado. Al igual que los asistentes a la reunión, los participantes en la formación deseaban un mayor desglose de los datos nacionales y la opción de estratificar varios países en un diagrama para comparar más fácilmente las tendencias entre países. La popularidad de la herramienta en esta cohorte fue tal que el PRB invitó a los asistentes a presentar propuestas que sugirieran cómo podrían aplicar la herramienta en su trabajo actual. Cinco participantes han obtenido pequeñas subvenciones para probar la herramienta con responsables de la toma de decisiones de sus comunidades en Kenia, Malawi y Nigeria.</a:t>
            </a:r>
          </a:p>
          <a:p>
            <a:pPr>
              <a:spcBef>
                <a:spcPts val="900"/>
              </a:spcBef>
              <a:buSzPct val="110000"/>
              <a:defRPr sz="3000">
                <a:latin typeface="+mj-lt"/>
                <a:ea typeface="+mj-ea"/>
                <a:cs typeface="+mj-cs"/>
                <a:sym typeface="Helvetica"/>
              </a:defRPr>
            </a:pPr>
            <a:endParaRPr lang="es-ES_tradnl" sz="26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dirty="0">
              <a:latin typeface="Montserrat" pitchFamily="2" charset="77"/>
            </a:endParaRPr>
          </a:p>
        </p:txBody>
      </p:sp>
      <p:sp>
        <p:nvSpPr>
          <p:cNvPr id="2" name="Why was advocacy needed?">
            <a:extLst>
              <a:ext uri="{FF2B5EF4-FFF2-40B4-BE49-F238E27FC236}">
                <a16:creationId xmlns:a16="http://schemas.microsoft.com/office/drawing/2014/main" id="{99AF83B7-D956-59D9-DE8F-EC0DF991FECC}"/>
              </a:ext>
            </a:extLst>
          </p:cNvPr>
          <p:cNvSpPr txBox="1"/>
          <p:nvPr/>
        </p:nvSpPr>
        <p:spPr>
          <a:xfrm>
            <a:off x="11469189" y="1442546"/>
            <a:ext cx="516131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es-ES_tradnl" sz="2800" dirty="0">
                <a:solidFill>
                  <a:schemeClr val="bg1"/>
                </a:solidFill>
                <a:latin typeface="Montserrat" pitchFamily="2" charset="77"/>
              </a:rPr>
              <a:t>¿Datos? ¿Impacto?</a:t>
            </a:r>
          </a:p>
        </p:txBody>
      </p:sp>
      <p:sp>
        <p:nvSpPr>
          <p:cNvPr id="3" name="Rectangle 2">
            <a:extLst>
              <a:ext uri="{FF2B5EF4-FFF2-40B4-BE49-F238E27FC236}">
                <a16:creationId xmlns:a16="http://schemas.microsoft.com/office/drawing/2014/main" id="{6254394E-935F-B845-5369-AC90A32272E4}"/>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Brecker, E., Patierno, K.: Choices and Challenges: A novel data visualization and advocacy tool for understanding contraceptive use dynamics.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2611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3697931"/>
            <a:ext cx="18252849" cy="4447147"/>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Implicaciones de </a:t>
            </a:r>
          </a:p>
          <a:p>
            <a:pPr algn="ctr"/>
            <a:r>
              <a:rPr lang="es-ES_tradnl" sz="7200" b="1" dirty="0">
                <a:solidFill>
                  <a:srgbClr val="FFFFFF"/>
                </a:solidFill>
                <a:latin typeface="Montserrat"/>
                <a:ea typeface="Montserrat"/>
                <a:cs typeface="Montserrat"/>
                <a:sym typeface="Montserrat"/>
              </a:rPr>
              <a:t>políticas/programas</a:t>
            </a: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a:t>
            </a:r>
            <a:r>
              <a:rPr lang="es-ES_tradnl" sz="2800" dirty="0">
                <a:solidFill>
                  <a:srgbClr val="FFFFFF"/>
                </a:solidFill>
                <a:latin typeface="Montserrat"/>
                <a:ea typeface="Montserrat"/>
                <a:cs typeface="Montserrat"/>
                <a:sym typeface="Montserrat"/>
              </a:rPr>
              <a:t>5</a:t>
            </a:r>
            <a:r>
              <a:rPr lang="es-ES_tradnl" sz="2800" i="0" u="none" strike="noStrike" cap="none" dirty="0">
                <a:solidFill>
                  <a:srgbClr val="FFFFFF"/>
                </a:solidFill>
                <a:latin typeface="Montserrat"/>
                <a:ea typeface="Montserrat"/>
                <a:cs typeface="Montserrat"/>
                <a:sym typeface="Montserrat"/>
              </a:rPr>
              <a:t>0 palabras como máximo</a:t>
            </a:r>
          </a:p>
        </p:txBody>
      </p:sp>
    </p:spTree>
    <p:extLst>
      <p:ext uri="{BB962C8B-B14F-4D97-AF65-F5344CB8AC3E}">
        <p14:creationId xmlns:p14="http://schemas.microsoft.com/office/powerpoint/2010/main" val="2728302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0053A1F-816F-E2FF-B24E-468668CFC927}"/>
              </a:ext>
            </a:extLst>
          </p:cNvPr>
          <p:cNvSpPr txBox="1"/>
          <p:nvPr/>
        </p:nvSpPr>
        <p:spPr>
          <a:xfrm>
            <a:off x="914400" y="164592"/>
            <a:ext cx="15716100" cy="16287536"/>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Discutir las implicaciones más amplias de su abogacía</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s-ES_tradnl" sz="4400" dirty="0">
                <a:latin typeface="Montserrat" pitchFamily="2" charset="77"/>
              </a:rPr>
              <a:t>Volver al panorama general:</a:t>
            </a:r>
            <a:endParaRPr lang="es-ES_tradnl" sz="4400" dirty="0">
              <a:latin typeface="Montserrat" pitchFamily="2" charset="77"/>
              <a:ea typeface="Calibri Light"/>
              <a:cs typeface="Calibri Light"/>
              <a:sym typeface="Calibri Light"/>
            </a:endParaRPr>
          </a:p>
          <a:p>
            <a:pPr marL="1485900" lvl="2" indent="-571500">
              <a:spcBef>
                <a:spcPts val="600"/>
              </a:spcBef>
              <a:buSzPct val="110000"/>
              <a:buBlip>
                <a:blip r:embed="rId4"/>
              </a:buBlip>
              <a:defRPr sz="2800">
                <a:latin typeface="+mj-lt"/>
                <a:ea typeface="+mj-ea"/>
                <a:cs typeface="+mj-cs"/>
                <a:sym typeface="Helvetica"/>
              </a:defRPr>
            </a:pPr>
            <a:r>
              <a:rPr lang="es-ES_tradnl" sz="4400" dirty="0">
                <a:latin typeface="Montserrat" pitchFamily="2" charset="77"/>
              </a:rPr>
              <a:t>¿Qué significan los resultados para su contexto (cuáles son los próximos pasos)?</a:t>
            </a:r>
            <a:endParaRPr lang="es-ES_tradnl" sz="4400" dirty="0">
              <a:latin typeface="Montserrat" pitchFamily="2" charset="77"/>
              <a:ea typeface="Calibri Light"/>
              <a:cs typeface="Calibri Light"/>
              <a:sym typeface="Calibri Light"/>
            </a:endParaRPr>
          </a:p>
          <a:p>
            <a:pPr marL="1485900" lvl="2" indent="-571500">
              <a:spcBef>
                <a:spcPts val="600"/>
              </a:spcBef>
              <a:buSzPct val="110000"/>
              <a:buBlip>
                <a:blip r:embed="rId4"/>
              </a:buBlip>
              <a:defRPr sz="2800">
                <a:latin typeface="+mj-lt"/>
                <a:ea typeface="+mj-ea"/>
                <a:cs typeface="+mj-cs"/>
                <a:sym typeface="Helvetica"/>
              </a:defRPr>
            </a:pPr>
            <a:r>
              <a:rPr lang="es-ES_tradnl" sz="4400" dirty="0">
                <a:latin typeface="Montserrat" pitchFamily="2" charset="77"/>
              </a:rPr>
              <a:t>¿Qué significan los resultados para el ámbito de la abogacía en general?</a:t>
            </a:r>
            <a:endParaRPr lang="es-ES_tradnl" sz="4400" dirty="0">
              <a:latin typeface="Montserrat" pitchFamily="2" charset="77"/>
              <a:ea typeface="Calibri Light"/>
              <a:cs typeface="Calibri Light"/>
              <a:sym typeface="Calibri Light"/>
            </a:endParaRPr>
          </a:p>
          <a:p>
            <a:pPr marL="1485900" lvl="2" indent="-571500">
              <a:spcBef>
                <a:spcPts val="600"/>
              </a:spcBef>
              <a:buSzPct val="110000"/>
              <a:buBlip>
                <a:blip r:embed="rId4"/>
              </a:buBlip>
              <a:defRPr sz="2800">
                <a:latin typeface="+mj-lt"/>
                <a:ea typeface="+mj-ea"/>
                <a:cs typeface="+mj-cs"/>
                <a:sym typeface="Helvetica"/>
              </a:defRPr>
            </a:pPr>
            <a:r>
              <a:rPr lang="es-ES_tradnl" sz="4400" dirty="0">
                <a:latin typeface="Montserrat" pitchFamily="2" charset="77"/>
              </a:rPr>
              <a:t>¿Se pueden replicar?</a:t>
            </a:r>
            <a:endParaRPr lang="es-ES_tradnl" sz="4400" dirty="0">
              <a:latin typeface="Montserrat" pitchFamily="2" charset="77"/>
              <a:ea typeface="Calibri Light"/>
              <a:cs typeface="Calibri Light"/>
              <a:sym typeface="Calibri Light"/>
            </a:endParaRPr>
          </a:p>
          <a:p>
            <a:pPr marL="1485900" lvl="2" indent="-571500">
              <a:spcBef>
                <a:spcPts val="600"/>
              </a:spcBef>
              <a:buSzPct val="110000"/>
              <a:buBlip>
                <a:blip r:embed="rId4"/>
              </a:buBlip>
              <a:defRPr sz="2800">
                <a:latin typeface="+mj-lt"/>
                <a:ea typeface="+mj-ea"/>
                <a:cs typeface="+mj-cs"/>
                <a:sym typeface="Helvetica"/>
              </a:defRPr>
            </a:pPr>
            <a:r>
              <a:rPr lang="es-ES_tradnl" sz="4400" dirty="0">
                <a:latin typeface="Montserrat" pitchFamily="2" charset="77"/>
              </a:rPr>
              <a:t>¿Qué lecciones puede transmitir a los demás?</a:t>
            </a:r>
          </a:p>
          <a:p>
            <a:pPr marL="571500" indent="-571500">
              <a:spcBef>
                <a:spcPts val="600"/>
              </a:spcBef>
              <a:buSzPct val="110000"/>
              <a:buBlip>
                <a:blip r:embed="rId4"/>
              </a:buBlip>
              <a:defRPr sz="2800" b="1" u="sng">
                <a:solidFill>
                  <a:srgbClr val="B61040"/>
                </a:solidFill>
                <a:latin typeface="+mj-lt"/>
                <a:ea typeface="+mj-ea"/>
                <a:cs typeface="+mj-cs"/>
                <a:sym typeface="Helvetica"/>
              </a:defRPr>
            </a:pPr>
            <a:r>
              <a:rPr lang="es-ES_tradnl" sz="4400" dirty="0">
                <a:latin typeface="Montserrat" pitchFamily="2" charset="77"/>
              </a:rPr>
              <a:t>Incluir mensajes para llevar a casa</a:t>
            </a:r>
          </a:p>
        </p:txBody>
      </p:sp>
    </p:spTree>
    <p:extLst>
      <p:ext uri="{BB962C8B-B14F-4D97-AF65-F5344CB8AC3E}">
        <p14:creationId xmlns:p14="http://schemas.microsoft.com/office/powerpoint/2010/main" val="2993089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DCC192E-0A55-59AA-C4DB-73165AEAA8C7}"/>
              </a:ext>
            </a:extLst>
          </p:cNvPr>
          <p:cNvSpPr txBox="1"/>
          <p:nvPr/>
        </p:nvSpPr>
        <p:spPr>
          <a:xfrm>
            <a:off x="914400" y="164592"/>
            <a:ext cx="15716100" cy="16287536"/>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Implicaciones - Consejos internos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s-ES_tradnl" sz="5400" dirty="0">
                <a:latin typeface="Montserrat" pitchFamily="2" charset="77"/>
              </a:rPr>
              <a:t>No repitas tus resultados, interprétalos: ¿hasta qué punto tus resultados abordaron el problema inicial? ¿Hay lagunas? ¿Qué se necesita ahora?</a:t>
            </a:r>
          </a:p>
          <a:p>
            <a:pPr marL="571500" indent="-571500">
              <a:spcBef>
                <a:spcPts val="600"/>
              </a:spcBef>
              <a:buSzPct val="110000"/>
              <a:buBlip>
                <a:blip r:embed="rId4"/>
              </a:buBlip>
              <a:defRPr sz="2800">
                <a:latin typeface="+mj-lt"/>
                <a:ea typeface="+mj-ea"/>
                <a:cs typeface="+mj-cs"/>
                <a:sym typeface="Helvetica"/>
              </a:defRPr>
            </a:pPr>
            <a:r>
              <a:rPr lang="es-ES_tradnl" sz="5400" dirty="0">
                <a:latin typeface="Montserrat" pitchFamily="2" charset="77"/>
              </a:rPr>
              <a:t>Las conclusiones deben apoyarse en los resultados y hallazgos clave.</a:t>
            </a:r>
          </a:p>
        </p:txBody>
      </p:sp>
    </p:spTree>
    <p:extLst>
      <p:ext uri="{BB962C8B-B14F-4D97-AF65-F5344CB8AC3E}">
        <p14:creationId xmlns:p14="http://schemas.microsoft.com/office/powerpoint/2010/main" val="1641232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6467E0E-EEF1-2AAB-8C48-8400308FB93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200" b="1" kern="100" dirty="0">
                <a:solidFill>
                  <a:srgbClr val="C00000"/>
                </a:solidFill>
                <a:effectLst/>
                <a:latin typeface="Montserrat" pitchFamily="2" charset="77"/>
                <a:ea typeface="Aptos" panose="020B0004020202020204" pitchFamily="34" charset="0"/>
                <a:cs typeface="Times New Roman" panose="02020603050405020304" pitchFamily="18" charset="0"/>
              </a:rPr>
              <a:t>La herramienta Choices and Challenges proporciona un recurso accesible para que los responsables de la toma de decisiones, los investigadores, los ejecutores de programas y los defensores de la planificación familiar revisen los factores que subyacen a las tendencias nacionales en el uso de anticonceptivos. </a:t>
            </a:r>
            <a:r>
              <a:rPr lang="es-ES_tradnl" sz="2200" kern="100" dirty="0">
                <a:effectLst/>
                <a:latin typeface="Montserrat" pitchFamily="2" charset="77"/>
                <a:ea typeface="Aptos" panose="020B0004020202020204" pitchFamily="34" charset="0"/>
                <a:cs typeface="Times New Roman" panose="02020603050405020304" pitchFamily="18" charset="0"/>
              </a:rPr>
              <a:t>Simplificar los datos analizándolos a nivel de persona en lugar de utilizar tasas de interrupción estándar y acortar el marco temporal de los datos utilizados a dos años hizo que este tema estuviera más al alcance de audiencias no científicas. Los usuarios potenciales se mostraron entusiasmados con esta presentación innovadora de una información que la mayoría consideraba oscura o fuera del ámbito de conocimientos del profano.</a:t>
            </a:r>
            <a:r>
              <a:rPr lang="es-ES_tradnl" sz="2200" kern="100" dirty="0">
                <a:solidFill>
                  <a:schemeClr val="tx1"/>
                </a:solidFill>
                <a:effectLst/>
                <a:latin typeface="Montserrat" pitchFamily="2" charset="77"/>
                <a:ea typeface="Aptos" panose="020B0004020202020204" pitchFamily="34" charset="0"/>
                <a:cs typeface="Times New Roman" panose="02020603050405020304" pitchFamily="18" charset="0"/>
              </a:rPr>
              <a:t> Una vez que los usuarios recibieron una breve descripción general y un tutorial sobre cómo leer la herramienta, fueron capaces de manejarla de forma autónoma en su propio tiempo y utilizar el análisis para la toma de decisiones o para comunicar tendencias de datos críticos para la toma de decisiones. </a:t>
            </a:r>
            <a:r>
              <a:rPr lang="es-ES_tradnl" sz="2200" kern="100" dirty="0">
                <a:effectLst/>
                <a:latin typeface="Montserrat" pitchFamily="2" charset="77"/>
                <a:ea typeface="Aptos" panose="020B0004020202020204" pitchFamily="34" charset="0"/>
                <a:cs typeface="Times New Roman" panose="02020603050405020304" pitchFamily="18" charset="0"/>
              </a:rPr>
              <a:t>Al comprender las razones por las que las mujeres que desean evitar o retrasar el embarazo interrumpen el uso de anticonceptivos, los responsables de las políticas y los programas de salud pueden prestar mejores servicios de alta calidad centrados en el cliente que permitan a las mujeres y las parejas tomar las mejores decisiones de planificación familiar para sí mismas. </a:t>
            </a:r>
            <a:r>
              <a:rPr lang="es-ES_tradnl" sz="2200" b="1" kern="100" dirty="0">
                <a:solidFill>
                  <a:srgbClr val="C00000"/>
                </a:solidFill>
                <a:effectLst/>
                <a:latin typeface="Montserrat" pitchFamily="2" charset="77"/>
                <a:ea typeface="Aptos" panose="020B0004020202020204" pitchFamily="34" charset="0"/>
                <a:cs typeface="Times New Roman" panose="02020603050405020304" pitchFamily="18" charset="0"/>
              </a:rPr>
              <a:t>La aplicación de enfoques analíticos que simplifiquen la interpretabilidad de los resultados y su acoplamiento con herramientas visuales que destaquen las tendencias clave puede aumentar el uso por parte de los responsables de la toma de decisiones de los datos disponibles sobre la dinámica del uso de anticonceptivos, incluidos los datos de calendario de las EDS.</a:t>
            </a:r>
            <a:r>
              <a:rPr lang="es-ES_tradnl" sz="2200" kern="100" dirty="0">
                <a:effectLst/>
                <a:latin typeface="Montserrat" pitchFamily="2" charset="77"/>
                <a:ea typeface="Aptos" panose="020B0004020202020204" pitchFamily="34" charset="0"/>
                <a:cs typeface="Times New Roman" panose="02020603050405020304" pitchFamily="18" charset="0"/>
              </a:rPr>
              <a:t> </a:t>
            </a:r>
            <a:r>
              <a:rPr lang="es-ES_tradnl" sz="2200" b="1" kern="100" dirty="0">
                <a:solidFill>
                  <a:srgbClr val="C00000"/>
                </a:solidFill>
                <a:effectLst/>
                <a:latin typeface="Montserrat" pitchFamily="2" charset="77"/>
                <a:ea typeface="Aptos" panose="020B0004020202020204" pitchFamily="34" charset="0"/>
                <a:cs typeface="Times New Roman" panose="02020603050405020304" pitchFamily="18" charset="0"/>
              </a:rPr>
              <a:t>Los diagramas de Sankey pueden mostrar las trayectorias anticonceptivas de las mujeres a lo largo del tiempo, proporcionando información sobre las tendencias de interrupción y cambio de anticonceptivos que pueden y deben influir en las opciones de políticas y programas de planificación familiar.</a:t>
            </a:r>
          </a:p>
          <a:p>
            <a:pPr>
              <a:spcBef>
                <a:spcPts val="900"/>
              </a:spcBef>
              <a:buSzPct val="110000"/>
              <a:defRPr sz="3000">
                <a:latin typeface="+mj-lt"/>
                <a:ea typeface="+mj-ea"/>
                <a:cs typeface="+mj-cs"/>
                <a:sym typeface="Helvetica"/>
              </a:defRPr>
            </a:pPr>
            <a:endParaRPr lang="es-ES_tradnl" sz="22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dirty="0">
              <a:latin typeface="Montserrat" pitchFamily="2" charset="77"/>
            </a:endParaRPr>
          </a:p>
        </p:txBody>
      </p:sp>
      <p:sp>
        <p:nvSpPr>
          <p:cNvPr id="2" name="Why was advocacy needed?">
            <a:extLst>
              <a:ext uri="{FF2B5EF4-FFF2-40B4-BE49-F238E27FC236}">
                <a16:creationId xmlns:a16="http://schemas.microsoft.com/office/drawing/2014/main" id="{2348549E-444F-67F4-47C9-409469B5FD71}"/>
              </a:ext>
            </a:extLst>
          </p:cNvPr>
          <p:cNvSpPr txBox="1"/>
          <p:nvPr/>
        </p:nvSpPr>
        <p:spPr>
          <a:xfrm>
            <a:off x="10337801" y="1366346"/>
            <a:ext cx="6292700"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es-ES_tradnl" sz="2800" dirty="0">
                <a:solidFill>
                  <a:schemeClr val="bg1"/>
                </a:solidFill>
                <a:latin typeface="Montserrat" pitchFamily="2" charset="77"/>
              </a:rPr>
              <a:t>¿Conclusiones? ¿Implicaciones? ¿Siguientes pasos?</a:t>
            </a:r>
          </a:p>
          <a:p>
            <a:endParaRPr lang="es-ES_tradnl" sz="2800" dirty="0">
              <a:solidFill>
                <a:schemeClr val="bg1"/>
              </a:solidFill>
              <a:latin typeface="Montserrat" pitchFamily="2" charset="77"/>
            </a:endParaRPr>
          </a:p>
        </p:txBody>
      </p:sp>
      <p:sp>
        <p:nvSpPr>
          <p:cNvPr id="3" name="Rectangle 2">
            <a:extLst>
              <a:ext uri="{FF2B5EF4-FFF2-40B4-BE49-F238E27FC236}">
                <a16:creationId xmlns:a16="http://schemas.microsoft.com/office/drawing/2014/main" id="{2ECC166F-EA89-7828-10B8-1DF3C0E9DDDD}"/>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Brecker, E., Patierno, K.: Choices and Challenges: A novel data visualization and advocacy tool for understanding contraceptive use dynamics.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3256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en-US" sz="7200" b="1" i="0" u="none" strike="noStrike" cap="none" dirty="0">
                <a:solidFill>
                  <a:srgbClr val="FFFFFF"/>
                </a:solidFill>
                <a:latin typeface="Montserrat"/>
                <a:ea typeface="Montserrat"/>
                <a:cs typeface="Montserrat"/>
                <a:sym typeface="Montserrat"/>
              </a:rPr>
              <a:t>¿Por qué?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35151" y="3723331"/>
            <a:ext cx="18252849" cy="5555143"/>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Falta de ética </a:t>
            </a:r>
          </a:p>
          <a:p>
            <a:pPr algn="ctr"/>
            <a:r>
              <a:rPr lang="es-ES_tradnl" sz="7200" b="1" dirty="0">
                <a:solidFill>
                  <a:srgbClr val="FFFFFF"/>
                </a:solidFill>
                <a:latin typeface="Montserrat"/>
                <a:ea typeface="Montserrat"/>
                <a:cs typeface="Montserrat"/>
                <a:sym typeface="Montserrat"/>
              </a:rPr>
              <a:t>en la investigación </a:t>
            </a:r>
          </a:p>
          <a:p>
            <a:pPr algn="ctr"/>
            <a:endParaRPr lang="es-ES_tradnl" sz="7200" b="1" dirty="0">
              <a:solidFill>
                <a:srgbClr val="FFFFFF"/>
              </a:solidFill>
              <a:latin typeface="Montserrat"/>
              <a:ea typeface="Montserrat"/>
              <a:cs typeface="Montserrat"/>
              <a:sym typeface="Montserrat"/>
            </a:endParaRP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C40B33A-4D3F-62F5-CDF2-C2F14BF8A5B3}"/>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La buena conducta en la investigación es esencial</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Falsificación: El subcomité científico lleva a cabo investigaciones exhaustivas siempre que se sospecha de la fabricación de datos, y es probable que los documentos de trabajo sean rechazados en tales casos. </a:t>
            </a:r>
            <a:endParaRPr lang="es-ES_tradnl" sz="3600" dirty="0">
              <a:solidFill>
                <a:schemeClr val="accent1"/>
              </a:solidFill>
              <a:latin typeface="Montserrat" pitchFamily="2" charset="77"/>
            </a:endParaRPr>
          </a:p>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Falsificaciones: Cualquier manipulación de los resultados de la investigación o representación inexacta de los datos puede dar lugar al rechazo de los documentos de trabajo.  </a:t>
            </a:r>
            <a:endParaRPr lang="es-ES_tradnl" sz="3600" dirty="0">
              <a:latin typeface="Montserrat" pitchFamily="2" charset="77"/>
              <a:ea typeface="Calibri Light"/>
              <a:cs typeface="Calibri Light"/>
              <a:sym typeface="Calibri Light"/>
            </a:endParaRPr>
          </a:p>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Plagio: El uso de palabras, ideas o frases de otro autor sin la debida atribución es estrictamente punible y los documentos de trabajo correspondientes serán rechazados. </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2222500" y="9234265"/>
            <a:ext cx="13843000"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spcBef>
                <a:spcPts val="600"/>
              </a:spcBef>
              <a:defRPr i="1">
                <a:latin typeface="+mj-lt"/>
                <a:ea typeface="+mj-ea"/>
                <a:cs typeface="+mj-cs"/>
                <a:sym typeface="Helvetica"/>
              </a:defRPr>
            </a:pPr>
            <a:r>
              <a:rPr sz="2000" dirty="0">
                <a:latin typeface="Montserrat" pitchFamily="2" charset="77"/>
              </a:rPr>
              <a:t>More on our research ethics policy can be found here </a:t>
            </a:r>
            <a:r>
              <a:rPr sz="2000" u="sng" dirty="0">
                <a:solidFill>
                  <a:srgbClr val="0563C1"/>
                </a:solidFill>
                <a:uFill>
                  <a:solidFill>
                    <a:srgbClr val="0563C1"/>
                  </a:solidFill>
                </a:uFill>
                <a:latin typeface="Montserrat" pitchFamily="2" charset="77"/>
                <a:hlinkClick r:id="rId5"/>
              </a:rPr>
              <a:t>https://www.jhsph.edu/offices-and-services/student-affairs/resources/student-policies/_documents/academic-ethics-code.pdf</a:t>
            </a:r>
          </a:p>
        </p:txBody>
      </p:sp>
    </p:spTree>
    <p:extLst>
      <p:ext uri="{BB962C8B-B14F-4D97-AF65-F5344CB8AC3E}">
        <p14:creationId xmlns:p14="http://schemas.microsoft.com/office/powerpoint/2010/main" val="860729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3339152"/>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Preguntas frecuentes</a:t>
            </a: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5302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AF32684-F8D4-7587-AA33-621DAB7F90B2}"/>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resúmenes son susceptibles de ser aceptados en la ICFP?</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32531F2-04F2-5E9E-0597-7BE46EA58EE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Siguiendo estrictamente las directrices y el recuento de palabras.</a:t>
            </a:r>
            <a:endParaRPr lang="es-ES_tradnl" sz="8000" dirty="0">
              <a:latin typeface="Montserrat" pitchFamily="2" charset="77"/>
              <a:ea typeface="Calibri Light"/>
              <a:cs typeface="Calibri Light"/>
              <a:sym typeface="Calibri Light"/>
            </a:endParaRPr>
          </a:p>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Presentar nuevos conocimientos o pruebas respaldados por los datos y una metodología de análisis clara.</a:t>
            </a:r>
            <a:endParaRPr lang="es-ES_tradnl" sz="8000" dirty="0">
              <a:latin typeface="Montserrat" pitchFamily="2" charset="77"/>
              <a:ea typeface="Calibri Light"/>
              <a:cs typeface="Calibri Light"/>
              <a:sym typeface="Calibri Light"/>
            </a:endParaRPr>
          </a:p>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 Resúmenes redactados en inglés, francés o español</a:t>
            </a:r>
            <a:endParaRPr lang="es-ES_tradnl" sz="8000" dirty="0">
              <a:latin typeface="Montserrat" pitchFamily="2" charset="77"/>
              <a:ea typeface="Calibri Light"/>
              <a:cs typeface="Calibri Light"/>
              <a:sym typeface="Calibri Light"/>
            </a:endParaRP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Los resúmenes en inglés, francés o español tienen las mismas posibilidades de ser aceptados.</a:t>
            </a: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Garantizar la claridad del lenguaje utilizado en el resumen </a:t>
            </a: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Revise sus resúmenes para asegurarse de que no hay errores ni palabras incorrectas. </a:t>
            </a:r>
          </a:p>
        </p:txBody>
      </p:sp>
    </p:spTree>
    <p:extLst>
      <p:ext uri="{BB962C8B-B14F-4D97-AF65-F5344CB8AC3E}">
        <p14:creationId xmlns:p14="http://schemas.microsoft.com/office/powerpoint/2010/main" val="38193192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70C5B07-742F-C9A1-C825-63731433B1E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BEC3BA3-8FA0-7A45-0FCF-8669A445331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419B8D9-7CE6-062C-B5B2-CE59E20A37E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F477BB7-98F2-5859-8F1F-E550DAC91CF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C8D0CD3-7676-8E5A-69C3-C28AD8B532B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BAFC3BC-D066-4DE9-429F-CE5D2584A119}"/>
              </a:ext>
            </a:extLst>
          </p:cNvPr>
          <p:cNvSpPr txBox="1"/>
          <p:nvPr/>
        </p:nvSpPr>
        <p:spPr>
          <a:xfrm>
            <a:off x="914400" y="164592"/>
            <a:ext cx="15716100" cy="17450931"/>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un resumen largo para la ICFP (1000 palabras en vez de 300)?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D0B051A0-2CB1-D349-79F3-3A420CD8E32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00000"/>
              <a:buBlip>
                <a:blip r:embed="rId4"/>
              </a:buBlip>
              <a:defRPr sz="2800">
                <a:latin typeface="+mj-lt"/>
                <a:ea typeface="+mj-ea"/>
                <a:cs typeface="+mj-cs"/>
                <a:sym typeface="Helvetica"/>
              </a:defRPr>
            </a:pPr>
            <a:r>
              <a:rPr lang="es-ES_tradnl" sz="4000" dirty="0">
                <a:latin typeface="Montserrat" pitchFamily="2" charset="77"/>
              </a:rPr>
              <a:t>La ICFP permite un máximo de 1000 palabras para los resúmenes individuales y de 400 palabras para los resúmenes presentados como parte de un panel preformado.</a:t>
            </a:r>
            <a:endParaRPr lang="es-ES_tradnl" sz="4000" dirty="0">
              <a:latin typeface="Montserrat" pitchFamily="2" charset="77"/>
              <a:ea typeface="Calibri Light"/>
              <a:cs typeface="Calibri Light"/>
              <a:sym typeface="Calibri Light"/>
            </a:endParaRPr>
          </a:p>
          <a:p>
            <a:pPr marL="571500" indent="-571500">
              <a:spcBef>
                <a:spcPts val="600"/>
              </a:spcBef>
              <a:buSzPct val="100000"/>
              <a:buBlip>
                <a:blip r:embed="rId4"/>
              </a:buBlip>
              <a:defRPr sz="2800">
                <a:latin typeface="+mj-lt"/>
                <a:ea typeface="+mj-ea"/>
                <a:cs typeface="+mj-cs"/>
                <a:sym typeface="Helvetica"/>
              </a:defRPr>
            </a:pPr>
            <a:r>
              <a:rPr lang="es-ES_tradnl" sz="4000" dirty="0">
                <a:latin typeface="Montserrat" pitchFamily="2" charset="77"/>
              </a:rPr>
              <a:t>Los resúmenes largos permiten a los autores:</a:t>
            </a:r>
            <a:endParaRPr lang="es-ES_tradnl" sz="4000" dirty="0">
              <a:latin typeface="Montserrat" pitchFamily="2" charset="77"/>
              <a:ea typeface="Calibri Light"/>
              <a:cs typeface="Calibri Light"/>
              <a:sym typeface="Calibri Light"/>
            </a:endParaRPr>
          </a:p>
          <a:p>
            <a:pPr marL="1028700" lvl="1" indent="-571500">
              <a:spcBef>
                <a:spcPts val="600"/>
              </a:spcBef>
              <a:buSzPct val="100000"/>
              <a:buBlip>
                <a:blip r:embed="rId4"/>
              </a:buBlip>
              <a:defRPr sz="2800">
                <a:latin typeface="+mj-lt"/>
                <a:ea typeface="+mj-ea"/>
                <a:cs typeface="+mj-cs"/>
                <a:sym typeface="Helvetica"/>
              </a:defRPr>
            </a:pPr>
            <a:r>
              <a:rPr lang="es-ES_tradnl" sz="4000" dirty="0">
                <a:latin typeface="Montserrat" pitchFamily="2" charset="77"/>
              </a:rPr>
              <a:t>Proporcione detalles suficientes que permitan al comité científico revisar adecuadamente el resumen. </a:t>
            </a:r>
          </a:p>
          <a:p>
            <a:pPr marL="1028700" lvl="1" indent="-571500">
              <a:spcBef>
                <a:spcPts val="600"/>
              </a:spcBef>
              <a:buSzPct val="100000"/>
              <a:buBlip>
                <a:blip r:embed="rId4"/>
              </a:buBlip>
              <a:defRPr sz="2800">
                <a:latin typeface="+mj-lt"/>
                <a:ea typeface="+mj-ea"/>
                <a:cs typeface="+mj-cs"/>
                <a:sym typeface="Helvetica"/>
              </a:defRPr>
            </a:pPr>
            <a:r>
              <a:rPr lang="es-ES_tradnl" sz="4000" dirty="0">
                <a:latin typeface="Montserrat" pitchFamily="2" charset="77"/>
              </a:rPr>
              <a:t>Aclare claramente la(s) pregunta(s) de investigación y el contexto. </a:t>
            </a:r>
          </a:p>
          <a:p>
            <a:pPr marL="1028700" lvl="1" indent="-571500">
              <a:spcBef>
                <a:spcPts val="600"/>
              </a:spcBef>
              <a:buSzPct val="100000"/>
              <a:buBlip>
                <a:blip r:embed="rId4"/>
              </a:buBlip>
              <a:defRPr sz="2800">
                <a:latin typeface="+mj-lt"/>
                <a:ea typeface="+mj-ea"/>
                <a:cs typeface="+mj-cs"/>
                <a:sym typeface="Helvetica"/>
              </a:defRPr>
            </a:pPr>
            <a:r>
              <a:rPr lang="es-ES_tradnl" sz="4000" dirty="0">
                <a:latin typeface="Montserrat" pitchFamily="2" charset="77"/>
              </a:rPr>
              <a:t>Explique detalladamente la metodología y los resultados.</a:t>
            </a:r>
          </a:p>
          <a:p>
            <a:pPr marL="685800" indent="-685800">
              <a:spcBef>
                <a:spcPts val="600"/>
              </a:spcBef>
              <a:buSzPct val="110000"/>
              <a:buBlip>
                <a:blip r:embed="rId4"/>
              </a:buBlip>
              <a:defRPr sz="2600">
                <a:latin typeface="+mj-lt"/>
                <a:ea typeface="+mj-ea"/>
                <a:cs typeface="+mj-cs"/>
                <a:sym typeface="Helvetica"/>
              </a:defRPr>
            </a:pPr>
            <a:endParaRPr lang="es-ES_tradnl" sz="4800" dirty="0">
              <a:latin typeface="Montserrat" pitchFamily="2" charset="77"/>
            </a:endParaRPr>
          </a:p>
        </p:txBody>
      </p:sp>
    </p:spTree>
    <p:extLst>
      <p:ext uri="{BB962C8B-B14F-4D97-AF65-F5344CB8AC3E}">
        <p14:creationId xmlns:p14="http://schemas.microsoft.com/office/powerpoint/2010/main" val="2522302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F33C3F3-4B30-AE34-5A3F-199FD6DD483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2F6F28-670D-C5F1-C982-E54F8801D48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235D99C-A783-5140-AE04-2D5C3FACA7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32FFA11-385E-A8F0-B26E-4F686B89FE7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9A5524EF-5DA9-5CE0-353C-9C1B8881FDD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1C5C5D3-E5E4-5313-585A-DA58317A52C0}"/>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hacer y qué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F13064EE-6E18-9503-FCE8-0E101FC1DB77}"/>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Asegúrese de no salirse del tema</a:t>
            </a:r>
            <a:endParaRPr lang="es-ES_tradnl" sz="3400" dirty="0">
              <a:latin typeface="Montserrat" pitchFamily="2" charset="77"/>
              <a:ea typeface="Calibri Light"/>
              <a:cs typeface="Calibri Light"/>
              <a:sym typeface="Calibri Light"/>
            </a:endParaRP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No se aceptarán resúmenes que no aborden la planificación familiar.</a:t>
            </a:r>
          </a:p>
          <a:p>
            <a:pPr marL="914400" lvl="1" indent="-457200">
              <a:spcBef>
                <a:spcPts val="600"/>
              </a:spcBef>
              <a:buSzPct val="100000"/>
              <a:buBlip>
                <a:blip r:embed="rId4"/>
              </a:buBlip>
              <a:defRPr sz="100">
                <a:latin typeface="+mj-lt"/>
                <a:ea typeface="+mj-ea"/>
                <a:cs typeface="+mj-cs"/>
                <a:sym typeface="Helvetica"/>
              </a:defRPr>
            </a:pPr>
            <a:endParaRPr lang="es-ES_tradnl" sz="3400" dirty="0">
              <a:latin typeface="Montserrat" pitchFamily="2" charset="77"/>
            </a:endParaRPr>
          </a:p>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Regla de tres: "Simple" "Claro" "Comprensible"</a:t>
            </a:r>
            <a:endParaRPr lang="es-ES_tradnl" sz="3400" dirty="0">
              <a:latin typeface="Montserrat" pitchFamily="2" charset="77"/>
              <a:ea typeface="Calibri Light"/>
              <a:cs typeface="Calibri Light"/>
              <a:sym typeface="Calibri Light"/>
            </a:endParaRP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Evite las frases muy largas y los párrafos densos. </a:t>
            </a: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No utilice términos y acrónimos inusuales sin definirlos.</a:t>
            </a: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Considere la posibilidad de que un hablante nativo del idioma de su resumen lo revise antes de presentarlo.</a:t>
            </a:r>
          </a:p>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Sé coherente al escribir los intervalos de confianza y el número de decimales </a:t>
            </a:r>
            <a:endParaRPr lang="es-ES_tradnl" sz="3400" dirty="0">
              <a:latin typeface="Montserrat" pitchFamily="2" charset="77"/>
              <a:ea typeface="Calibri Light"/>
              <a:cs typeface="Calibri Light"/>
              <a:sym typeface="Calibri Light"/>
            </a:endParaRPr>
          </a:p>
          <a:p>
            <a:pPr marL="457200" indent="-457200">
              <a:spcBef>
                <a:spcPts val="600"/>
              </a:spcBef>
              <a:buSzPct val="100000"/>
              <a:buBlip>
                <a:blip r:embed="rId4"/>
              </a:buBlip>
              <a:defRPr sz="2800">
                <a:latin typeface="+mj-lt"/>
                <a:ea typeface="+mj-ea"/>
                <a:cs typeface="+mj-cs"/>
                <a:sym typeface="Helvetica"/>
              </a:defRPr>
            </a:pPr>
            <a:endParaRPr lang="es-ES_tradnl" sz="3400" dirty="0">
              <a:latin typeface="Montserrat" pitchFamily="2" charset="77"/>
            </a:endParaRPr>
          </a:p>
        </p:txBody>
      </p:sp>
      <p:sp>
        <p:nvSpPr>
          <p:cNvPr id="2" name="Source: Mary M. Shirley. 0A Dozen Dos and Don’ts: Thoughts after Reading Hundreds of Abstracts. https://www.coase.org/writings/shirley2010dosanddontsinabstracts.pdf">
            <a:extLst>
              <a:ext uri="{FF2B5EF4-FFF2-40B4-BE49-F238E27FC236}">
                <a16:creationId xmlns:a16="http://schemas.microsoft.com/office/drawing/2014/main" id="{732CBB64-2A66-3866-C5D7-4A0411CF615D}"/>
              </a:ext>
            </a:extLst>
          </p:cNvPr>
          <p:cNvSpPr txBox="1"/>
          <p:nvPr/>
        </p:nvSpPr>
        <p:spPr>
          <a:xfrm>
            <a:off x="914400" y="9471755"/>
            <a:ext cx="15290800"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000">
                <a:latin typeface="+mj-lt"/>
                <a:ea typeface="+mj-ea"/>
                <a:cs typeface="+mj-cs"/>
                <a:sym typeface="Helvetica"/>
              </a:defRPr>
            </a:pPr>
            <a:r>
              <a:rPr sz="1200" u="sng" dirty="0">
                <a:solidFill>
                  <a:srgbClr val="0563C1"/>
                </a:solidFill>
                <a:uFill>
                  <a:solidFill>
                    <a:srgbClr val="0563C1"/>
                  </a:solidFill>
                </a:uFill>
                <a:latin typeface="Montserrat" pitchFamily="2" charset="77"/>
                <a:hlinkClick r:id="rId5"/>
              </a:rPr>
              <a:t>Fuente: </a:t>
            </a:r>
            <a:r>
              <a:rPr sz="1200" dirty="0">
                <a:latin typeface="Montserrat" pitchFamily="2" charset="77"/>
              </a:rPr>
              <a:t>Mary M. Shirley. 0Una </a:t>
            </a:r>
            <a:r>
              <a:rPr sz="1200" dirty="0" err="1">
                <a:latin typeface="Montserrat" pitchFamily="2" charset="77"/>
              </a:rPr>
              <a:t>docena</a:t>
            </a:r>
            <a:r>
              <a:rPr sz="1200" dirty="0">
                <a:latin typeface="Montserrat" pitchFamily="2" charset="77"/>
              </a:rPr>
              <a:t> de </a:t>
            </a:r>
            <a:r>
              <a:rPr sz="1200" dirty="0" err="1">
                <a:latin typeface="Montserrat" pitchFamily="2" charset="77"/>
              </a:rPr>
              <a:t>cosas</a:t>
            </a:r>
            <a:r>
              <a:rPr sz="1200" dirty="0">
                <a:latin typeface="Montserrat" pitchFamily="2" charset="77"/>
              </a:rPr>
              <a:t> que </a:t>
            </a:r>
            <a:r>
              <a:rPr sz="1200" dirty="0" err="1">
                <a:latin typeface="Montserrat" pitchFamily="2" charset="77"/>
              </a:rPr>
              <a:t>hacer</a:t>
            </a:r>
            <a:r>
              <a:rPr sz="1200" dirty="0">
                <a:latin typeface="Montserrat" pitchFamily="2" charset="77"/>
              </a:rPr>
              <a:t> y que no </a:t>
            </a:r>
            <a:r>
              <a:rPr sz="1200" dirty="0" err="1">
                <a:latin typeface="Montserrat" pitchFamily="2" charset="77"/>
              </a:rPr>
              <a:t>hacer</a:t>
            </a:r>
            <a:r>
              <a:rPr sz="1200" dirty="0">
                <a:latin typeface="Montserrat" pitchFamily="2" charset="77"/>
              </a:rPr>
              <a:t>: </a:t>
            </a:r>
            <a:r>
              <a:rPr sz="1200" dirty="0" err="1">
                <a:latin typeface="Montserrat" pitchFamily="2" charset="77"/>
              </a:rPr>
              <a:t>Reflexiones</a:t>
            </a:r>
            <a:r>
              <a:rPr sz="1200" dirty="0">
                <a:latin typeface="Montserrat" pitchFamily="2" charset="77"/>
              </a:rPr>
              <a:t> </a:t>
            </a:r>
            <a:r>
              <a:rPr sz="1200" dirty="0" err="1">
                <a:latin typeface="Montserrat" pitchFamily="2" charset="77"/>
              </a:rPr>
              <a:t>tras</a:t>
            </a:r>
            <a:r>
              <a:rPr sz="1200" dirty="0">
                <a:latin typeface="Montserrat" pitchFamily="2" charset="77"/>
              </a:rPr>
              <a:t> leer </a:t>
            </a:r>
            <a:r>
              <a:rPr sz="1200" dirty="0" err="1">
                <a:latin typeface="Montserrat" pitchFamily="2" charset="77"/>
              </a:rPr>
              <a:t>cientos</a:t>
            </a:r>
            <a:r>
              <a:rPr sz="1200" dirty="0">
                <a:latin typeface="Montserrat" pitchFamily="2" charset="77"/>
              </a:rPr>
              <a:t> de </a:t>
            </a:r>
            <a:r>
              <a:rPr sz="1200" dirty="0" err="1">
                <a:latin typeface="Montserrat" pitchFamily="2" charset="77"/>
              </a:rPr>
              <a:t>resúmenes</a:t>
            </a:r>
            <a:r>
              <a:rPr sz="1200" dirty="0">
                <a:latin typeface="Montserrat" pitchFamily="2" charset="77"/>
              </a:rPr>
              <a:t>. </a:t>
            </a:r>
            <a:r>
              <a:rPr sz="1200" u="sng" dirty="0">
                <a:solidFill>
                  <a:srgbClr val="0563C1"/>
                </a:solidFill>
                <a:uFill>
                  <a:solidFill>
                    <a:srgbClr val="0563C1"/>
                  </a:solidFill>
                </a:uFill>
                <a:latin typeface="Montserrat" pitchFamily="2" charset="77"/>
                <a:hlinkClick r:id="rId5"/>
              </a:rPr>
              <a:t>https://www.coase.org/writings/shirley2010dosanddontsinabstracts.pdf</a:t>
            </a:r>
          </a:p>
        </p:txBody>
      </p:sp>
    </p:spTree>
    <p:extLst>
      <p:ext uri="{BB962C8B-B14F-4D97-AF65-F5344CB8AC3E}">
        <p14:creationId xmlns:p14="http://schemas.microsoft.com/office/powerpoint/2010/main" val="18323401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0138B69-77E4-B9B5-2B20-F0458DA7B4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68D2133-7333-DD1E-0603-2FCBB3981B8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D46D7DAE-C0BA-C35B-E5C8-180D81A41D7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6D28EAD-9068-C80D-9BC2-F38915F1CAB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FCB39085-E3F7-ED2A-DE53-EEF79FD4155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85557BDB-539F-4C83-8F89-C1849D34D770}"/>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hacer y qué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ED523B5-A9CB-41BA-44BC-A8489A909CE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Evitar la voz pasiva  </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Utiliza el presente para describir:</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El problema que aborda su resumen</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Implicaciones de sus conclusiones</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Utiliza el pasado al describir:</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Métodos utilizados</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Resultados encontrados </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Limitaciones y puntos fuertes del estudio</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Nunca empieces una frase con un número.</a:t>
            </a:r>
          </a:p>
          <a:p>
            <a:pPr marL="685800" indent="-685800">
              <a:spcBef>
                <a:spcPts val="600"/>
              </a:spcBef>
              <a:buSzPct val="100000"/>
              <a:buBlip>
                <a:blip r:embed="rId4"/>
              </a:buBlip>
              <a:defRPr sz="2800">
                <a:latin typeface="+mj-lt"/>
                <a:ea typeface="+mj-ea"/>
                <a:cs typeface="+mj-cs"/>
                <a:sym typeface="Helvetica"/>
              </a:defRPr>
            </a:pPr>
            <a:endParaRPr lang="es-ES_tradnl" sz="4800">
              <a:latin typeface="Montserrat" pitchFamily="2" charset="77"/>
            </a:endParaRPr>
          </a:p>
        </p:txBody>
      </p:sp>
    </p:spTree>
    <p:extLst>
      <p:ext uri="{BB962C8B-B14F-4D97-AF65-F5344CB8AC3E}">
        <p14:creationId xmlns:p14="http://schemas.microsoft.com/office/powerpoint/2010/main" val="5591435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19AFC99-F679-8BFC-15F6-BA0A5E7003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FD1126-02D5-4554-0B4E-2D7E6850743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4D01FC-5043-DFFA-2FDA-1321330B85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1933085-D112-18A1-1796-79AF7D4B9A6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29D44EF-F2DE-F8B3-2521-7A7DB312628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F95CDBE0-4FB1-DB5E-B70C-255A467A33A3}"/>
              </a:ext>
            </a:extLst>
          </p:cNvPr>
          <p:cNvSpPr txBox="1"/>
          <p:nvPr/>
        </p:nvSpPr>
        <p:spPr>
          <a:xfrm>
            <a:off x="914400" y="164592"/>
            <a:ext cx="15716100" cy="2094111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Más cosas que hacer y que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F7643A75-870E-554E-D972-9C83875296F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685800" indent="-685800">
              <a:lnSpc>
                <a:spcPct val="90000"/>
              </a:lnSpc>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 Las primeras líneas deben explicar por qué el tema del resumen debería interesarle a alguien. </a:t>
            </a:r>
            <a:endParaRPr lang="es-ES_tradnl" sz="4800" dirty="0">
              <a:latin typeface="Montserrat" pitchFamily="2" charset="77"/>
              <a:ea typeface="Calibri Light"/>
              <a:cs typeface="Calibri Light"/>
              <a:sym typeface="Calibri Light"/>
            </a:endParaRPr>
          </a:p>
          <a:p>
            <a:pPr marL="685800" indent="-685800">
              <a:lnSpc>
                <a:spcPct val="90000"/>
              </a:lnSpc>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Recuerde que se trata de un resumen:</a:t>
            </a:r>
            <a:endParaRPr lang="es-ES_tradnl" sz="4800" dirty="0">
              <a:latin typeface="Montserrat" pitchFamily="2" charset="77"/>
              <a:ea typeface="Calibri Light"/>
              <a:cs typeface="Calibri Light"/>
              <a:sym typeface="Calibri Light"/>
            </a:endParaRP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hiciste" </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"Cómo lo hiciste"</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encontraste" </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aprendiste"</a:t>
            </a:r>
          </a:p>
        </p:txBody>
      </p:sp>
    </p:spTree>
    <p:extLst>
      <p:ext uri="{BB962C8B-B14F-4D97-AF65-F5344CB8AC3E}">
        <p14:creationId xmlns:p14="http://schemas.microsoft.com/office/powerpoint/2010/main" val="33790446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E1AD21F-EDEE-B628-ACE5-6BCA852EAF93}"/>
              </a:ext>
            </a:extLst>
          </p:cNvPr>
          <p:cNvSpPr txBox="1"/>
          <p:nvPr/>
        </p:nvSpPr>
        <p:spPr>
          <a:xfrm>
            <a:off x="914400" y="164592"/>
            <a:ext cx="15716100" cy="23267908"/>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Recursos recomendados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Mary M. Shirley. 0A Dozen Dos and Don’ts: Thoughts after Reading Hundreds of Abstracts. </a:t>
            </a:r>
            <a:r>
              <a:rPr lang="es-ES_tradnl" sz="3200" u="sng">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Andrade, C. (2011). How to write a good abstract for a scientific paper or conference presentation. Indian journal of psychiatry, 53(2), 172.</a:t>
            </a:r>
            <a:endParaRPr lang="es-ES_tradnl" sz="320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Conn, V. S. (2020). Crafting Effective Abstracts.</a:t>
            </a:r>
            <a:endParaRPr lang="es-ES_tradnl" sz="320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Ferreira, J. C., &amp; Patino, C. M. (2018). Twelve tips to write an abstract for a conference: advice for young and experienced investigators. Jornal Brasileiro de Pneumologia, 44(4), 260-260.</a:t>
            </a:r>
            <a:endParaRPr lang="es-ES_tradnl" sz="320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Simkhada, P., Van Teijlingen, E., Hundley, V., &amp; Simkhada, B. (2015). Writing an Abstract for a Scientific Conference. Kathmandu University Medical Journal, 11(3), 262-265. https://doi.org/10.3126/kumj.v11i3.12518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a:latin typeface="Montserrat" pitchFamily="2" charset="77"/>
            </a:endParaRPr>
          </a:p>
        </p:txBody>
      </p:sp>
    </p:spTree>
    <p:extLst>
      <p:ext uri="{BB962C8B-B14F-4D97-AF65-F5344CB8AC3E}">
        <p14:creationId xmlns:p14="http://schemas.microsoft.com/office/powerpoint/2010/main" val="2897502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1C94294-2FC2-938B-CEB0-83A6A8C6DB4D}"/>
              </a:ext>
            </a:extLst>
          </p:cNvPr>
          <p:cNvSpPr txBox="1"/>
          <p:nvPr/>
        </p:nvSpPr>
        <p:spPr>
          <a:xfrm>
            <a:off x="914400" y="164592"/>
            <a:ext cx="15716100" cy="23267908"/>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¿Preguntas?</a:t>
            </a:r>
          </a:p>
          <a:p>
            <a:pPr>
              <a:lnSpc>
                <a:spcPct val="140006"/>
              </a:lnSpc>
              <a:buSzPts val="6200"/>
            </a:pPr>
            <a:endParaRPr lang="es-ES_tradnl" sz="5400" b="1" dirty="0">
              <a:solidFill>
                <a:srgbClr val="FFFFFF"/>
              </a:solidFill>
              <a:latin typeface="Montserrat"/>
              <a:ea typeface="Montserrat"/>
              <a:cs typeface="Montserrat"/>
              <a:sym typeface="Montserrat"/>
            </a:endParaRPr>
          </a:p>
          <a:p>
            <a:pPr>
              <a:lnSpc>
                <a:spcPct val="140006"/>
              </a:lnSpc>
              <a:buSzPts val="6200"/>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3067484"/>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en-US" sz="4800" dirty="0" err="1">
                <a:latin typeface="Montserrat" pitchFamily="2" charset="77"/>
              </a:rPr>
              <a:t>Cualquier</a:t>
            </a:r>
            <a:r>
              <a:rPr lang="en-US" sz="4800" dirty="0">
                <a:latin typeface="Montserrat" pitchFamily="2" charset="77"/>
              </a:rPr>
              <a:t> </a:t>
            </a:r>
            <a:r>
              <a:rPr lang="en-US" sz="4800" dirty="0" err="1">
                <a:latin typeface="Montserrat" pitchFamily="2" charset="77"/>
              </a:rPr>
              <a:t>pregunta</a:t>
            </a:r>
            <a:r>
              <a:rPr lang="en-US" sz="4800" dirty="0">
                <a:latin typeface="Montserrat" pitchFamily="2" charset="77"/>
              </a:rPr>
              <a:t> </a:t>
            </a:r>
            <a:r>
              <a:rPr lang="en-US" sz="4800" dirty="0" err="1">
                <a:latin typeface="Montserrat" pitchFamily="2" charset="77"/>
              </a:rPr>
              <a:t>sobre</a:t>
            </a:r>
            <a:r>
              <a:rPr lang="en-US" sz="4800" dirty="0">
                <a:latin typeface="Montserrat" pitchFamily="2" charset="77"/>
              </a:rPr>
              <a:t> la </a:t>
            </a:r>
            <a:r>
              <a:rPr lang="en-US" sz="4800" dirty="0" err="1">
                <a:latin typeface="Montserrat" pitchFamily="2" charset="77"/>
              </a:rPr>
              <a:t>presentación</a:t>
            </a:r>
            <a:r>
              <a:rPr lang="en-US" sz="4800" dirty="0">
                <a:latin typeface="Montserrat" pitchFamily="2" charset="77"/>
              </a:rPr>
              <a:t> de </a:t>
            </a:r>
            <a:r>
              <a:rPr lang="en-US" sz="4800" dirty="0" err="1">
                <a:latin typeface="Montserrat" pitchFamily="2" charset="77"/>
              </a:rPr>
              <a:t>resúmenes</a:t>
            </a:r>
            <a:r>
              <a:rPr lang="en-US" sz="4800" dirty="0">
                <a:latin typeface="Montserrat" pitchFamily="2" charset="77"/>
              </a:rPr>
              <a:t> </a:t>
            </a:r>
            <a:r>
              <a:rPr lang="en-US" sz="4800" dirty="0" err="1">
                <a:latin typeface="Montserrat" pitchFamily="2" charset="77"/>
              </a:rPr>
              <a:t>puede</a:t>
            </a:r>
            <a:r>
              <a:rPr lang="en-US" sz="4800" dirty="0">
                <a:latin typeface="Montserrat" pitchFamily="2" charset="77"/>
              </a:rPr>
              <a:t> </a:t>
            </a:r>
            <a:r>
              <a:rPr lang="en-US" sz="4800" dirty="0" err="1">
                <a:latin typeface="Montserrat" pitchFamily="2" charset="77"/>
              </a:rPr>
              <a:t>dirigirse</a:t>
            </a:r>
            <a:r>
              <a:rPr lang="en-US" sz="4800" dirty="0">
                <a:latin typeface="Montserrat" pitchFamily="2" charset="77"/>
              </a:rPr>
              <a:t> a </a:t>
            </a:r>
          </a:p>
          <a:p>
            <a:pPr algn="ctr">
              <a:lnSpc>
                <a:spcPct val="90000"/>
              </a:lnSpc>
              <a:spcBef>
                <a:spcPts val="600"/>
              </a:spcBef>
              <a:buSzPct val="100000"/>
              <a:defRPr sz="2800">
                <a:latin typeface="+mj-lt"/>
                <a:ea typeface="+mj-ea"/>
                <a:cs typeface="+mj-cs"/>
                <a:sym typeface="Helvetica"/>
              </a:defRPr>
            </a:pPr>
            <a:r>
              <a:rPr lang="en-US" sz="4800" dirty="0" err="1">
                <a:latin typeface="Montserrat" pitchFamily="2" charset="77"/>
              </a:rPr>
              <a:t>abstracts@theicfp.org</a:t>
            </a:r>
            <a:endParaRPr lang="en-US" sz="4800" dirty="0">
              <a:latin typeface="Montserrat" pitchFamily="2" charset="77"/>
            </a:endParaRPr>
          </a:p>
        </p:txBody>
      </p:sp>
    </p:spTree>
    <p:extLst>
      <p:ext uri="{BB962C8B-B14F-4D97-AF65-F5344CB8AC3E}">
        <p14:creationId xmlns:p14="http://schemas.microsoft.com/office/powerpoint/2010/main" val="1789126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164592"/>
            <a:ext cx="15716100" cy="6204776"/>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4800" b="1" i="0" u="none" strike="noStrike" cap="none" dirty="0">
                <a:solidFill>
                  <a:srgbClr val="FFFFFF"/>
                </a:solidFill>
                <a:latin typeface="Montserrat"/>
                <a:ea typeface="Montserrat"/>
                <a:cs typeface="Montserrat"/>
                <a:sym typeface="Montserrat"/>
              </a:rPr>
              <a:t>¿Por qué presentar su documento de trabajo de abogacía en la ICFP? </a:t>
            </a: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4800" b="1" i="0" u="none" strike="noStrike" cap="none" dirty="0">
                <a:solidFill>
                  <a:srgbClr val="FFFFFF"/>
                </a:solidFill>
                <a:latin typeface="Montserrat"/>
                <a:ea typeface="Montserrat"/>
                <a:cs typeface="Montserrat"/>
                <a:sym typeface="Montserrat"/>
              </a:rPr>
              <a:t> </a:t>
            </a:r>
            <a:endParaRPr lang="es-ES_tradnl" sz="4800" b="0" i="0" u="none" strike="noStrike" cap="none" dirty="0">
              <a:solidFill>
                <a:srgbClr val="000000"/>
              </a:solidFill>
              <a:latin typeface="Arial"/>
              <a:ea typeface="Arial"/>
              <a:cs typeface="Arial"/>
              <a:sym typeface="Arial"/>
            </a:endParaRPr>
          </a:p>
        </p:txBody>
      </p:sp>
      <p:sp>
        <p:nvSpPr>
          <p:cNvPr id="130" name="Google Shape;130;p4"/>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Contribuir al campo de la planificación familiar (PF) con nuevos conocimientos.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Difunda las conclusiones de su intervención de abogacía y aprenda de otras posibles intervenciones similares o de aquellas que aborden cuestiones parecidas.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Dar a conocer las lecciones aprendidas de sus intervenciones de abogacía.</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Desarrollar nuevas habilidades y prácticas mediante la interacción con otros investigadores, defensores, proveedores de servicios, ejecutores de programas y responsables políticos.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Contribuir a su desarrollo profesional y a su perfil general.  </a:t>
            </a:r>
            <a:endParaRPr lang="es-ES_tradnl" sz="1800" dirty="0">
              <a:latin typeface="Montserrat" pitchFamily="2" charset="77"/>
            </a:endParaRPr>
          </a:p>
          <a:p>
            <a:pPr marL="457200" marR="0" lvl="0" indent="-457200" algn="l" rtl="0">
              <a:lnSpc>
                <a:spcPct val="100000"/>
              </a:lnSpc>
              <a:spcBef>
                <a:spcPts val="0"/>
              </a:spcBef>
              <a:spcAft>
                <a:spcPts val="0"/>
              </a:spcAft>
              <a:buClr>
                <a:srgbClr val="000000"/>
              </a:buClr>
              <a:buSzPts val="3200"/>
              <a:buFont typeface="Arial"/>
              <a:buChar char="•"/>
            </a:pPr>
            <a:endParaRPr lang="es-ES_tradnl" sz="1800" dirty="0">
              <a:latin typeface="Montserrat" pitchFamily="2" charset="77"/>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3739319"/>
            <a:ext cx="16459200" cy="4179606"/>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en-US" sz="6600" b="1" i="0" u="none" strike="noStrike" cap="none" dirty="0">
                <a:solidFill>
                  <a:schemeClr val="lt1"/>
                </a:solidFill>
                <a:latin typeface="Montserrat"/>
                <a:ea typeface="Montserrat"/>
                <a:cs typeface="Montserrat"/>
                <a:sym typeface="Montserrat"/>
              </a:rPr>
              <a:t>~Gracias~</a:t>
            </a:r>
          </a:p>
          <a:p>
            <a:pPr marL="0" marR="0" lvl="0" indent="0" algn="ctr" rtl="0">
              <a:lnSpc>
                <a:spcPct val="140006"/>
              </a:lnSpc>
              <a:spcBef>
                <a:spcPts val="0"/>
              </a:spcBef>
              <a:spcAft>
                <a:spcPts val="0"/>
              </a:spcAft>
              <a:buClr>
                <a:srgbClr val="000000"/>
              </a:buClr>
              <a:buSzPts val="6600"/>
              <a:buFont typeface="Arial"/>
              <a:buNone/>
            </a:pPr>
            <a:endParaRPr lang="en-US" sz="6600" b="1" i="0" u="none" strike="noStrike" cap="none" dirty="0">
              <a:solidFill>
                <a:schemeClr val="lt1"/>
              </a:solidFill>
              <a:latin typeface="Montserrat"/>
              <a:ea typeface="Montserrat"/>
              <a:cs typeface="Montserrat"/>
              <a:sym typeface="Montserrat"/>
            </a:endParaRPr>
          </a:p>
          <a:p>
            <a:pPr marL="0" marR="0" lvl="0" indent="0" algn="ctr" rtl="0">
              <a:lnSpc>
                <a:spcPct val="140006"/>
              </a:lnSpc>
              <a:spcBef>
                <a:spcPts val="0"/>
              </a:spcBef>
              <a:spcAft>
                <a:spcPts val="0"/>
              </a:spcAft>
              <a:buClr>
                <a:srgbClr val="000000"/>
              </a:buClr>
              <a:buSzPts val="6600"/>
              <a:buFont typeface="Arial"/>
              <a:buNone/>
            </a:pPr>
            <a:endParaRPr sz="6200" b="1" i="0" u="none" strike="noStrike" cap="none" dirty="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Propósito</a:t>
            </a:r>
            <a:endParaRPr lang="es-ES_tradnl"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3E1F254-A593-7103-5A02-ED5CBB63B524}"/>
              </a:ext>
            </a:extLst>
          </p:cNvPr>
          <p:cNvSpPr txBox="1"/>
          <p:nvPr/>
        </p:nvSpPr>
        <p:spPr>
          <a:xfrm>
            <a:off x="914400" y="164592"/>
            <a:ext cx="15716100" cy="6980372"/>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¿Propósito de un resumen de abogacía? </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Demostrar a los revisores la relevancia de su defensa y sus conclusiones.</a:t>
            </a:r>
            <a:endParaRPr lang="es-ES_tradnl" sz="4400" dirty="0">
              <a:latin typeface="Montserrat" pitchFamily="2" charset="77"/>
              <a:ea typeface="Calibri Light"/>
              <a:cs typeface="Calibri Light"/>
              <a:sym typeface="Calibri Light"/>
            </a:endParaRP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Resume con precisión la intervención, la metodología, las principales conclusiones y el impacto logrado, los resultados alcanzados y las lecciones aprendidas.</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Comunica de forma breve pero clara los resultados preliminares o finales de tus esfuerzos para que los asistentes puedan decidir si asisten a tu sesión.</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Título  </a:t>
            </a:r>
            <a:endParaRPr lang="es-ES_tradnl"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35542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El título es tan importante como el contenido del resumen</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48E34CB-5498-550F-919C-C47A3A5F195D}"/>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El título es su encabezamiento y "mini-anuncio" en el programa de la conferencia</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El título debe ser </a:t>
            </a:r>
            <a:r>
              <a:rPr lang="es-ES_tradnl" sz="4400" b="1" dirty="0">
                <a:solidFill>
                  <a:srgbClr val="C00000"/>
                </a:solidFill>
                <a:latin typeface="Montserrat" pitchFamily="2" charset="77"/>
              </a:rPr>
              <a:t>breve, específico, informativo y rápido</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Resuma su actividad en 15 palabras o menos</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Dé una idea del alcance de sus esfuerzos (y ubicación)</a:t>
            </a:r>
          </a:p>
          <a:p>
            <a:pPr marL="685800" indent="-685800">
              <a:spcBef>
                <a:spcPts val="900"/>
              </a:spcBef>
              <a:buSzPct val="110000"/>
              <a:buBlip>
                <a:blip r:embed="rId4"/>
              </a:buBlip>
              <a:defRPr sz="3000">
                <a:latin typeface="+mj-lt"/>
                <a:ea typeface="+mj-ea"/>
                <a:cs typeface="+mj-cs"/>
                <a:sym typeface="Helvetica"/>
              </a:defRPr>
            </a:pPr>
            <a:r>
              <a:rPr lang="es-ES_tradnl" sz="4400" dirty="0">
                <a:latin typeface="Montserrat" pitchFamily="2" charset="77"/>
              </a:rPr>
              <a:t>¡Haz que suene como algo a lo que te interesaría asistir!</a:t>
            </a:r>
          </a:p>
        </p:txBody>
      </p:sp>
    </p:spTree>
    <p:extLst>
      <p:ext uri="{BB962C8B-B14F-4D97-AF65-F5344CB8AC3E}">
        <p14:creationId xmlns:p14="http://schemas.microsoft.com/office/powerpoint/2010/main" val="397449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a:solidFill>
                  <a:srgbClr val="FFFFFF"/>
                </a:solidFill>
                <a:latin typeface="Montserrat"/>
                <a:ea typeface="Montserrat"/>
                <a:cs typeface="Montserrat"/>
                <a:sym typeface="Montserrat"/>
              </a:rPr>
              <a:t>Ejemplos</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a:solidFill>
                  <a:srgbClr val="FFFFFF"/>
                </a:solidFill>
                <a:latin typeface="Montserrat"/>
                <a:ea typeface="Montserrat"/>
                <a:cs typeface="Montserrat"/>
                <a:sym typeface="Montserrat"/>
              </a:rPr>
              <a:t> </a:t>
            </a:r>
            <a:endParaRPr lang="es-ES_tradnl" sz="5400" b="0" i="0" u="none" strike="noStrike" cap="none">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B479AC5-E7BB-554A-EFBF-288F7EFAFBE5}"/>
              </a:ext>
            </a:extLst>
          </p:cNvPr>
          <p:cNvSpPr/>
          <p:nvPr/>
        </p:nvSpPr>
        <p:spPr>
          <a:xfrm>
            <a:off x="914400" y="2834002"/>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3600" dirty="0">
                <a:latin typeface="Montserrat" pitchFamily="2" charset="77"/>
              </a:rPr>
              <a:t>Campaña "Actúa ahora para acabar con el embarazo adolescente": Las asociaciones multisectoriales, los medios de comunicación y la movilización de masas impulsan los resultados en Uganda</a:t>
            </a:r>
          </a:p>
          <a:p>
            <a:pPr marL="685800" indent="-685800">
              <a:spcBef>
                <a:spcPts val="900"/>
              </a:spcBef>
              <a:buSzPct val="110000"/>
              <a:buBlip>
                <a:blip r:embed="rId4"/>
              </a:buBlip>
              <a:defRPr sz="3000">
                <a:latin typeface="+mj-lt"/>
                <a:ea typeface="+mj-ea"/>
                <a:cs typeface="+mj-cs"/>
                <a:sym typeface="Helvetica"/>
              </a:defRPr>
            </a:pPr>
            <a:r>
              <a:rPr lang="es-ES_tradnl" sz="3600" b="1" dirty="0">
                <a:solidFill>
                  <a:srgbClr val="C00000"/>
                </a:solidFill>
                <a:latin typeface="Montserrat" pitchFamily="2" charset="77"/>
              </a:rPr>
              <a:t>Fomento de la responsabilidad subnacional mediante una evaluación interna innovadora, dirigida por los responsables de la toma de decisiones, de los compromisos en materia de PF en Kenia.</a:t>
            </a:r>
          </a:p>
          <a:p>
            <a:pPr marL="685800" indent="-685800">
              <a:spcBef>
                <a:spcPts val="900"/>
              </a:spcBef>
              <a:buSzPct val="110000"/>
              <a:buBlip>
                <a:blip r:embed="rId4"/>
              </a:buBlip>
              <a:defRPr sz="3000">
                <a:latin typeface="+mj-lt"/>
                <a:ea typeface="+mj-ea"/>
                <a:cs typeface="+mj-cs"/>
                <a:sym typeface="Helvetica"/>
              </a:defRPr>
            </a:pPr>
            <a:r>
              <a:rPr lang="es-ES_tradnl" sz="3600" dirty="0">
                <a:latin typeface="Montserrat" pitchFamily="2" charset="77"/>
              </a:rPr>
              <a:t>Argumentos comerciales para invertir en planificación familiar en Nigeria 2018 a 2020 - Análisis coste-beneficio</a:t>
            </a:r>
          </a:p>
        </p:txBody>
      </p:sp>
      <p:sp>
        <p:nvSpPr>
          <p:cNvPr id="2" name="Scientific Program. 5th International Conference on FP (ICFP) ; November 12–15; Kigali, Rwanda. [online database]. https://www.xcdsystem.com/icfp/program/fhwQ4ds/index.cfm">
            <a:extLst>
              <a:ext uri="{FF2B5EF4-FFF2-40B4-BE49-F238E27FC236}">
                <a16:creationId xmlns:a16="http://schemas.microsoft.com/office/drawing/2014/main" id="{C45B69E6-9642-5A29-6044-F298002B60BC}"/>
              </a:ext>
            </a:extLst>
          </p:cNvPr>
          <p:cNvSpPr txBox="1"/>
          <p:nvPr/>
        </p:nvSpPr>
        <p:spPr>
          <a:xfrm>
            <a:off x="1657500" y="9630384"/>
            <a:ext cx="10966392"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a:solidFill>
                  <a:srgbClr val="333333"/>
                </a:solidFill>
                <a:latin typeface="Arial"/>
                <a:ea typeface="Arial"/>
                <a:cs typeface="Arial"/>
                <a:sym typeface="Arial"/>
              </a:defRPr>
            </a:pPr>
            <a:r>
              <a:rPr lang="es-ES_tradnl" dirty="0"/>
              <a:t>Programa científico. 5ª Conferencia Internacional sobre PF (ICFP) ; 12-15 de noviembre; Kigali, Ruanda. [base de datos en línea]. </a:t>
            </a:r>
            <a:r>
              <a:rPr lang="es-ES_tradnl" u="sng" dirty="0">
                <a:solidFill>
                  <a:srgbClr val="0563C1"/>
                </a:solidFill>
                <a:uFill>
                  <a:solidFill>
                    <a:srgbClr val="0563C1"/>
                  </a:solidFill>
                </a:uFill>
                <a:hlinkClick r:id="rId5"/>
              </a:rPr>
              <a:t>https://www.xcdsystem.com/icfp/program/fhwQ4ds/index.cfm</a:t>
            </a:r>
          </a:p>
        </p:txBody>
      </p:sp>
    </p:spTree>
    <p:extLst>
      <p:ext uri="{BB962C8B-B14F-4D97-AF65-F5344CB8AC3E}">
        <p14:creationId xmlns:p14="http://schemas.microsoft.com/office/powerpoint/2010/main" val="2091539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864</TotalTime>
  <Words>3442</Words>
  <Application>Microsoft Macintosh PowerPoint</Application>
  <PresentationFormat>Custom</PresentationFormat>
  <Paragraphs>442</Paragraphs>
  <Slides>40</Slides>
  <Notes>30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Calibri</vt:lpstr>
      <vt:lpstr>Aptos Display</vt:lpstr>
      <vt:lpstr>Montserrat</vt:lpstr>
      <vt:lpstr>Aptos</vt:lpstr>
      <vt:lpstr>Arial</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Steffany Vucetich</cp:lastModifiedBy>
  <cp:revision>20</cp:revision>
  <dcterms:modified xsi:type="dcterms:W3CDTF">2024-12-13T16:11:13Z</dcterms:modified>
</cp:coreProperties>
</file>