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42"/>
  </p:notesMasterIdLst>
  <p:sldIdLst>
    <p:sldId id="256" r:id="rId2"/>
    <p:sldId id="258" r:id="rId3"/>
    <p:sldId id="278" r:id="rId4"/>
    <p:sldId id="259" r:id="rId5"/>
    <p:sldId id="280" r:id="rId6"/>
    <p:sldId id="282" r:id="rId7"/>
    <p:sldId id="283" r:id="rId8"/>
    <p:sldId id="284" r:id="rId9"/>
    <p:sldId id="285" r:id="rId10"/>
    <p:sldId id="286" r:id="rId11"/>
    <p:sldId id="287" r:id="rId12"/>
    <p:sldId id="288" r:id="rId13"/>
    <p:sldId id="289" r:id="rId14"/>
    <p:sldId id="290" r:id="rId15"/>
    <p:sldId id="291" r:id="rId16"/>
    <p:sldId id="292" r:id="rId17"/>
    <p:sldId id="293" r:id="rId18"/>
    <p:sldId id="294" r:id="rId19"/>
    <p:sldId id="295" r:id="rId20"/>
    <p:sldId id="296" r:id="rId21"/>
    <p:sldId id="297" r:id="rId22"/>
    <p:sldId id="298" r:id="rId23"/>
    <p:sldId id="299" r:id="rId24"/>
    <p:sldId id="300" r:id="rId25"/>
    <p:sldId id="301" r:id="rId26"/>
    <p:sldId id="302" r:id="rId27"/>
    <p:sldId id="303" r:id="rId28"/>
    <p:sldId id="304" r:id="rId29"/>
    <p:sldId id="305" r:id="rId30"/>
    <p:sldId id="306" r:id="rId31"/>
    <p:sldId id="316" r:id="rId32"/>
    <p:sldId id="317" r:id="rId33"/>
    <p:sldId id="318" r:id="rId34"/>
    <p:sldId id="334" r:id="rId35"/>
    <p:sldId id="335" r:id="rId36"/>
    <p:sldId id="336" r:id="rId37"/>
    <p:sldId id="337" r:id="rId38"/>
    <p:sldId id="338" r:id="rId39"/>
    <p:sldId id="339" r:id="rId40"/>
    <p:sldId id="277" r:id="rId41"/>
  </p:sldIdLst>
  <p:sldSz cx="18288000" cy="10287000"/>
  <p:notesSz cx="6858000" cy="9144000"/>
  <p:embeddedFontLst>
    <p:embeddedFont>
      <p:font typeface="Montserrat" pitchFamily="2" charset="77"/>
      <p:regular r:id="rId43"/>
      <p:bold r:id="rId44"/>
      <p:italic r:id="rId45"/>
      <p:bold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15:clr>
            <a:srgbClr val="A4A3A4"/>
          </p15:clr>
        </p15:guide>
        <p15:guide id="2" pos="576">
          <p15:clr>
            <a:srgbClr val="A4A3A4"/>
          </p15:clr>
        </p15:guide>
        <p15:guide id="3" orient="horz" pos="288">
          <p15:clr>
            <a:srgbClr val="747775"/>
          </p15:clr>
        </p15:guide>
        <p15:guide id="4" pos="288">
          <p15:clr>
            <a:srgbClr val="747775"/>
          </p15:clr>
        </p15:guide>
        <p15:guide id="5" pos="11232">
          <p15:clr>
            <a:srgbClr val="747775"/>
          </p15:clr>
        </p15:guide>
        <p15:guide id="6" pos="10944">
          <p15:clr>
            <a:srgbClr val="747775"/>
          </p15:clr>
        </p15:guide>
        <p15:guide id="7" orient="horz" pos="6048">
          <p15:clr>
            <a:srgbClr val="747775"/>
          </p15:clr>
        </p15:guide>
        <p15:guide id="8" orient="horz" pos="5760">
          <p15:clr>
            <a:srgbClr val="747775"/>
          </p15:clr>
        </p15:guide>
        <p15:guide id="9" pos="8556">
          <p15:clr>
            <a:srgbClr val="747775"/>
          </p15:clr>
        </p15:guide>
        <p15:guide id="10" pos="10476">
          <p15:clr>
            <a:srgbClr val="747775"/>
          </p15:clr>
        </p15:guide>
        <p15:guide id="11" pos="7020">
          <p15:clr>
            <a:srgbClr val="747775"/>
          </p15:clr>
        </p15:guide>
        <p15:guide id="12" orient="horz" pos="5425">
          <p15:clr>
            <a:srgbClr val="747775"/>
          </p15:clr>
        </p15:guide>
        <p15:guide id="13" orient="horz" pos="5006">
          <p15:clr>
            <a:srgbClr val="747775"/>
          </p15:clr>
        </p15:guide>
        <p15:guide id="14" orient="horz" pos="4658">
          <p15:clr>
            <a:srgbClr val="747775"/>
          </p15:clr>
        </p15:guide>
        <p15:guide id="15" orient="horz" pos="4194">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7" roundtripDataSignature="AMtx7mgk/K/q0r1lScBiRw7st4GxxsVs0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100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1AFEC77-3BC3-453D-BD86-A889F9A6EC69}" v="7" dt="2024-12-06T22:46:44.373"/>
  </p1510:revLst>
</p1510:revInfo>
</file>

<file path=ppt/tableStyles.xml><?xml version="1.0" encoding="utf-8"?>
<a:tblStyleLst xmlns:a="http://schemas.openxmlformats.org/drawingml/2006/main" def="{7DD71B9D-44B6-4920-9387-B6911BDAAAFB}">
  <a:tblStyle styleId="{7DD71B9D-44B6-4920-9387-B6911BDAAAFB}"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25400" cap="flat" cmpd="sng">
              <a:solidFill>
                <a:schemeClr val="dk1"/>
              </a:solidFill>
              <a:prstDash val="solid"/>
              <a:round/>
              <a:headEnd type="none" w="sm" len="sm"/>
              <a:tailEnd type="none" w="sm" len="sm"/>
            </a:ln>
          </a:top>
          <a:bottom>
            <a:ln w="25400" cap="flat" cmpd="sng">
              <a:solidFill>
                <a:schemeClr val="dk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6E6E6"/>
          </a:solidFill>
        </a:fill>
      </a:tcStyle>
    </a:band1H>
    <a:band2H>
      <a:tcTxStyle/>
      <a:tcStyle>
        <a:tcBdr/>
      </a:tcStyle>
    </a:band2H>
    <a:band1V>
      <a:tcTxStyle/>
      <a:tcStyle>
        <a:tcBdr/>
        <a:fill>
          <a:solidFill>
            <a:srgbClr val="E6E6E6"/>
          </a:solidFill>
        </a:fill>
      </a:tcStyle>
    </a:band1V>
    <a:band2V>
      <a:tcTxStyle/>
      <a:tcStyle>
        <a:tcBdr/>
      </a:tcStyle>
    </a:band2V>
    <a:lastCol>
      <a:tcTxStyle b="on" i="off">
        <a:font>
          <a:latin typeface="Arial"/>
          <a:ea typeface="Arial"/>
          <a:cs typeface="Arial"/>
        </a:font>
        <a:schemeClr val="lt1"/>
      </a:tcTxStyle>
      <a:tcStyle>
        <a:tcBdr/>
        <a:fill>
          <a:solidFill>
            <a:schemeClr val="dk1"/>
          </a:solidFill>
        </a:fill>
      </a:tcStyle>
    </a:lastCol>
    <a:firstCol>
      <a:tcTxStyle b="on" i="off">
        <a:font>
          <a:latin typeface="Arial"/>
          <a:ea typeface="Arial"/>
          <a:cs typeface="Arial"/>
        </a:font>
        <a:schemeClr val="lt1"/>
      </a:tcTxStyle>
      <a:tcStyle>
        <a:tcBdr/>
        <a:fill>
          <a:solidFill>
            <a:schemeClr val="dk1"/>
          </a:solidFill>
        </a:fill>
      </a:tcStyle>
    </a:firstCol>
    <a:lastRow>
      <a:tcTxStyle b="on" i="off"/>
      <a:tcStyle>
        <a:tcBdr>
          <a:top>
            <a:ln w="50800" cap="flat" cmpd="sng">
              <a:solidFill>
                <a:schemeClr val="dk1"/>
              </a:solidFill>
              <a:prstDash val="solid"/>
              <a:round/>
              <a:headEnd type="none" w="sm" len="sm"/>
              <a:tailEnd type="none" w="sm" len="sm"/>
            </a:ln>
          </a:top>
        </a:tcBdr>
        <a:fill>
          <a:solidFill>
            <a:schemeClr val="lt1"/>
          </a:solidFill>
        </a:fill>
      </a:tcStyle>
    </a:lastRow>
    <a:seCell>
      <a:tcTxStyle b="on" i="off">
        <a:font>
          <a:latin typeface="Arial"/>
          <a:ea typeface="Arial"/>
          <a:cs typeface="Arial"/>
        </a:font>
        <a:schemeClr val="dk1"/>
      </a:tcTxStyle>
      <a:tcStyle>
        <a:tcBdr/>
      </a:tcStyle>
    </a:seCell>
    <a:swCell>
      <a:tcTxStyle b="on" i="off">
        <a:font>
          <a:latin typeface="Arial"/>
          <a:ea typeface="Arial"/>
          <a:cs typeface="Arial"/>
        </a:font>
        <a:schemeClr val="dk1"/>
      </a:tcTxStyle>
      <a:tcStyle>
        <a:tcBdr/>
      </a:tcStyle>
    </a:swCell>
    <a:firstRow>
      <a:tcTxStyle b="on" i="off">
        <a:font>
          <a:latin typeface="Arial"/>
          <a:ea typeface="Arial"/>
          <a:cs typeface="Arial"/>
        </a:font>
        <a:schemeClr val="lt1"/>
      </a:tcTxStyle>
      <a:tcStyle>
        <a:tcBdr>
          <a:bottom>
            <a:ln w="25400" cap="flat" cmpd="sng">
              <a:solidFill>
                <a:schemeClr val="dk1"/>
              </a:solidFill>
              <a:prstDash val="solid"/>
              <a:round/>
              <a:headEnd type="none" w="sm" len="sm"/>
              <a:tailEnd type="none" w="sm" len="sm"/>
            </a:ln>
          </a:bottom>
        </a:tcBdr>
        <a:fill>
          <a:solidFill>
            <a:schemeClr val="dk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96"/>
    <p:restoredTop sz="94911"/>
  </p:normalViewPr>
  <p:slideViewPr>
    <p:cSldViewPr snapToGrid="0">
      <p:cViewPr varScale="1">
        <p:scale>
          <a:sx n="80" d="100"/>
          <a:sy n="80" d="100"/>
        </p:scale>
        <p:origin x="680" y="200"/>
      </p:cViewPr>
      <p:guideLst>
        <p:guide orient="horz"/>
        <p:guide pos="576"/>
        <p:guide orient="horz" pos="288"/>
        <p:guide pos="288"/>
        <p:guide pos="11232"/>
        <p:guide pos="10944"/>
        <p:guide orient="horz" pos="6048"/>
        <p:guide orient="horz" pos="5760"/>
        <p:guide pos="8556"/>
        <p:guide pos="10476"/>
        <p:guide pos="7020"/>
        <p:guide orient="horz" pos="5425"/>
        <p:guide orient="horz" pos="5006"/>
        <p:guide orient="horz" pos="4658"/>
        <p:guide orient="horz" pos="419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customschemas.google.com/relationships/presentationmetadata" Target="meta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3.fntdata"/><Relationship Id="rId53"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2.fntdata"/><Relationship Id="rId52"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1.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4.fntdata"/><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a Cardona" userId="1400867296_tp_dropbox_plus" providerId="OAuth2" clId="{D1AFEC77-3BC3-453D-BD86-A889F9A6EC69}"/>
    <pc:docChg chg="undo custSel modSld">
      <pc:chgData name="Carolina Cardona" userId="1400867296_tp_dropbox_plus" providerId="OAuth2" clId="{D1AFEC77-3BC3-453D-BD86-A889F9A6EC69}" dt="2024-12-06T22:46:44.373" v="241"/>
      <pc:docMkLst>
        <pc:docMk/>
      </pc:docMkLst>
      <pc:sldChg chg="modSp mod">
        <pc:chgData name="Carolina Cardona" userId="1400867296_tp_dropbox_plus" providerId="OAuth2" clId="{D1AFEC77-3BC3-453D-BD86-A889F9A6EC69}" dt="2024-12-06T22:24:59.106" v="12" actId="6549"/>
        <pc:sldMkLst>
          <pc:docMk/>
          <pc:sldMk cId="0" sldId="256"/>
        </pc:sldMkLst>
        <pc:spChg chg="mod">
          <ac:chgData name="Carolina Cardona" userId="1400867296_tp_dropbox_plus" providerId="OAuth2" clId="{D1AFEC77-3BC3-453D-BD86-A889F9A6EC69}" dt="2024-12-06T22:24:59.106" v="12" actId="6549"/>
          <ac:spMkLst>
            <pc:docMk/>
            <pc:sldMk cId="0" sldId="256"/>
            <ac:spMk id="80" creationId="{00000000-0000-0000-0000-000000000000}"/>
          </ac:spMkLst>
        </pc:spChg>
      </pc:sldChg>
      <pc:sldChg chg="addSp delSp modSp mod">
        <pc:chgData name="Carolina Cardona" userId="1400867296_tp_dropbox_plus" providerId="OAuth2" clId="{D1AFEC77-3BC3-453D-BD86-A889F9A6EC69}" dt="2024-12-06T22:39:14.640" v="193" actId="20577"/>
        <pc:sldMkLst>
          <pc:docMk/>
          <pc:sldMk cId="1875865427" sldId="289"/>
        </pc:sldMkLst>
        <pc:spChg chg="del">
          <ac:chgData name="Carolina Cardona" userId="1400867296_tp_dropbox_plus" providerId="OAuth2" clId="{D1AFEC77-3BC3-453D-BD86-A889F9A6EC69}" dt="2024-12-06T22:36:18.752" v="43" actId="478"/>
          <ac:spMkLst>
            <pc:docMk/>
            <pc:sldMk cId="1875865427" sldId="289"/>
            <ac:spMk id="2" creationId="{EDE4244A-7EF5-F9EB-3F6E-9DBEB34971C9}"/>
          </ac:spMkLst>
        </pc:spChg>
        <pc:spChg chg="add mod">
          <ac:chgData name="Carolina Cardona" userId="1400867296_tp_dropbox_plus" providerId="OAuth2" clId="{D1AFEC77-3BC3-453D-BD86-A889F9A6EC69}" dt="2024-12-06T22:39:14.640" v="193" actId="20577"/>
          <ac:spMkLst>
            <pc:docMk/>
            <pc:sldMk cId="1875865427" sldId="289"/>
            <ac:spMk id="3" creationId="{2DF72BD6-D8C1-9263-F3EA-693AD87653C3}"/>
          </ac:spMkLst>
        </pc:spChg>
        <pc:spChg chg="add mod">
          <ac:chgData name="Carolina Cardona" userId="1400867296_tp_dropbox_plus" providerId="OAuth2" clId="{D1AFEC77-3BC3-453D-BD86-A889F9A6EC69}" dt="2024-12-06T22:37:23.485" v="164" actId="20577"/>
          <ac:spMkLst>
            <pc:docMk/>
            <pc:sldMk cId="1875865427" sldId="289"/>
            <ac:spMk id="4" creationId="{513BF2D1-364A-D7D2-3B78-E6BD36B25BE4}"/>
          </ac:spMkLst>
        </pc:spChg>
        <pc:spChg chg="add del mod">
          <ac:chgData name="Carolina Cardona" userId="1400867296_tp_dropbox_plus" providerId="OAuth2" clId="{D1AFEC77-3BC3-453D-BD86-A889F9A6EC69}" dt="2024-12-06T22:36:14.564" v="42" actId="6549"/>
          <ac:spMkLst>
            <pc:docMk/>
            <pc:sldMk cId="1875865427" sldId="289"/>
            <ac:spMk id="129" creationId="{9640946F-71F7-02A3-BF57-37EBB268B3A9}"/>
          </ac:spMkLst>
        </pc:spChg>
        <pc:spChg chg="mod">
          <ac:chgData name="Carolina Cardona" userId="1400867296_tp_dropbox_plus" providerId="OAuth2" clId="{D1AFEC77-3BC3-453D-BD86-A889F9A6EC69}" dt="2024-12-06T22:35:42.263" v="28" actId="255"/>
          <ac:spMkLst>
            <pc:docMk/>
            <pc:sldMk cId="1875865427" sldId="289"/>
            <ac:spMk id="130" creationId="{C6E3CBDC-F396-9068-59B2-4F931E6B4F41}"/>
          </ac:spMkLst>
        </pc:spChg>
      </pc:sldChg>
      <pc:sldChg chg="addSp delSp modSp mod">
        <pc:chgData name="Carolina Cardona" userId="1400867296_tp_dropbox_plus" providerId="OAuth2" clId="{D1AFEC77-3BC3-453D-BD86-A889F9A6EC69}" dt="2024-12-06T22:44:03.802" v="211" actId="255"/>
        <pc:sldMkLst>
          <pc:docMk/>
          <pc:sldMk cId="3909859119" sldId="293"/>
        </pc:sldMkLst>
        <pc:spChg chg="del">
          <ac:chgData name="Carolina Cardona" userId="1400867296_tp_dropbox_plus" providerId="OAuth2" clId="{D1AFEC77-3BC3-453D-BD86-A889F9A6EC69}" dt="2024-12-06T22:43:33.241" v="200" actId="478"/>
          <ac:spMkLst>
            <pc:docMk/>
            <pc:sldMk cId="3909859119" sldId="293"/>
            <ac:spMk id="2" creationId="{085E70D7-ECC3-BAAD-A5B3-F4B42DE5D74C}"/>
          </ac:spMkLst>
        </pc:spChg>
        <pc:spChg chg="add mod">
          <ac:chgData name="Carolina Cardona" userId="1400867296_tp_dropbox_plus" providerId="OAuth2" clId="{D1AFEC77-3BC3-453D-BD86-A889F9A6EC69}" dt="2024-12-06T22:43:09.446" v="194"/>
          <ac:spMkLst>
            <pc:docMk/>
            <pc:sldMk cId="3909859119" sldId="293"/>
            <ac:spMk id="3" creationId="{9EA9FE88-5F19-53F4-7D51-FA71377916E1}"/>
          </ac:spMkLst>
        </pc:spChg>
        <pc:spChg chg="add mod">
          <ac:chgData name="Carolina Cardona" userId="1400867296_tp_dropbox_plus" providerId="OAuth2" clId="{D1AFEC77-3BC3-453D-BD86-A889F9A6EC69}" dt="2024-12-06T22:43:28.327" v="199"/>
          <ac:spMkLst>
            <pc:docMk/>
            <pc:sldMk cId="3909859119" sldId="293"/>
            <ac:spMk id="4" creationId="{1F4BD25B-E2D4-1936-EDFC-13FA3E1C1DC9}"/>
          </ac:spMkLst>
        </pc:spChg>
        <pc:spChg chg="mod">
          <ac:chgData name="Carolina Cardona" userId="1400867296_tp_dropbox_plus" providerId="OAuth2" clId="{D1AFEC77-3BC3-453D-BD86-A889F9A6EC69}" dt="2024-12-06T22:43:36.153" v="210" actId="6549"/>
          <ac:spMkLst>
            <pc:docMk/>
            <pc:sldMk cId="3909859119" sldId="293"/>
            <ac:spMk id="129" creationId="{DD8ECEB8-5A11-F7C3-23D5-FE6A68495A2C}"/>
          </ac:spMkLst>
        </pc:spChg>
        <pc:spChg chg="mod">
          <ac:chgData name="Carolina Cardona" userId="1400867296_tp_dropbox_plus" providerId="OAuth2" clId="{D1AFEC77-3BC3-453D-BD86-A889F9A6EC69}" dt="2024-12-06T22:44:03.802" v="211" actId="255"/>
          <ac:spMkLst>
            <pc:docMk/>
            <pc:sldMk cId="3909859119" sldId="293"/>
            <ac:spMk id="130" creationId="{04B173A4-A980-9768-A6CE-98DE22AA2D46}"/>
          </ac:spMkLst>
        </pc:spChg>
      </pc:sldChg>
      <pc:sldChg chg="addSp modSp mod">
        <pc:chgData name="Carolina Cardona" userId="1400867296_tp_dropbox_plus" providerId="OAuth2" clId="{D1AFEC77-3BC3-453D-BD86-A889F9A6EC69}" dt="2024-12-06T22:45:07.279" v="226" actId="6549"/>
        <pc:sldMkLst>
          <pc:docMk/>
          <pc:sldMk cId="3085886204" sldId="297"/>
        </pc:sldMkLst>
        <pc:spChg chg="add mod">
          <ac:chgData name="Carolina Cardona" userId="1400867296_tp_dropbox_plus" providerId="OAuth2" clId="{D1AFEC77-3BC3-453D-BD86-A889F9A6EC69}" dt="2024-12-06T22:44:51.085" v="212"/>
          <ac:spMkLst>
            <pc:docMk/>
            <pc:sldMk cId="3085886204" sldId="297"/>
            <ac:spMk id="3" creationId="{A761D6AF-42D1-7E77-DF00-3377AB92BCBA}"/>
          </ac:spMkLst>
        </pc:spChg>
        <pc:spChg chg="mod">
          <ac:chgData name="Carolina Cardona" userId="1400867296_tp_dropbox_plus" providerId="OAuth2" clId="{D1AFEC77-3BC3-453D-BD86-A889F9A6EC69}" dt="2024-12-06T22:45:07.279" v="226" actId="6549"/>
          <ac:spMkLst>
            <pc:docMk/>
            <pc:sldMk cId="3085886204" sldId="297"/>
            <ac:spMk id="129" creationId="{D700AF47-E227-FBA6-28A5-BA5A19FE3E18}"/>
          </ac:spMkLst>
        </pc:spChg>
        <pc:spChg chg="mod">
          <ac:chgData name="Carolina Cardona" userId="1400867296_tp_dropbox_plus" providerId="OAuth2" clId="{D1AFEC77-3BC3-453D-BD86-A889F9A6EC69}" dt="2024-12-06T22:45:02.533" v="216" actId="6549"/>
          <ac:spMkLst>
            <pc:docMk/>
            <pc:sldMk cId="3085886204" sldId="297"/>
            <ac:spMk id="130" creationId="{E076F906-3E76-0E98-BBC5-F65F50FB3B9F}"/>
          </ac:spMkLst>
        </pc:spChg>
      </pc:sldChg>
      <pc:sldChg chg="addSp modSp mod">
        <pc:chgData name="Carolina Cardona" userId="1400867296_tp_dropbox_plus" providerId="OAuth2" clId="{D1AFEC77-3BC3-453D-BD86-A889F9A6EC69}" dt="2024-12-06T22:45:47.068" v="240" actId="20577"/>
        <pc:sldMkLst>
          <pc:docMk/>
          <pc:sldMk cId="1592611996" sldId="301"/>
        </pc:sldMkLst>
        <pc:spChg chg="add mod">
          <ac:chgData name="Carolina Cardona" userId="1400867296_tp_dropbox_plus" providerId="OAuth2" clId="{D1AFEC77-3BC3-453D-BD86-A889F9A6EC69}" dt="2024-12-06T22:45:23.237" v="227"/>
          <ac:spMkLst>
            <pc:docMk/>
            <pc:sldMk cId="1592611996" sldId="301"/>
            <ac:spMk id="3" creationId="{6254394E-935F-B845-5369-AC90A32272E4}"/>
          </ac:spMkLst>
        </pc:spChg>
        <pc:spChg chg="mod">
          <ac:chgData name="Carolina Cardona" userId="1400867296_tp_dropbox_plus" providerId="OAuth2" clId="{D1AFEC77-3BC3-453D-BD86-A889F9A6EC69}" dt="2024-12-06T22:45:28.181" v="237" actId="6549"/>
          <ac:spMkLst>
            <pc:docMk/>
            <pc:sldMk cId="1592611996" sldId="301"/>
            <ac:spMk id="129" creationId="{423D3FBA-44C7-E49E-67B5-31F242D1B7CF}"/>
          </ac:spMkLst>
        </pc:spChg>
        <pc:spChg chg="mod">
          <ac:chgData name="Carolina Cardona" userId="1400867296_tp_dropbox_plus" providerId="OAuth2" clId="{D1AFEC77-3BC3-453D-BD86-A889F9A6EC69}" dt="2024-12-06T22:45:47.068" v="240" actId="20577"/>
          <ac:spMkLst>
            <pc:docMk/>
            <pc:sldMk cId="1592611996" sldId="301"/>
            <ac:spMk id="130" creationId="{4FEF6E72-CA40-08A0-9BFD-81179587966F}"/>
          </ac:spMkLst>
        </pc:spChg>
      </pc:sldChg>
      <pc:sldChg chg="addSp modSp">
        <pc:chgData name="Carolina Cardona" userId="1400867296_tp_dropbox_plus" providerId="OAuth2" clId="{D1AFEC77-3BC3-453D-BD86-A889F9A6EC69}" dt="2024-12-06T22:46:44.373" v="241"/>
        <pc:sldMkLst>
          <pc:docMk/>
          <pc:sldMk cId="3073256352" sldId="305"/>
        </pc:sldMkLst>
        <pc:spChg chg="add mod">
          <ac:chgData name="Carolina Cardona" userId="1400867296_tp_dropbox_plus" providerId="OAuth2" clId="{D1AFEC77-3BC3-453D-BD86-A889F9A6EC69}" dt="2024-12-06T22:46:44.373" v="241"/>
          <ac:spMkLst>
            <pc:docMk/>
            <pc:sldMk cId="3073256352" sldId="305"/>
            <ac:spMk id="3" creationId="{2ECC166F-EA89-7828-10B8-1DF3C0E9DDD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70" name="Google Shape;7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EB8212B-68DF-A6F7-87FA-D0EF75D0A6F8}"/>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AE744B12-0ED8-9706-E0E3-DFCB1E39893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3F247BF3-96C4-DA1B-501B-B62185A4AF9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268450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828E5FF2-6371-FDF7-3766-5B4ACFA31769}"/>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AA65E8B-AE93-A4EE-A3B6-6636EBB1B31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BEA15B5F-C7A8-47C6-E31C-DD02489F757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194182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E78EF131-2D99-BD78-C75E-4D56572033C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ACC5C816-81D7-7535-87D8-A039E1209BD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7DABD0B2-0B37-0A22-9F5B-C1365B402D3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1665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6E2ED17-CE94-A56D-62AB-1AE6F95F9C45}"/>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BDF30844-DA78-FDB0-AF7F-CC42848E9FB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0EFC2A5E-C373-4BCC-2042-068288D7FEA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99318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EF3ECC27-1787-7352-F42A-D940C9A2CE6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D8633739-29AA-DBDE-B645-85B4592B2FD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EE7A915E-11A7-2E6B-2824-CDA0E5E40CA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687219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6F6F64F-3209-1671-8D11-C82A39699824}"/>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1E77AF35-862E-B160-7539-C1FC2512761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C83AD55D-771C-4665-12D4-13656ECCD36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216349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C10D484-833E-1B03-CB8B-2A24979FCEB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96354B5-6215-0BD0-7067-DE8D730DC88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16FD7E8A-21F2-2451-CCEC-836496487E8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00553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231B656C-04AB-F2E5-CA92-7D3278534F67}"/>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BC3E0E9B-BD5F-B579-6040-DF5CD8E4170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F8742122-C907-B069-D431-7A0C0F14CB4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582222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8BE03CFD-C1E0-4F19-E8FB-C61B1BB46FB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3C0FC523-3E51-FD90-F117-F557ABC012E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23" name="Google Shape;123;p4:notes">
            <a:extLst>
              <a:ext uri="{FF2B5EF4-FFF2-40B4-BE49-F238E27FC236}">
                <a16:creationId xmlns:a16="http://schemas.microsoft.com/office/drawing/2014/main" id="{670C0521-C01A-399A-87F5-B8550CCA5E7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179958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95018B4F-4A0A-FAF0-ED3B-4138CEAE7169}"/>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E2DFBC3-B37F-838D-CBE4-D9121627F8F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AD46A5F8-4BF6-79AD-2E8B-8C54F9EB818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56836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0" name="Google Shape;11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E7481C3-ADEC-84E3-9BA7-DCAC595C630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943BB87-4B98-DAF1-CC97-996386E2C85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E4962FC5-A472-6DD7-D3A9-4ACB59B1916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75338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73E482FE-0E11-93A8-FB2A-596EB1AC8CD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EC6A521C-E8D0-3B5C-679C-525FA6ADC01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23" name="Google Shape;123;p4:notes">
            <a:extLst>
              <a:ext uri="{FF2B5EF4-FFF2-40B4-BE49-F238E27FC236}">
                <a16:creationId xmlns:a16="http://schemas.microsoft.com/office/drawing/2014/main" id="{28B33433-465B-3AC9-BE17-2AFA28942B4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636137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A4AE4771-282B-9B62-3F72-4ACBC6823AAC}"/>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058AE3A-24C8-C016-3EA7-1A71A99CEEA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626A8336-F504-61B6-95A6-A8A8EB6C913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90131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4D199867-AEDF-CE9C-110C-AB2F46143EE8}"/>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37081FF-8826-0BBC-4967-CABE96BBC91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9AFD282B-79EF-311E-104B-90472FA919F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79546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1750345-CF5F-1AED-7AE1-33905D3B8B14}"/>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E2F9812B-3549-C2C6-D097-DB56DFCDF92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48579B86-A354-44EC-6C30-D7A08F6AC04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391237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1B47B81C-0134-69CB-E45E-80C6E496A936}"/>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FCEB9E21-6620-8926-2C3C-94C85BEE31D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AF558B26-9AB1-1BD5-95C6-9CCE9A943D8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28554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EE82B5C-2BB9-D4E2-340C-44443E2CE8FC}"/>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415EDCB0-0CFD-3E20-CDE9-7A6BBAF7286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B68B3C5A-BEC1-1D8B-37AB-CA5E1FF606D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638338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C81FDF75-79AB-BAE6-BF02-17EC6142BC8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911E97EF-6BB7-8868-3955-A8C9CBBE4C4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880CF782-3CA9-352A-5A71-DD3B8F398EC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723843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45120160-65D8-5450-2EFC-F119B2D93F75}"/>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52C263D1-89A2-CECA-CE9D-AD85D12EA62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97F41FCA-4788-2D21-9C29-B4366D86D50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606211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6AEC526-3A21-2154-61EC-6E5E5E1DE020}"/>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BEC3C710-170C-4088-E533-1F6F8989453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1A29CCB5-5179-9A36-7C78-BF642D3818C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275664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2" name="Google Shape;312;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5D7FDE3-94E7-1F5D-F5C4-D867B4991B0E}"/>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74E0C6E5-1186-A544-600E-78F5BF6F677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C2243C94-DEF5-B94E-94CD-89A80158A62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16468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A61E097-BE34-5686-3F37-774A523B63EB}"/>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CDD95B63-D66A-F1AB-08B5-64A6D815DF6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5D4BC6D5-5448-7440-BDE9-571ADD48697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439560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9F3B4FD6-1263-D78C-03B1-004144492E2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6427D409-7E58-E886-B0A5-73DA9EDA3C2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3D82C8AB-7498-1593-B745-0685407C8FD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319918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D529C11F-8D17-B339-0357-28D92ED31974}"/>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134CDA27-FB71-83EC-FF09-1F8401C20A8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6FEC106F-6B8C-9ED0-E9C3-29D363EC8F5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763156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6137C760-0CF9-C27A-FBD9-74E8B2AD5630}"/>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B57EA8BB-8A1B-2033-FCE0-C224F2066F4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069B21BB-37D1-CF33-74B1-A2BDDB3DAC4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71481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ED1DA79B-108F-94B6-BA49-0857FE0EA773}"/>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C5DBC0FA-D739-7186-4EE2-E8F5F5EA7BE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72E828A5-591F-5EE2-0D05-162BD1BFF77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144514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22E26-7C44-0AFA-1131-68CC36D71D86}"/>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s-ES_tradnl"/>
          </a:p>
        </p:txBody>
      </p:sp>
      <p:sp>
        <p:nvSpPr>
          <p:cNvPr id="3" name="Subtitle 2">
            <a:extLst>
              <a:ext uri="{FF2B5EF4-FFF2-40B4-BE49-F238E27FC236}">
                <a16:creationId xmlns:a16="http://schemas.microsoft.com/office/drawing/2014/main" id="{744537CB-5214-DE40-BD72-58366C948A17}"/>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s-ES_tradnl"/>
          </a:p>
        </p:txBody>
      </p:sp>
      <p:sp>
        <p:nvSpPr>
          <p:cNvPr id="4" name="Date Placeholder 3">
            <a:extLst>
              <a:ext uri="{FF2B5EF4-FFF2-40B4-BE49-F238E27FC236}">
                <a16:creationId xmlns:a16="http://schemas.microsoft.com/office/drawing/2014/main" id="{F4799B19-7032-D68D-9060-11C424D612C5}"/>
              </a:ext>
            </a:extLst>
          </p:cNvPr>
          <p:cNvSpPr>
            <a:spLocks noGrp="1"/>
          </p:cNvSpPr>
          <p:nvPr>
            <p:ph type="dt" sz="half" idx="10"/>
          </p:nvPr>
        </p:nvSpPr>
        <p:spPr/>
        <p:txBody>
          <a:bodyPr/>
          <a:lstStyle/>
          <a:p>
            <a:fld id="{C7BCC370-6A01-5046-A652-63C43BADE6C4}" type="datetimeFigureOut">
              <a:rPr lang="es-ES_tradnl" smtClean="0"/>
              <a:t>10/1/25</a:t>
            </a:fld>
            <a:endParaRPr lang="es-ES_tradnl"/>
          </a:p>
        </p:txBody>
      </p:sp>
      <p:sp>
        <p:nvSpPr>
          <p:cNvPr id="5" name="Footer Placeholder 4">
            <a:extLst>
              <a:ext uri="{FF2B5EF4-FFF2-40B4-BE49-F238E27FC236}">
                <a16:creationId xmlns:a16="http://schemas.microsoft.com/office/drawing/2014/main" id="{DB994A6B-D437-2B3F-7E79-CE9909BEE84C}"/>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85F21FA9-85DB-ED94-7187-FFADDDE45E15}"/>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421233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359C7D-C49A-E478-0FF4-DF2CF9FF80C4}"/>
              </a:ext>
            </a:extLst>
          </p:cNvPr>
          <p:cNvSpPr>
            <a:spLocks noGrp="1"/>
          </p:cNvSpPr>
          <p:nvPr>
            <p:ph type="title"/>
          </p:nvPr>
        </p:nvSpPr>
        <p:spPr/>
        <p:txBody>
          <a:bodyPr/>
          <a:lstStyle/>
          <a:p>
            <a:r>
              <a:rPr lang="en-US"/>
              <a:t>Click to edit Master title style</a:t>
            </a:r>
            <a:endParaRPr lang="es-ES_tradnl"/>
          </a:p>
        </p:txBody>
      </p:sp>
      <p:sp>
        <p:nvSpPr>
          <p:cNvPr id="3" name="Vertical Text Placeholder 2">
            <a:extLst>
              <a:ext uri="{FF2B5EF4-FFF2-40B4-BE49-F238E27FC236}">
                <a16:creationId xmlns:a16="http://schemas.microsoft.com/office/drawing/2014/main" id="{35C9755B-9EF9-A2B5-F5B8-96D3CDEAD72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C6470854-F90B-AD8E-3F9F-CAC785FB0811}"/>
              </a:ext>
            </a:extLst>
          </p:cNvPr>
          <p:cNvSpPr>
            <a:spLocks noGrp="1"/>
          </p:cNvSpPr>
          <p:nvPr>
            <p:ph type="dt" sz="half" idx="10"/>
          </p:nvPr>
        </p:nvSpPr>
        <p:spPr/>
        <p:txBody>
          <a:bodyPr/>
          <a:lstStyle/>
          <a:p>
            <a:fld id="{C7BCC370-6A01-5046-A652-63C43BADE6C4}" type="datetimeFigureOut">
              <a:rPr lang="es-ES_tradnl" smtClean="0"/>
              <a:t>10/1/25</a:t>
            </a:fld>
            <a:endParaRPr lang="es-ES_tradnl"/>
          </a:p>
        </p:txBody>
      </p:sp>
      <p:sp>
        <p:nvSpPr>
          <p:cNvPr id="5" name="Footer Placeholder 4">
            <a:extLst>
              <a:ext uri="{FF2B5EF4-FFF2-40B4-BE49-F238E27FC236}">
                <a16:creationId xmlns:a16="http://schemas.microsoft.com/office/drawing/2014/main" id="{D86346DA-55ED-7BEB-367E-B8CBA71BC3BF}"/>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BCAB2A8E-DFF9-214A-C393-843DF2981A9B}"/>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902728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AA30389-DC4A-C890-2B86-899B396929DE}"/>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s-ES_tradnl"/>
          </a:p>
        </p:txBody>
      </p:sp>
      <p:sp>
        <p:nvSpPr>
          <p:cNvPr id="3" name="Vertical Text Placeholder 2">
            <a:extLst>
              <a:ext uri="{FF2B5EF4-FFF2-40B4-BE49-F238E27FC236}">
                <a16:creationId xmlns:a16="http://schemas.microsoft.com/office/drawing/2014/main" id="{B3419FE0-1587-F9D4-C96F-40287E2D5536}"/>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48B2D18D-7EC9-713F-EF33-1FBBA5052E8C}"/>
              </a:ext>
            </a:extLst>
          </p:cNvPr>
          <p:cNvSpPr>
            <a:spLocks noGrp="1"/>
          </p:cNvSpPr>
          <p:nvPr>
            <p:ph type="dt" sz="half" idx="10"/>
          </p:nvPr>
        </p:nvSpPr>
        <p:spPr/>
        <p:txBody>
          <a:bodyPr/>
          <a:lstStyle/>
          <a:p>
            <a:fld id="{C7BCC370-6A01-5046-A652-63C43BADE6C4}" type="datetimeFigureOut">
              <a:rPr lang="es-ES_tradnl" smtClean="0"/>
              <a:t>10/1/25</a:t>
            </a:fld>
            <a:endParaRPr lang="es-ES_tradnl"/>
          </a:p>
        </p:txBody>
      </p:sp>
      <p:sp>
        <p:nvSpPr>
          <p:cNvPr id="5" name="Footer Placeholder 4">
            <a:extLst>
              <a:ext uri="{FF2B5EF4-FFF2-40B4-BE49-F238E27FC236}">
                <a16:creationId xmlns:a16="http://schemas.microsoft.com/office/drawing/2014/main" id="{26CB943F-2366-3854-DC90-49D99B844EB9}"/>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9F55A72D-CFEC-7803-EF01-8998306EB28F}"/>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3395989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1/10/25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extLst>
      <p:ext uri="{BB962C8B-B14F-4D97-AF65-F5344CB8AC3E}">
        <p14:creationId xmlns:p14="http://schemas.microsoft.com/office/powerpoint/2010/main" val="25525662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42AFA-EBB7-7FDD-FA5E-919A0ADD6CAE}"/>
              </a:ext>
            </a:extLst>
          </p:cNvPr>
          <p:cNvSpPr>
            <a:spLocks noGrp="1"/>
          </p:cNvSpPr>
          <p:nvPr>
            <p:ph type="title"/>
          </p:nvPr>
        </p:nvSpPr>
        <p:spPr/>
        <p:txBody>
          <a:body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85D2CC9D-E938-753E-936A-00E35ECF78B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628844A6-5F44-4EE0-B9C1-07D214C5B4E3}"/>
              </a:ext>
            </a:extLst>
          </p:cNvPr>
          <p:cNvSpPr>
            <a:spLocks noGrp="1"/>
          </p:cNvSpPr>
          <p:nvPr>
            <p:ph type="dt" sz="half" idx="10"/>
          </p:nvPr>
        </p:nvSpPr>
        <p:spPr/>
        <p:txBody>
          <a:bodyPr/>
          <a:lstStyle/>
          <a:p>
            <a:fld id="{C7BCC370-6A01-5046-A652-63C43BADE6C4}" type="datetimeFigureOut">
              <a:rPr lang="es-ES_tradnl" smtClean="0"/>
              <a:t>10/1/25</a:t>
            </a:fld>
            <a:endParaRPr lang="es-ES_tradnl"/>
          </a:p>
        </p:txBody>
      </p:sp>
      <p:sp>
        <p:nvSpPr>
          <p:cNvPr id="5" name="Footer Placeholder 4">
            <a:extLst>
              <a:ext uri="{FF2B5EF4-FFF2-40B4-BE49-F238E27FC236}">
                <a16:creationId xmlns:a16="http://schemas.microsoft.com/office/drawing/2014/main" id="{94579690-D22E-F788-3776-05C7EFF06F32}"/>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D2AB5DE8-8983-E447-964B-20A63FF3D8AE}"/>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13037150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8B3F6-4DD6-D93D-67E6-8C3ED187606A}"/>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2D1AA138-3EC5-4CC4-5063-A1D2B6E1E367}"/>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C92F69D-7F46-A9E9-5A04-4C614ED565E0}"/>
              </a:ext>
            </a:extLst>
          </p:cNvPr>
          <p:cNvSpPr>
            <a:spLocks noGrp="1"/>
          </p:cNvSpPr>
          <p:nvPr>
            <p:ph type="dt" sz="half" idx="10"/>
          </p:nvPr>
        </p:nvSpPr>
        <p:spPr/>
        <p:txBody>
          <a:bodyPr/>
          <a:lstStyle/>
          <a:p>
            <a:fld id="{C7BCC370-6A01-5046-A652-63C43BADE6C4}" type="datetimeFigureOut">
              <a:rPr lang="es-ES_tradnl" smtClean="0"/>
              <a:t>10/1/25</a:t>
            </a:fld>
            <a:endParaRPr lang="es-ES_tradnl"/>
          </a:p>
        </p:txBody>
      </p:sp>
      <p:sp>
        <p:nvSpPr>
          <p:cNvPr id="5" name="Footer Placeholder 4">
            <a:extLst>
              <a:ext uri="{FF2B5EF4-FFF2-40B4-BE49-F238E27FC236}">
                <a16:creationId xmlns:a16="http://schemas.microsoft.com/office/drawing/2014/main" id="{6A0C5A7B-B785-E29F-C8E8-EED0955BC8CB}"/>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4B32E5AE-6672-6942-069D-C4D582B9BFED}"/>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79295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86E03-D6D1-A796-FCB1-A06D6864C8CB}"/>
              </a:ext>
            </a:extLst>
          </p:cNvPr>
          <p:cNvSpPr>
            <a:spLocks noGrp="1"/>
          </p:cNvSpPr>
          <p:nvPr>
            <p:ph type="title"/>
          </p:nvPr>
        </p:nvSpPr>
        <p:spPr/>
        <p:txBody>
          <a:body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0997F515-4902-44BD-4E25-8510922841B0}"/>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Content Placeholder 3">
            <a:extLst>
              <a:ext uri="{FF2B5EF4-FFF2-40B4-BE49-F238E27FC236}">
                <a16:creationId xmlns:a16="http://schemas.microsoft.com/office/drawing/2014/main" id="{AFED6AEF-0A46-84B3-8BFB-E2BB5C04FEF5}"/>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5" name="Date Placeholder 4">
            <a:extLst>
              <a:ext uri="{FF2B5EF4-FFF2-40B4-BE49-F238E27FC236}">
                <a16:creationId xmlns:a16="http://schemas.microsoft.com/office/drawing/2014/main" id="{A797BB3F-5FE2-F4B6-0FA1-92BBA5FFC7C5}"/>
              </a:ext>
            </a:extLst>
          </p:cNvPr>
          <p:cNvSpPr>
            <a:spLocks noGrp="1"/>
          </p:cNvSpPr>
          <p:nvPr>
            <p:ph type="dt" sz="half" idx="10"/>
          </p:nvPr>
        </p:nvSpPr>
        <p:spPr/>
        <p:txBody>
          <a:bodyPr/>
          <a:lstStyle/>
          <a:p>
            <a:fld id="{C7BCC370-6A01-5046-A652-63C43BADE6C4}" type="datetimeFigureOut">
              <a:rPr lang="es-ES_tradnl" smtClean="0"/>
              <a:t>10/1/25</a:t>
            </a:fld>
            <a:endParaRPr lang="es-ES_tradnl"/>
          </a:p>
        </p:txBody>
      </p:sp>
      <p:sp>
        <p:nvSpPr>
          <p:cNvPr id="6" name="Footer Placeholder 5">
            <a:extLst>
              <a:ext uri="{FF2B5EF4-FFF2-40B4-BE49-F238E27FC236}">
                <a16:creationId xmlns:a16="http://schemas.microsoft.com/office/drawing/2014/main" id="{DC53E72F-5F8B-0986-DDDC-D2A659092514}"/>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5753C529-3B59-5DAB-1A83-FB934EB8334F}"/>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1922174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9479C-1DEA-AE5D-AAFE-EAB84886F25E}"/>
              </a:ext>
            </a:extLst>
          </p:cNvPr>
          <p:cNvSpPr>
            <a:spLocks noGrp="1"/>
          </p:cNvSpPr>
          <p:nvPr>
            <p:ph type="title"/>
          </p:nvPr>
        </p:nvSpPr>
        <p:spPr>
          <a:xfrm>
            <a:off x="1260475" y="547688"/>
            <a:ext cx="15773400" cy="1989137"/>
          </a:xfrm>
        </p:spPr>
        <p:txBody>
          <a:body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E606B86E-7684-EA6E-4293-F73CC0B98BC3}"/>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10ABF8-B14E-35CC-4F28-C0A7EF3CB286}"/>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5" name="Text Placeholder 4">
            <a:extLst>
              <a:ext uri="{FF2B5EF4-FFF2-40B4-BE49-F238E27FC236}">
                <a16:creationId xmlns:a16="http://schemas.microsoft.com/office/drawing/2014/main" id="{2F76BFE0-8715-A7E8-EF4A-38026F7AE91F}"/>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9AB965-213D-03A0-29AD-AB99A8DEDD57}"/>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7" name="Date Placeholder 6">
            <a:extLst>
              <a:ext uri="{FF2B5EF4-FFF2-40B4-BE49-F238E27FC236}">
                <a16:creationId xmlns:a16="http://schemas.microsoft.com/office/drawing/2014/main" id="{A38B99DE-2143-8B3A-B2AF-3F0964394225}"/>
              </a:ext>
            </a:extLst>
          </p:cNvPr>
          <p:cNvSpPr>
            <a:spLocks noGrp="1"/>
          </p:cNvSpPr>
          <p:nvPr>
            <p:ph type="dt" sz="half" idx="10"/>
          </p:nvPr>
        </p:nvSpPr>
        <p:spPr/>
        <p:txBody>
          <a:bodyPr/>
          <a:lstStyle/>
          <a:p>
            <a:fld id="{C7BCC370-6A01-5046-A652-63C43BADE6C4}" type="datetimeFigureOut">
              <a:rPr lang="es-ES_tradnl" smtClean="0"/>
              <a:t>10/1/25</a:t>
            </a:fld>
            <a:endParaRPr lang="es-ES_tradnl"/>
          </a:p>
        </p:txBody>
      </p:sp>
      <p:sp>
        <p:nvSpPr>
          <p:cNvPr id="8" name="Footer Placeholder 7">
            <a:extLst>
              <a:ext uri="{FF2B5EF4-FFF2-40B4-BE49-F238E27FC236}">
                <a16:creationId xmlns:a16="http://schemas.microsoft.com/office/drawing/2014/main" id="{E444E326-CA62-26E2-B3D7-43F058D53F9C}"/>
              </a:ext>
            </a:extLst>
          </p:cNvPr>
          <p:cNvSpPr>
            <a:spLocks noGrp="1"/>
          </p:cNvSpPr>
          <p:nvPr>
            <p:ph type="ftr" sz="quarter" idx="11"/>
          </p:nvPr>
        </p:nvSpPr>
        <p:spPr/>
        <p:txBody>
          <a:bodyPr/>
          <a:lstStyle/>
          <a:p>
            <a:endParaRPr lang="es-ES_tradnl"/>
          </a:p>
        </p:txBody>
      </p:sp>
      <p:sp>
        <p:nvSpPr>
          <p:cNvPr id="9" name="Slide Number Placeholder 8">
            <a:extLst>
              <a:ext uri="{FF2B5EF4-FFF2-40B4-BE49-F238E27FC236}">
                <a16:creationId xmlns:a16="http://schemas.microsoft.com/office/drawing/2014/main" id="{96902A4A-4023-6F3A-1E4C-3C4D76FA4ABB}"/>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1738844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19DC7-41B5-6AC6-D981-4F75B1D35665}"/>
              </a:ext>
            </a:extLst>
          </p:cNvPr>
          <p:cNvSpPr>
            <a:spLocks noGrp="1"/>
          </p:cNvSpPr>
          <p:nvPr>
            <p:ph type="title"/>
          </p:nvPr>
        </p:nvSpPr>
        <p:spPr/>
        <p:txBody>
          <a:bodyPr/>
          <a:lstStyle/>
          <a:p>
            <a:r>
              <a:rPr lang="en-US"/>
              <a:t>Click to edit Master title style</a:t>
            </a:r>
            <a:endParaRPr lang="es-ES_tradnl"/>
          </a:p>
        </p:txBody>
      </p:sp>
      <p:sp>
        <p:nvSpPr>
          <p:cNvPr id="3" name="Date Placeholder 2">
            <a:extLst>
              <a:ext uri="{FF2B5EF4-FFF2-40B4-BE49-F238E27FC236}">
                <a16:creationId xmlns:a16="http://schemas.microsoft.com/office/drawing/2014/main" id="{21CD5181-A95A-B095-87C5-F45DAA1C131D}"/>
              </a:ext>
            </a:extLst>
          </p:cNvPr>
          <p:cNvSpPr>
            <a:spLocks noGrp="1"/>
          </p:cNvSpPr>
          <p:nvPr>
            <p:ph type="dt" sz="half" idx="10"/>
          </p:nvPr>
        </p:nvSpPr>
        <p:spPr/>
        <p:txBody>
          <a:bodyPr/>
          <a:lstStyle/>
          <a:p>
            <a:fld id="{C7BCC370-6A01-5046-A652-63C43BADE6C4}" type="datetimeFigureOut">
              <a:rPr lang="es-ES_tradnl" smtClean="0"/>
              <a:t>10/1/25</a:t>
            </a:fld>
            <a:endParaRPr lang="es-ES_tradnl"/>
          </a:p>
        </p:txBody>
      </p:sp>
      <p:sp>
        <p:nvSpPr>
          <p:cNvPr id="4" name="Footer Placeholder 3">
            <a:extLst>
              <a:ext uri="{FF2B5EF4-FFF2-40B4-BE49-F238E27FC236}">
                <a16:creationId xmlns:a16="http://schemas.microsoft.com/office/drawing/2014/main" id="{E9A6107D-A5DF-30E2-11C6-BCA74C906041}"/>
              </a:ext>
            </a:extLst>
          </p:cNvPr>
          <p:cNvSpPr>
            <a:spLocks noGrp="1"/>
          </p:cNvSpPr>
          <p:nvPr>
            <p:ph type="ftr" sz="quarter" idx="11"/>
          </p:nvPr>
        </p:nvSpPr>
        <p:spPr/>
        <p:txBody>
          <a:bodyPr/>
          <a:lstStyle/>
          <a:p>
            <a:endParaRPr lang="es-ES_tradnl"/>
          </a:p>
        </p:txBody>
      </p:sp>
      <p:sp>
        <p:nvSpPr>
          <p:cNvPr id="5" name="Slide Number Placeholder 4">
            <a:extLst>
              <a:ext uri="{FF2B5EF4-FFF2-40B4-BE49-F238E27FC236}">
                <a16:creationId xmlns:a16="http://schemas.microsoft.com/office/drawing/2014/main" id="{A9BE8222-BD3E-2F7D-60CF-3F248C771AC7}"/>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40664563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0D588D-6C9C-22FF-7D64-B714D2BCBE9E}"/>
              </a:ext>
            </a:extLst>
          </p:cNvPr>
          <p:cNvSpPr>
            <a:spLocks noGrp="1"/>
          </p:cNvSpPr>
          <p:nvPr>
            <p:ph type="dt" sz="half" idx="10"/>
          </p:nvPr>
        </p:nvSpPr>
        <p:spPr/>
        <p:txBody>
          <a:bodyPr/>
          <a:lstStyle/>
          <a:p>
            <a:fld id="{C7BCC370-6A01-5046-A652-63C43BADE6C4}" type="datetimeFigureOut">
              <a:rPr lang="es-ES_tradnl" smtClean="0"/>
              <a:t>10/1/25</a:t>
            </a:fld>
            <a:endParaRPr lang="es-ES_tradnl"/>
          </a:p>
        </p:txBody>
      </p:sp>
      <p:sp>
        <p:nvSpPr>
          <p:cNvPr id="3" name="Footer Placeholder 2">
            <a:extLst>
              <a:ext uri="{FF2B5EF4-FFF2-40B4-BE49-F238E27FC236}">
                <a16:creationId xmlns:a16="http://schemas.microsoft.com/office/drawing/2014/main" id="{5075C999-0D3C-DA23-A5C3-B65A8EFE2046}"/>
              </a:ext>
            </a:extLst>
          </p:cNvPr>
          <p:cNvSpPr>
            <a:spLocks noGrp="1"/>
          </p:cNvSpPr>
          <p:nvPr>
            <p:ph type="ftr" sz="quarter" idx="11"/>
          </p:nvPr>
        </p:nvSpPr>
        <p:spPr/>
        <p:txBody>
          <a:bodyPr/>
          <a:lstStyle/>
          <a:p>
            <a:endParaRPr lang="es-ES_tradnl"/>
          </a:p>
        </p:txBody>
      </p:sp>
      <p:sp>
        <p:nvSpPr>
          <p:cNvPr id="4" name="Slide Number Placeholder 3">
            <a:extLst>
              <a:ext uri="{FF2B5EF4-FFF2-40B4-BE49-F238E27FC236}">
                <a16:creationId xmlns:a16="http://schemas.microsoft.com/office/drawing/2014/main" id="{DA79FCEF-6B15-62B0-5C9F-F4B665554EC7}"/>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32137321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6D0D2-99A6-51C5-97E1-E64E4D12839C}"/>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39722AD9-9582-C1C9-9700-9AC3FB2417DF}"/>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Text Placeholder 3">
            <a:extLst>
              <a:ext uri="{FF2B5EF4-FFF2-40B4-BE49-F238E27FC236}">
                <a16:creationId xmlns:a16="http://schemas.microsoft.com/office/drawing/2014/main" id="{6A24FB09-AD31-0DF9-F58F-1639902B487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C21689A-6337-3420-F672-9CC729A66A1F}"/>
              </a:ext>
            </a:extLst>
          </p:cNvPr>
          <p:cNvSpPr>
            <a:spLocks noGrp="1"/>
          </p:cNvSpPr>
          <p:nvPr>
            <p:ph type="dt" sz="half" idx="10"/>
          </p:nvPr>
        </p:nvSpPr>
        <p:spPr/>
        <p:txBody>
          <a:bodyPr/>
          <a:lstStyle/>
          <a:p>
            <a:fld id="{C7BCC370-6A01-5046-A652-63C43BADE6C4}" type="datetimeFigureOut">
              <a:rPr lang="es-ES_tradnl" smtClean="0"/>
              <a:t>10/1/25</a:t>
            </a:fld>
            <a:endParaRPr lang="es-ES_tradnl"/>
          </a:p>
        </p:txBody>
      </p:sp>
      <p:sp>
        <p:nvSpPr>
          <p:cNvPr id="6" name="Footer Placeholder 5">
            <a:extLst>
              <a:ext uri="{FF2B5EF4-FFF2-40B4-BE49-F238E27FC236}">
                <a16:creationId xmlns:a16="http://schemas.microsoft.com/office/drawing/2014/main" id="{2C204A54-7591-79C8-FFB7-4BBEC760F5CC}"/>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66598E7A-D94C-4427-2372-83B6879DACFD}"/>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4259515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7348A-CE5B-8A41-75B7-AC7C45A89F81}"/>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s-ES_tradnl"/>
          </a:p>
        </p:txBody>
      </p:sp>
      <p:sp>
        <p:nvSpPr>
          <p:cNvPr id="3" name="Picture Placeholder 2">
            <a:extLst>
              <a:ext uri="{FF2B5EF4-FFF2-40B4-BE49-F238E27FC236}">
                <a16:creationId xmlns:a16="http://schemas.microsoft.com/office/drawing/2014/main" id="{284DCFE1-E5A9-B09D-F4E2-09F1F0580009}"/>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Text Placeholder 3">
            <a:extLst>
              <a:ext uri="{FF2B5EF4-FFF2-40B4-BE49-F238E27FC236}">
                <a16:creationId xmlns:a16="http://schemas.microsoft.com/office/drawing/2014/main" id="{3A1783C4-B6B5-C882-F563-712D8A2918AF}"/>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48C54E-EDBD-5260-1318-0A1709D7C904}"/>
              </a:ext>
            </a:extLst>
          </p:cNvPr>
          <p:cNvSpPr>
            <a:spLocks noGrp="1"/>
          </p:cNvSpPr>
          <p:nvPr>
            <p:ph type="dt" sz="half" idx="10"/>
          </p:nvPr>
        </p:nvSpPr>
        <p:spPr/>
        <p:txBody>
          <a:bodyPr/>
          <a:lstStyle/>
          <a:p>
            <a:fld id="{C7BCC370-6A01-5046-A652-63C43BADE6C4}" type="datetimeFigureOut">
              <a:rPr lang="es-ES_tradnl" smtClean="0"/>
              <a:t>10/1/25</a:t>
            </a:fld>
            <a:endParaRPr lang="es-ES_tradnl"/>
          </a:p>
        </p:txBody>
      </p:sp>
      <p:sp>
        <p:nvSpPr>
          <p:cNvPr id="6" name="Footer Placeholder 5">
            <a:extLst>
              <a:ext uri="{FF2B5EF4-FFF2-40B4-BE49-F238E27FC236}">
                <a16:creationId xmlns:a16="http://schemas.microsoft.com/office/drawing/2014/main" id="{9AC3B6C0-F528-3AE8-8CF4-B34B659A5F53}"/>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04099204-B495-441E-D959-BAB034AC8805}"/>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6999099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3DCD62-F053-5591-74EF-F255FFE8BF4A}"/>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EF345D3B-5126-345D-7D17-B555879BAD2C}"/>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4D79AA69-EC8C-C3ED-A7E7-7B1D0CF681C9}"/>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C7BCC370-6A01-5046-A652-63C43BADE6C4}" type="datetimeFigureOut">
              <a:rPr lang="es-ES_tradnl" smtClean="0"/>
              <a:t>10/1/25</a:t>
            </a:fld>
            <a:endParaRPr lang="es-ES_tradnl"/>
          </a:p>
        </p:txBody>
      </p:sp>
      <p:sp>
        <p:nvSpPr>
          <p:cNvPr id="5" name="Footer Placeholder 4">
            <a:extLst>
              <a:ext uri="{FF2B5EF4-FFF2-40B4-BE49-F238E27FC236}">
                <a16:creationId xmlns:a16="http://schemas.microsoft.com/office/drawing/2014/main" id="{F24ADD28-1471-7E0D-9ABB-F534179C9430}"/>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_tradnl"/>
          </a:p>
        </p:txBody>
      </p:sp>
      <p:sp>
        <p:nvSpPr>
          <p:cNvPr id="6" name="Slide Number Placeholder 5">
            <a:extLst>
              <a:ext uri="{FF2B5EF4-FFF2-40B4-BE49-F238E27FC236}">
                <a16:creationId xmlns:a16="http://schemas.microsoft.com/office/drawing/2014/main" id="{B61F7610-9CAE-7A17-CE2A-6C80A3105607}"/>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2765342928"/>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71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hyperlink" Target="https://www.jhsph.edu/offices-and-services/student-affairs/resources/student-policies/_documents/academic-ethics-code.pdf" TargetMode="Externa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hyperlink" Target="https://www.coase.org/writings/shirley2010dosanddontsinabstracts.pdf" TargetMode="External"/><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hyperlink" Target="https://www.coase.org/writings/shirley2010dosanddontsinabstracts.pdf" TargetMode="External"/><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hyperlink" Target="mailto:abstracts@theicfp.or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hyperlink" Target="https://www.xcdsystem.com/icfp/program/fhwQ4ds/index.cfm" TargetMode="Externa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21D37"/>
        </a:solidFill>
        <a:effectLst/>
      </p:bgPr>
    </p:bg>
    <p:spTree>
      <p:nvGrpSpPr>
        <p:cNvPr id="1" name="Shape 71"/>
        <p:cNvGrpSpPr/>
        <p:nvPr/>
      </p:nvGrpSpPr>
      <p:grpSpPr>
        <a:xfrm>
          <a:off x="0" y="0"/>
          <a:ext cx="0" cy="0"/>
          <a:chOff x="0" y="0"/>
          <a:chExt cx="0" cy="0"/>
        </a:xfrm>
      </p:grpSpPr>
      <p:cxnSp>
        <p:nvCxnSpPr>
          <p:cNvPr id="72" name="Google Shape;72;p1"/>
          <p:cNvCxnSpPr/>
          <p:nvPr/>
        </p:nvCxnSpPr>
        <p:spPr>
          <a:xfrm>
            <a:off x="1009650" y="8556706"/>
            <a:ext cx="812400" cy="0"/>
          </a:xfrm>
          <a:prstGeom prst="straightConnector1">
            <a:avLst/>
          </a:prstGeom>
          <a:noFill/>
          <a:ln w="95250" cap="flat" cmpd="sng">
            <a:solidFill>
              <a:srgbClr val="D1003F"/>
            </a:solidFill>
            <a:prstDash val="solid"/>
            <a:round/>
            <a:headEnd type="none" w="sm" len="sm"/>
            <a:tailEnd type="none" w="sm" len="sm"/>
          </a:ln>
        </p:spPr>
      </p:cxnSp>
      <p:sp>
        <p:nvSpPr>
          <p:cNvPr id="74" name="Google Shape;74;p1"/>
          <p:cNvSpPr txBox="1"/>
          <p:nvPr/>
        </p:nvSpPr>
        <p:spPr>
          <a:xfrm>
            <a:off x="603233" y="5143500"/>
            <a:ext cx="13036679" cy="1846659"/>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7200"/>
              <a:buFont typeface="Arial"/>
              <a:buNone/>
            </a:pPr>
            <a:r>
              <a:rPr lang="fr-FR" sz="6000" b="1" i="0" u="none" strike="noStrike" cap="none" dirty="0">
                <a:solidFill>
                  <a:srgbClr val="FFFFFF"/>
                </a:solidFill>
                <a:latin typeface="Montserrat"/>
                <a:ea typeface="Montserrat"/>
                <a:cs typeface="Montserrat"/>
                <a:sym typeface="Montserrat"/>
              </a:rPr>
              <a:t>Rédaction d’un résumé de plaidoyer</a:t>
            </a:r>
            <a:endParaRPr lang="fr-FR" sz="1100" b="0" i="0" u="none" strike="noStrike" cap="none" dirty="0">
              <a:solidFill>
                <a:srgbClr val="000000"/>
              </a:solidFill>
              <a:latin typeface="Arial"/>
              <a:ea typeface="Arial"/>
              <a:cs typeface="Arial"/>
              <a:sym typeface="Arial"/>
            </a:endParaRPr>
          </a:p>
        </p:txBody>
      </p:sp>
      <p:sp>
        <p:nvSpPr>
          <p:cNvPr id="77" name="Google Shape;77;p1"/>
          <p:cNvSpPr txBox="1"/>
          <p:nvPr/>
        </p:nvSpPr>
        <p:spPr>
          <a:xfrm>
            <a:off x="-186300" y="9383673"/>
            <a:ext cx="3204300" cy="415498"/>
          </a:xfrm>
          <a:prstGeom prst="rect">
            <a:avLst/>
          </a:prstGeom>
          <a:noFill/>
          <a:ln>
            <a:noFill/>
          </a:ln>
        </p:spPr>
        <p:txBody>
          <a:bodyPr spcFirstLastPara="1" wrap="square" lIns="0" tIns="0" rIns="0" bIns="0" anchor="t" anchorCtr="0">
            <a:spAutoFit/>
          </a:bodyPr>
          <a:lstStyle/>
          <a:p>
            <a:pPr marL="0" marR="0" lvl="0" indent="0" algn="r" rtl="0">
              <a:lnSpc>
                <a:spcPct val="150000"/>
              </a:lnSpc>
              <a:spcBef>
                <a:spcPts val="0"/>
              </a:spcBef>
              <a:spcAft>
                <a:spcPts val="0"/>
              </a:spcAft>
              <a:buClr>
                <a:srgbClr val="000000"/>
              </a:buClr>
              <a:buSzPts val="1700"/>
              <a:buFont typeface="Arial"/>
              <a:buNone/>
            </a:pPr>
            <a:r>
              <a:rPr lang="en-US" sz="1800" b="0" i="0" u="none" strike="noStrike" cap="none">
                <a:solidFill>
                  <a:srgbClr val="FFFFFF"/>
                </a:solidFill>
                <a:latin typeface="Montserrat"/>
                <a:ea typeface="Montserrat"/>
                <a:cs typeface="Montserrat"/>
                <a:sym typeface="Montserrat"/>
              </a:rPr>
              <a:t>TheICFP.org | #ICFP2025</a:t>
            </a:r>
            <a:endParaRPr lang="en-US" sz="1600" b="0" i="0" u="none" strike="noStrike" cap="none">
              <a:solidFill>
                <a:srgbClr val="000000"/>
              </a:solidFill>
              <a:latin typeface="Arial"/>
              <a:ea typeface="Arial"/>
              <a:cs typeface="Arial"/>
              <a:sym typeface="Arial"/>
            </a:endParaRPr>
          </a:p>
        </p:txBody>
      </p:sp>
      <p:sp>
        <p:nvSpPr>
          <p:cNvPr id="81" name="Google Shape;81;p1"/>
          <p:cNvSpPr/>
          <p:nvPr/>
        </p:nvSpPr>
        <p:spPr>
          <a:xfrm>
            <a:off x="13888708" y="0"/>
            <a:ext cx="4400124" cy="8288810"/>
          </a:xfrm>
          <a:custGeom>
            <a:avLst/>
            <a:gdLst/>
            <a:ahLst/>
            <a:cxnLst/>
            <a:rect l="l" t="t" r="r" b="b"/>
            <a:pathLst>
              <a:path w="4400124" h="8247572" extrusionOk="0">
                <a:moveTo>
                  <a:pt x="0" y="0"/>
                </a:moveTo>
                <a:lnTo>
                  <a:pt x="4400124" y="0"/>
                </a:lnTo>
                <a:lnTo>
                  <a:pt x="4400124" y="8247572"/>
                </a:lnTo>
                <a:lnTo>
                  <a:pt x="0" y="8247572"/>
                </a:lnTo>
                <a:lnTo>
                  <a:pt x="0" y="0"/>
                </a:lnTo>
                <a:close/>
              </a:path>
            </a:pathLst>
          </a:custGeom>
          <a:blipFill rotWithShape="1">
            <a:blip r:embed="rId3">
              <a:alphaModFix/>
            </a:blip>
            <a:stretch>
              <a:fillRect l="-111802" r="-87831" b="-6648"/>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nvGrpSpPr>
          <p:cNvPr id="82" name="Google Shape;82;p1"/>
          <p:cNvGrpSpPr/>
          <p:nvPr/>
        </p:nvGrpSpPr>
        <p:grpSpPr>
          <a:xfrm rot="10800000">
            <a:off x="13888686" y="7993635"/>
            <a:ext cx="4400151" cy="749440"/>
            <a:chOff x="0" y="-38100"/>
            <a:chExt cx="954666" cy="162600"/>
          </a:xfrm>
        </p:grpSpPr>
        <p:sp>
          <p:nvSpPr>
            <p:cNvPr id="83" name="Google Shape;83;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D4DC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84" name="Google Shape;84;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grpSp>
        <p:nvGrpSpPr>
          <p:cNvPr id="85" name="Google Shape;85;p1"/>
          <p:cNvGrpSpPr/>
          <p:nvPr/>
        </p:nvGrpSpPr>
        <p:grpSpPr>
          <a:xfrm rot="10800000">
            <a:off x="13871753" y="8566812"/>
            <a:ext cx="4400151" cy="749440"/>
            <a:chOff x="0" y="-38100"/>
            <a:chExt cx="954666" cy="162600"/>
          </a:xfrm>
        </p:grpSpPr>
        <p:sp>
          <p:nvSpPr>
            <p:cNvPr id="86" name="Google Shape;86;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45265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87" name="Google Shape;87;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grpSp>
        <p:nvGrpSpPr>
          <p:cNvPr id="88" name="Google Shape;88;p1"/>
          <p:cNvGrpSpPr/>
          <p:nvPr/>
        </p:nvGrpSpPr>
        <p:grpSpPr>
          <a:xfrm rot="10800000">
            <a:off x="13888686" y="9139990"/>
            <a:ext cx="4400151" cy="749440"/>
            <a:chOff x="0" y="-38100"/>
            <a:chExt cx="954666" cy="162600"/>
          </a:xfrm>
        </p:grpSpPr>
        <p:sp>
          <p:nvSpPr>
            <p:cNvPr id="89" name="Google Shape;89;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8F114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90" name="Google Shape;90;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grpSp>
        <p:nvGrpSpPr>
          <p:cNvPr id="91" name="Google Shape;91;p1"/>
          <p:cNvGrpSpPr/>
          <p:nvPr/>
        </p:nvGrpSpPr>
        <p:grpSpPr>
          <a:xfrm rot="10800000">
            <a:off x="13888686" y="9713167"/>
            <a:ext cx="4400151" cy="749440"/>
            <a:chOff x="0" y="-38100"/>
            <a:chExt cx="954666" cy="162600"/>
          </a:xfrm>
        </p:grpSpPr>
        <p:sp>
          <p:nvSpPr>
            <p:cNvPr id="92" name="Google Shape;92;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D1003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93" name="Google Shape;93;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pic>
        <p:nvPicPr>
          <p:cNvPr id="3" name="Picture 2" descr="A black and white logo&#10;&#10;Description automatically generated">
            <a:extLst>
              <a:ext uri="{FF2B5EF4-FFF2-40B4-BE49-F238E27FC236}">
                <a16:creationId xmlns:a16="http://schemas.microsoft.com/office/drawing/2014/main" id="{B0D70F90-22FA-D7D6-9C6A-66B814868060}"/>
              </a:ext>
            </a:extLst>
          </p:cNvPr>
          <p:cNvPicPr>
            <a:picLocks noChangeAspect="1"/>
          </p:cNvPicPr>
          <p:nvPr/>
        </p:nvPicPr>
        <p:blipFill>
          <a:blip r:embed="rId4"/>
          <a:stretch>
            <a:fillRect/>
          </a:stretch>
        </p:blipFill>
        <p:spPr>
          <a:xfrm>
            <a:off x="3409950" y="277785"/>
            <a:ext cx="7772400" cy="4241759"/>
          </a:xfrm>
          <a:prstGeom prst="rect">
            <a:avLst/>
          </a:prstGeom>
        </p:spPr>
      </p:pic>
      <p:sp>
        <p:nvSpPr>
          <p:cNvPr id="2" name="Google Shape;80;p1">
            <a:extLst>
              <a:ext uri="{FF2B5EF4-FFF2-40B4-BE49-F238E27FC236}">
                <a16:creationId xmlns:a16="http://schemas.microsoft.com/office/drawing/2014/main" id="{480DF1BF-F9E3-D4BA-2A88-64D04F42048A}"/>
              </a:ext>
            </a:extLst>
          </p:cNvPr>
          <p:cNvSpPr txBox="1"/>
          <p:nvPr/>
        </p:nvSpPr>
        <p:spPr>
          <a:xfrm>
            <a:off x="2900723" y="7392965"/>
            <a:ext cx="8441700" cy="1661993"/>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fr-FR" sz="1800" b="1" i="0" u="none" strike="noStrike" cap="none" dirty="0">
                <a:solidFill>
                  <a:srgbClr val="FFFFFF"/>
                </a:solidFill>
                <a:latin typeface="Montserrat"/>
                <a:ea typeface="Montserrat"/>
                <a:cs typeface="Montserrat"/>
                <a:sym typeface="Montserrat"/>
              </a:rPr>
              <a:t>Préparé par: </a:t>
            </a:r>
          </a:p>
          <a:p>
            <a:pPr marL="0" marR="0" lvl="0" indent="0" algn="ctr" rtl="0">
              <a:lnSpc>
                <a:spcPct val="150000"/>
              </a:lnSpc>
              <a:spcBef>
                <a:spcPts val="0"/>
              </a:spcBef>
              <a:spcAft>
                <a:spcPts val="0"/>
              </a:spcAft>
              <a:buClr>
                <a:srgbClr val="000000"/>
              </a:buClr>
              <a:buSzPts val="1700"/>
              <a:buFont typeface="Arial"/>
              <a:buNone/>
            </a:pPr>
            <a:r>
              <a:rPr lang="fr-FR" sz="1800" i="0" u="none" strike="noStrike" cap="none" dirty="0">
                <a:solidFill>
                  <a:srgbClr val="FFFFFF"/>
                </a:solidFill>
                <a:latin typeface="Montserrat"/>
                <a:ea typeface="Montserrat"/>
                <a:cs typeface="Montserrat"/>
                <a:sym typeface="Montserrat"/>
              </a:rPr>
              <a:t>Sous-comité de plaidoyer &amp; redevabilité Conférence Internationale sur la Planification Familiale (ICFP)</a:t>
            </a:r>
          </a:p>
          <a:p>
            <a:pPr marL="0" marR="0" lvl="0" indent="0" algn="ctr" rtl="0">
              <a:lnSpc>
                <a:spcPct val="150000"/>
              </a:lnSpc>
              <a:spcBef>
                <a:spcPts val="0"/>
              </a:spcBef>
              <a:spcAft>
                <a:spcPts val="0"/>
              </a:spcAft>
              <a:buClr>
                <a:srgbClr val="000000"/>
              </a:buClr>
              <a:buSzPts val="1700"/>
              <a:buFont typeface="Arial"/>
              <a:buNone/>
            </a:pPr>
            <a:r>
              <a:rPr lang="fr-FR" sz="1800" i="0" u="none" strike="noStrike" cap="none" dirty="0">
                <a:solidFill>
                  <a:srgbClr val="FFFFFF"/>
                </a:solidFill>
                <a:latin typeface="Montserrat"/>
                <a:ea typeface="Montserrat"/>
                <a:cs typeface="Montserrat"/>
                <a:sym typeface="Montserrat"/>
              </a:rPr>
              <a:t>Contact : </a:t>
            </a:r>
            <a:r>
              <a:rPr lang="fr-FR" sz="1800" i="0" u="none" strike="noStrike" cap="none" dirty="0" err="1">
                <a:solidFill>
                  <a:srgbClr val="FFFFFF"/>
                </a:solidFill>
                <a:latin typeface="Montserrat"/>
                <a:ea typeface="Montserrat"/>
                <a:cs typeface="Montserrat"/>
                <a:sym typeface="Montserrat"/>
              </a:rPr>
              <a:t>abstracts@theicfp.org</a:t>
            </a:r>
            <a:endParaRPr lang="fr-FR" sz="1800" i="0" u="none" strike="noStrike" cap="none" dirty="0">
              <a:solidFill>
                <a:srgbClr val="FFFFFF"/>
              </a:solidFill>
              <a:latin typeface="Montserrat"/>
              <a:ea typeface="Montserrat"/>
              <a:cs typeface="Montserrat"/>
              <a:sym typeface="Montserra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4673E-0812-82CC-8BA2-2CE3311210FA}"/>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39D71EBE-3742-245F-5A1F-64CE0C9CBC1D}"/>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BD97AF82-E75D-DF36-501A-C50C719183DF}"/>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293B33CE-91A6-E3D7-0C7E-FF25EB0371D5}"/>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B9E4A8FB-2B47-6869-725B-3652EA6B1E62}"/>
              </a:ext>
            </a:extLst>
          </p:cNvPr>
          <p:cNvSpPr txBox="1"/>
          <p:nvPr/>
        </p:nvSpPr>
        <p:spPr>
          <a:xfrm>
            <a:off x="0" y="4296968"/>
            <a:ext cx="18252849" cy="1123160"/>
          </a:xfrm>
          <a:prstGeom prst="rect">
            <a:avLst/>
          </a:prstGeom>
        </p:spPr>
        <p:txBody>
          <a:bodyPr vert="horz" wrap="square" lIns="0" tIns="15018" rIns="0" bIns="0" rtlCol="0">
            <a:spAutoFit/>
          </a:bodyPr>
          <a:lstStyle/>
          <a:p>
            <a:pPr algn="ctr"/>
            <a:r>
              <a:rPr lang="fr-FR" sz="7200" b="1">
                <a:solidFill>
                  <a:srgbClr val="FFFFFF"/>
                </a:solidFill>
                <a:latin typeface="Montserrat"/>
                <a:ea typeface="Montserrat"/>
                <a:cs typeface="Montserrat"/>
                <a:sym typeface="Montserrat"/>
              </a:rPr>
              <a:t>Importance / Contexte</a:t>
            </a:r>
          </a:p>
        </p:txBody>
      </p:sp>
      <p:sp>
        <p:nvSpPr>
          <p:cNvPr id="8" name="Google Shape;80;p1">
            <a:extLst>
              <a:ext uri="{FF2B5EF4-FFF2-40B4-BE49-F238E27FC236}">
                <a16:creationId xmlns:a16="http://schemas.microsoft.com/office/drawing/2014/main" id="{392933BD-9030-903C-90AA-97EB76A6525B}"/>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fr-FR" sz="2800" i="0" u="none" strike="noStrike" cap="none">
                <a:solidFill>
                  <a:srgbClr val="FFFFFF"/>
                </a:solidFill>
                <a:latin typeface="Montserrat"/>
                <a:ea typeface="Montserrat"/>
                <a:cs typeface="Montserrat"/>
                <a:sym typeface="Montserrat"/>
              </a:rPr>
              <a:t>200 mots maximum</a:t>
            </a:r>
          </a:p>
        </p:txBody>
      </p:sp>
    </p:spTree>
    <p:extLst>
      <p:ext uri="{BB962C8B-B14F-4D97-AF65-F5344CB8AC3E}">
        <p14:creationId xmlns:p14="http://schemas.microsoft.com/office/powerpoint/2010/main" val="9979178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C5CE41B-0E57-16A6-1122-D2A37E570AC2}"/>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80993D50-86DA-FB4F-C290-D06735772321}"/>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3C106EE0-2D44-9324-664B-1FB585629981}"/>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B0A6226A-0792-30FA-9892-FAAD865E86C0}"/>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53D46D6-08CA-5492-3B94-A83FAE008EFB}"/>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D0CDD3ED-F845-EFCA-2551-BDA90CE8BBB4}"/>
              </a:ext>
            </a:extLst>
          </p:cNvPr>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fr-FR" sz="4400" b="1">
                <a:latin typeface="Montserrat" pitchFamily="2" charset="77"/>
              </a:rPr>
              <a:t>Il devrait répondre aux questions suivantes:</a:t>
            </a:r>
          </a:p>
          <a:p>
            <a:pPr marL="571500" lvl="1" indent="-571500">
              <a:spcBef>
                <a:spcPts val="900"/>
              </a:spcBef>
              <a:buSzPct val="110000"/>
              <a:buFont typeface="Arial" panose="020B0604020202020204" pitchFamily="34" charset="0"/>
              <a:buChar char="•"/>
              <a:defRPr sz="3000">
                <a:latin typeface="+mj-lt"/>
                <a:ea typeface="+mj-ea"/>
                <a:cs typeface="+mj-cs"/>
                <a:sym typeface="Helvetica"/>
              </a:defRPr>
            </a:pPr>
            <a:r>
              <a:rPr lang="fr-FR" sz="3600">
                <a:latin typeface="Montserrat" pitchFamily="2" charset="77"/>
              </a:rPr>
              <a:t>Quel est le statut de la planification familiale dans votre contexte?</a:t>
            </a:r>
          </a:p>
          <a:p>
            <a:pPr marL="571500" lvl="1" indent="-571500">
              <a:spcBef>
                <a:spcPts val="900"/>
              </a:spcBef>
              <a:buSzPct val="110000"/>
              <a:buFont typeface="Arial" panose="020B0604020202020204" pitchFamily="34" charset="0"/>
              <a:buChar char="•"/>
              <a:defRPr sz="3000">
                <a:latin typeface="+mj-lt"/>
                <a:ea typeface="+mj-ea"/>
                <a:cs typeface="+mj-cs"/>
                <a:sym typeface="Helvetica"/>
              </a:defRPr>
            </a:pPr>
            <a:r>
              <a:rPr lang="fr-FR" sz="3600">
                <a:latin typeface="Montserrat" pitchFamily="2" charset="77"/>
              </a:rPr>
              <a:t>À quel problème répondez-vous?</a:t>
            </a:r>
          </a:p>
          <a:p>
            <a:pPr marL="571500" lvl="1" indent="-571500">
              <a:spcBef>
                <a:spcPts val="900"/>
              </a:spcBef>
              <a:buSzPct val="110000"/>
              <a:buFont typeface="Arial" panose="020B0604020202020204" pitchFamily="34" charset="0"/>
              <a:buChar char="•"/>
              <a:defRPr sz="3000">
                <a:latin typeface="+mj-lt"/>
                <a:ea typeface="+mj-ea"/>
                <a:cs typeface="+mj-cs"/>
                <a:sym typeface="Helvetica"/>
              </a:defRPr>
            </a:pPr>
            <a:r>
              <a:rPr lang="fr-FR" sz="3600">
                <a:latin typeface="Montserrat" pitchFamily="2" charset="77"/>
              </a:rPr>
              <a:t>Pourquoi le plaidoyer ou la redevabilité étaient nécessaires?</a:t>
            </a:r>
            <a:br>
              <a:rPr lang="fr-FR" sz="3600">
                <a:latin typeface="Montserrat" pitchFamily="2" charset="77"/>
              </a:rPr>
            </a:br>
            <a:endParaRPr lang="fr-FR" sz="3600">
              <a:latin typeface="Montserrat" pitchFamily="2" charset="77"/>
            </a:endParaRPr>
          </a:p>
          <a:p>
            <a:pPr marL="685800" indent="-685800">
              <a:spcBef>
                <a:spcPts val="900"/>
              </a:spcBef>
              <a:buSzPct val="110000"/>
              <a:buBlip>
                <a:blip r:embed="rId4"/>
              </a:buBlip>
              <a:defRPr sz="3000">
                <a:latin typeface="+mj-lt"/>
                <a:ea typeface="+mj-ea"/>
                <a:cs typeface="+mj-cs"/>
                <a:sym typeface="Helvetica"/>
              </a:defRPr>
            </a:pPr>
            <a:r>
              <a:rPr lang="fr-FR" sz="4400" b="1">
                <a:solidFill>
                  <a:srgbClr val="D1003F"/>
                </a:solidFill>
                <a:latin typeface="Montserrat" pitchFamily="2" charset="77"/>
              </a:rPr>
              <a:t>Ne présumez pas que les examinateurs savent ce que vous faîtes.</a:t>
            </a:r>
          </a:p>
        </p:txBody>
      </p:sp>
      <p:sp>
        <p:nvSpPr>
          <p:cNvPr id="5" name="Google Shape;129;p4">
            <a:extLst>
              <a:ext uri="{FF2B5EF4-FFF2-40B4-BE49-F238E27FC236}">
                <a16:creationId xmlns:a16="http://schemas.microsoft.com/office/drawing/2014/main" id="{96081B32-D34B-6898-980E-BDA300397E9E}"/>
              </a:ext>
            </a:extLst>
          </p:cNvPr>
          <p:cNvSpPr txBox="1"/>
          <p:nvPr/>
        </p:nvSpPr>
        <p:spPr>
          <a:xfrm>
            <a:off x="914400" y="8316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i="0" u="none" strike="noStrike" cap="none">
                <a:solidFill>
                  <a:srgbClr val="FFFFFF"/>
                </a:solidFill>
                <a:latin typeface="Montserrat"/>
                <a:ea typeface="Montserrat"/>
                <a:cs typeface="Montserrat"/>
                <a:sym typeface="Montserrat"/>
              </a:rPr>
              <a:t>Le contexte est l’introduction de vos efforts</a:t>
            </a:r>
          </a:p>
        </p:txBody>
      </p:sp>
    </p:spTree>
    <p:extLst>
      <p:ext uri="{BB962C8B-B14F-4D97-AF65-F5344CB8AC3E}">
        <p14:creationId xmlns:p14="http://schemas.microsoft.com/office/powerpoint/2010/main" val="19025498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F4C75436-B04C-E41E-FC05-223DD0D954A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75F01E9C-AB42-6297-E881-77C9589E5CD5}"/>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1F8179DC-6BEA-AB1D-FA02-296DDD20F48B}"/>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80BAA2F9-6969-9D55-4B9B-5E4EDB98734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70722931-3355-05B0-8D67-E40F9EAFA588}"/>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561DCBE1-50B2-B69F-6672-C614D077814F}"/>
              </a:ext>
            </a:extLst>
          </p:cNvPr>
          <p:cNvSpPr/>
          <p:nvPr/>
        </p:nvSpPr>
        <p:spPr>
          <a:xfrm>
            <a:off x="914400" y="4161526"/>
            <a:ext cx="16459200" cy="3920754"/>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fr-FR" sz="4400">
                <a:latin typeface="Montserrat" pitchFamily="2" charset="77"/>
              </a:rPr>
              <a:t>Il s’agit d’une vue d’ensemble de l’</a:t>
            </a:r>
            <a:r>
              <a:rPr lang="fr-FR" sz="4400" b="1">
                <a:latin typeface="Montserrat" pitchFamily="2" charset="77"/>
              </a:rPr>
              <a:t>avant</a:t>
            </a:r>
            <a:r>
              <a:rPr lang="fr-FR" sz="4400">
                <a:latin typeface="Montserrat" pitchFamily="2" charset="77"/>
              </a:rPr>
              <a:t>. Assurez-vous que le contexte décrive l’environnement avant votre plaidoyer ou vos activités de redevabilité– et pourquoi elles étaient nécessaires (incluez des données si nécessaire).</a:t>
            </a:r>
          </a:p>
        </p:txBody>
      </p:sp>
      <p:sp>
        <p:nvSpPr>
          <p:cNvPr id="2" name="Google Shape;129;p4">
            <a:extLst>
              <a:ext uri="{FF2B5EF4-FFF2-40B4-BE49-F238E27FC236}">
                <a16:creationId xmlns:a16="http://schemas.microsoft.com/office/drawing/2014/main" id="{C570F129-D2BF-1F36-6980-169DE312EBFC}"/>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i="0" u="none" strike="noStrike" cap="none">
                <a:solidFill>
                  <a:srgbClr val="FFFFFF"/>
                </a:solidFill>
                <a:latin typeface="Montserrat"/>
                <a:ea typeface="Montserrat"/>
                <a:cs typeface="Montserrat"/>
                <a:sym typeface="Montserrat"/>
              </a:rPr>
              <a:t>Importance/Contexte – Conseils d’experts</a:t>
            </a:r>
          </a:p>
        </p:txBody>
      </p:sp>
    </p:spTree>
    <p:extLst>
      <p:ext uri="{BB962C8B-B14F-4D97-AF65-F5344CB8AC3E}">
        <p14:creationId xmlns:p14="http://schemas.microsoft.com/office/powerpoint/2010/main" val="13523427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22E13ED3-F3CA-5A42-228E-AA322ADDE1FB}"/>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A701D8D-5679-091B-390A-9ED23ED33279}"/>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510C3F40-738D-5E8D-AB76-5375A18DB4E6}"/>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CA3179DB-CF78-43E6-5F6F-F25F8A72C9B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7B81C42D-D8F3-794E-B19D-28586B10D5C7}"/>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C6E3CBDC-F396-9068-59B2-4F931E6B4F41}"/>
              </a:ext>
            </a:extLst>
          </p:cNvPr>
          <p:cNvSpPr/>
          <p:nvPr/>
        </p:nvSpPr>
        <p:spPr>
          <a:xfrm>
            <a:off x="914400" y="2932017"/>
            <a:ext cx="12664440" cy="6288183"/>
          </a:xfrm>
          <a:prstGeom prst="rect">
            <a:avLst/>
          </a:prstGeom>
          <a:noFill/>
          <a:ln>
            <a:noFill/>
          </a:ln>
        </p:spPr>
        <p:txBody>
          <a:bodyPr spcFirstLastPara="1" wrap="square" lIns="91425" tIns="45700" rIns="91425" bIns="45700" anchor="t" anchorCtr="0">
            <a:noAutofit/>
          </a:bodyPr>
          <a:lstStyle/>
          <a:p>
            <a:pPr>
              <a:spcBef>
                <a:spcPts val="900"/>
              </a:spcBef>
              <a:buSzPct val="110000"/>
              <a:defRPr sz="3000">
                <a:latin typeface="+mj-lt"/>
                <a:ea typeface="+mj-ea"/>
                <a:cs typeface="+mj-cs"/>
                <a:sym typeface="Helvetica"/>
              </a:defRPr>
            </a:pPr>
            <a:r>
              <a:rPr lang="fr-FR" sz="2400" kern="100">
                <a:effectLst/>
                <a:latin typeface="Montserrat" pitchFamily="2" charset="77"/>
                <a:ea typeface="Aptos" panose="020B0004020202020204" pitchFamily="34" charset="0"/>
                <a:cs typeface="Times New Roman" panose="02020603050405020304" pitchFamily="18" charset="0"/>
              </a:rPr>
              <a:t>Les Plans d’Action Nationaux Budgétisés pour la planification familiale (PANB-PF) sont un outil essentiel pour traduire les engagements de planification familiale en résultats concrets en termes de financement et de politique. Les gouvernements, les bailleurs de fonds et les parties prenantes locales ont investi du temps et des ressources pour développer un PANB-PF national, et reproduisent à présent cette approche au niveau infranational. Ces efforts visent à contribuer à la réalisation des engagements PF2020 du pays, y compris celui d’augmenter la prévalence contraceptive au Kenya de 58% actuellement à 66% d’ici l’année 2020. Cependant, </a:t>
            </a:r>
            <a:r>
              <a:rPr lang="fr-FR" sz="2400" b="1" kern="100">
                <a:solidFill>
                  <a:srgbClr val="D1003F"/>
                </a:solidFill>
                <a:effectLst/>
                <a:latin typeface="Montserrat" pitchFamily="2" charset="77"/>
                <a:ea typeface="Aptos" panose="020B0004020202020204" pitchFamily="34" charset="0"/>
                <a:cs typeface="Times New Roman" panose="02020603050405020304" pitchFamily="18" charset="0"/>
              </a:rPr>
              <a:t>l’expérience d’AFP révèle que l’approbation des PANB par les comtés ne mène pas automatiquement à leur mise en œuvre. </a:t>
            </a:r>
            <a:r>
              <a:rPr lang="fr-FR" sz="2400" kern="100">
                <a:effectLst/>
                <a:latin typeface="Montserrat" pitchFamily="2" charset="77"/>
                <a:ea typeface="Aptos" panose="020B0004020202020204" pitchFamily="34" charset="0"/>
                <a:cs typeface="Times New Roman" panose="02020603050405020304" pitchFamily="18" charset="0"/>
              </a:rPr>
              <a:t>Bien que le parties prenantes externes se chargent de tenir les gouvernements redevables des progrès accomplis vers l’atteinte des cibles du PANB, </a:t>
            </a:r>
            <a:r>
              <a:rPr lang="fr-FR" sz="2400" b="1" kern="100">
                <a:solidFill>
                  <a:srgbClr val="D1003F"/>
                </a:solidFill>
                <a:effectLst/>
                <a:latin typeface="Montserrat" pitchFamily="2" charset="77"/>
                <a:ea typeface="Aptos" panose="020B0004020202020204" pitchFamily="34" charset="0"/>
                <a:cs typeface="Times New Roman" panose="02020603050405020304" pitchFamily="18" charset="0"/>
              </a:rPr>
              <a:t>peu d’attention a été portée sur la manière dont les gouvernements peuvent encourager la redevabilité interne.</a:t>
            </a:r>
            <a:r>
              <a:rPr lang="fr-FR" sz="2400" b="1" kern="100">
                <a:effectLst/>
                <a:latin typeface="Montserrat" pitchFamily="2" charset="77"/>
                <a:ea typeface="Aptos" panose="020B0004020202020204" pitchFamily="34" charset="0"/>
                <a:cs typeface="Times New Roman" panose="02020603050405020304" pitchFamily="18" charset="0"/>
              </a:rPr>
              <a:t> </a:t>
            </a:r>
            <a:r>
              <a:rPr lang="fr-FR" sz="2400" kern="100">
                <a:effectLst/>
                <a:latin typeface="Montserrat" pitchFamily="2" charset="77"/>
                <a:ea typeface="Aptos" panose="020B0004020202020204" pitchFamily="34" charset="0"/>
                <a:cs typeface="Times New Roman" panose="02020603050405020304" pitchFamily="18" charset="0"/>
              </a:rPr>
              <a:t>Une auto-évaluation interne des gouvernements sur la mise en œuvre des politiques s’avère déterminante pour augmenter la redevabilité tout au long de la chaîne de prise de décision bureaucratique et politique.</a:t>
            </a:r>
            <a:endParaRPr lang="fr-FR" sz="2400" b="1">
              <a:solidFill>
                <a:srgbClr val="D1003F"/>
              </a:solidFill>
              <a:latin typeface="Montserrat" pitchFamily="2" charset="77"/>
            </a:endParaRPr>
          </a:p>
        </p:txBody>
      </p:sp>
      <p:sp>
        <p:nvSpPr>
          <p:cNvPr id="3" name="Rectangle 2">
            <a:extLst>
              <a:ext uri="{FF2B5EF4-FFF2-40B4-BE49-F238E27FC236}">
                <a16:creationId xmlns:a16="http://schemas.microsoft.com/office/drawing/2014/main" id="{2DF72BD6-D8C1-9263-F3EA-693AD87653C3}"/>
              </a:ext>
            </a:extLst>
          </p:cNvPr>
          <p:cNvSpPr/>
          <p:nvPr/>
        </p:nvSpPr>
        <p:spPr>
          <a:xfrm>
            <a:off x="914400" y="9615283"/>
            <a:ext cx="16459200" cy="461665"/>
          </a:xfrm>
          <a:prstGeom prst="rect">
            <a:avLst/>
          </a:prstGeom>
        </p:spPr>
        <p:txBody>
          <a:bodyPr wrap="square">
            <a:spAutoFit/>
          </a:bodyPr>
          <a:lstStyle/>
          <a:p>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Brecker</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Patierno</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K.: Choices and Challenges: A novel data visualization and advocacy tool for understanding contraceptive use dynamics. Paper presented at: ICFP 2022; November 14-17; Pattaya City, Thailand. ICFP Program. [database online]. https://icfp2022.dryfta.com/</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index.php?option</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com_dryfta&amp;view</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program&amp;Itemid</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=684</a:t>
            </a:r>
          </a:p>
        </p:txBody>
      </p:sp>
      <p:sp>
        <p:nvSpPr>
          <p:cNvPr id="4" name="TextBox 3">
            <a:extLst>
              <a:ext uri="{FF2B5EF4-FFF2-40B4-BE49-F238E27FC236}">
                <a16:creationId xmlns:a16="http://schemas.microsoft.com/office/drawing/2014/main" id="{513BF2D1-364A-D7D2-3B78-E6BD36B25BE4}"/>
              </a:ext>
            </a:extLst>
          </p:cNvPr>
          <p:cNvSpPr txBox="1"/>
          <p:nvPr/>
        </p:nvSpPr>
        <p:spPr>
          <a:xfrm>
            <a:off x="14057140" y="3655096"/>
            <a:ext cx="3809131" cy="1200329"/>
          </a:xfrm>
          <a:prstGeom prst="rect">
            <a:avLst/>
          </a:prstGeom>
          <a:noFill/>
          <a:ln>
            <a:solidFill>
              <a:schemeClr val="accent1"/>
            </a:solidFill>
          </a:ln>
        </p:spPr>
        <p:txBody>
          <a:bodyPr wrap="square" rtlCol="0">
            <a:spAutoFit/>
          </a:bodyPr>
          <a:lstStyle/>
          <a:p>
            <a:r>
              <a:rPr lang="fr-FR" sz="2400" b="1" kern="100">
                <a:solidFill>
                  <a:srgbClr val="D1003F"/>
                </a:solidFill>
                <a:latin typeface="Montserrat" pitchFamily="2" charset="77"/>
                <a:cs typeface="Times New Roman" panose="02020603050405020304" pitchFamily="18" charset="0"/>
              </a:rPr>
              <a:t>Pourquoi était-il nécessaire de mener un plaidoyer?</a:t>
            </a:r>
            <a:endParaRPr lang="fr-FR" sz="2400">
              <a:solidFill>
                <a:srgbClr val="D1003F"/>
              </a:solidFill>
              <a:latin typeface="Montserrat" pitchFamily="2" charset="77"/>
            </a:endParaRPr>
          </a:p>
        </p:txBody>
      </p:sp>
      <p:sp>
        <p:nvSpPr>
          <p:cNvPr id="2" name="Google Shape;129;p4">
            <a:extLst>
              <a:ext uri="{FF2B5EF4-FFF2-40B4-BE49-F238E27FC236}">
                <a16:creationId xmlns:a16="http://schemas.microsoft.com/office/drawing/2014/main" id="{9F329D3C-2E45-B38E-4AFA-8B06ACB44AA8}"/>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i="0" u="none" strike="noStrike" cap="none">
                <a:solidFill>
                  <a:srgbClr val="FFFFFF"/>
                </a:solidFill>
                <a:latin typeface="Montserrat"/>
                <a:ea typeface="Montserrat"/>
                <a:cs typeface="Montserrat"/>
                <a:sym typeface="Montserrat"/>
              </a:rPr>
              <a:t>Exemple</a:t>
            </a:r>
          </a:p>
        </p:txBody>
      </p:sp>
    </p:spTree>
    <p:extLst>
      <p:ext uri="{BB962C8B-B14F-4D97-AF65-F5344CB8AC3E}">
        <p14:creationId xmlns:p14="http://schemas.microsoft.com/office/powerpoint/2010/main" val="18758654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C2426-F3F2-8DB6-E23E-642B99E0A922}"/>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645AEC64-5D03-B609-A7D5-A8C52B5E3E14}"/>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D6412907-6EE6-FC6B-67FE-BBDE0CA30BE5}"/>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4A839C6F-C733-DD21-38E7-33F5B68152CB}"/>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63D4877F-CDFB-0B10-4498-25A179A0895F}"/>
              </a:ext>
            </a:extLst>
          </p:cNvPr>
          <p:cNvSpPr txBox="1"/>
          <p:nvPr/>
        </p:nvSpPr>
        <p:spPr>
          <a:xfrm>
            <a:off x="0" y="4032446"/>
            <a:ext cx="18252849" cy="2231156"/>
          </a:xfrm>
          <a:prstGeom prst="rect">
            <a:avLst/>
          </a:prstGeom>
        </p:spPr>
        <p:txBody>
          <a:bodyPr vert="horz" wrap="square" lIns="0" tIns="15018" rIns="0" bIns="0" rtlCol="0">
            <a:spAutoFit/>
          </a:bodyPr>
          <a:lstStyle/>
          <a:p>
            <a:pPr algn="ctr"/>
            <a:r>
              <a:rPr lang="fr-FR" sz="7200" b="1">
                <a:solidFill>
                  <a:srgbClr val="FFFFFF"/>
                </a:solidFill>
                <a:latin typeface="Montserrat"/>
                <a:ea typeface="Montserrat"/>
                <a:cs typeface="Montserrat"/>
                <a:sym typeface="Montserrat"/>
              </a:rPr>
              <a:t>Intervention/activité de </a:t>
            </a:r>
          </a:p>
          <a:p>
            <a:pPr algn="ctr"/>
            <a:r>
              <a:rPr lang="fr-FR" sz="7200" b="1">
                <a:solidFill>
                  <a:srgbClr val="FFFFFF"/>
                </a:solidFill>
                <a:latin typeface="Montserrat"/>
                <a:ea typeface="Montserrat"/>
                <a:cs typeface="Montserrat"/>
                <a:sym typeface="Montserrat"/>
              </a:rPr>
              <a:t>plaidoyer testée</a:t>
            </a:r>
            <a:endParaRPr lang="fr-FR" sz="7200" b="1" i="0" u="none" strike="noStrike" cap="none">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402E1D10-6FB6-4019-14B9-FA02BCC041A2}"/>
              </a:ext>
            </a:extLst>
          </p:cNvPr>
          <p:cNvSpPr txBox="1"/>
          <p:nvPr/>
        </p:nvSpPr>
        <p:spPr>
          <a:xfrm>
            <a:off x="5123799" y="634557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fr-FR" sz="2800">
                <a:solidFill>
                  <a:srgbClr val="FFFFFF"/>
                </a:solidFill>
                <a:latin typeface="Montserrat"/>
                <a:ea typeface="Montserrat"/>
                <a:cs typeface="Montserrat"/>
                <a:sym typeface="Montserrat"/>
              </a:rPr>
              <a:t>100 mots maximum</a:t>
            </a:r>
            <a:endParaRPr lang="fr-FR" sz="2800" i="0" u="none" strike="noStrike" cap="none">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30956499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5DAD3CA5-FA02-98D7-88D0-1DEF19711C3C}"/>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90769E4-F2FD-FF7A-7D35-AC2FEE148F94}"/>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04136780-E772-D213-0976-1B5CA726980B}"/>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E644D48-B717-D828-6D3A-60273BD58BE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99F82F6-8786-2274-69CF-43C147B4F63B}"/>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5D64122A-FCE1-6D57-C9C7-14BB4C208AEC}"/>
              </a:ext>
            </a:extLst>
          </p:cNvPr>
          <p:cNvSpPr/>
          <p:nvPr/>
        </p:nvSpPr>
        <p:spPr>
          <a:xfrm>
            <a:off x="7514645" y="3507402"/>
            <a:ext cx="9875520" cy="5688848"/>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fr-FR" sz="4400">
                <a:latin typeface="Montserrat" pitchFamily="2" charset="77"/>
              </a:rPr>
              <a:t>Quels étaient les visées et objectifs spécifiques de votre plaidoyer?</a:t>
            </a:r>
          </a:p>
          <a:p>
            <a:pPr marL="685800" indent="-685800">
              <a:spcBef>
                <a:spcPts val="900"/>
              </a:spcBef>
              <a:buSzPct val="110000"/>
              <a:buBlip>
                <a:blip r:embed="rId4"/>
              </a:buBlip>
              <a:defRPr sz="3000">
                <a:latin typeface="+mj-lt"/>
                <a:ea typeface="+mj-ea"/>
                <a:cs typeface="+mj-cs"/>
                <a:sym typeface="Helvetica"/>
              </a:defRPr>
            </a:pPr>
            <a:r>
              <a:rPr lang="fr-FR" sz="4400">
                <a:latin typeface="Montserrat" pitchFamily="2" charset="77"/>
              </a:rPr>
              <a:t>Quel rôle votre organisation ou institution a-t-elle joué en réponse à ce problème?</a:t>
            </a:r>
          </a:p>
          <a:p>
            <a:pPr marL="685800" indent="-685800">
              <a:spcBef>
                <a:spcPts val="900"/>
              </a:spcBef>
              <a:buSzPct val="110000"/>
              <a:buBlip>
                <a:blip r:embed="rId4"/>
              </a:buBlip>
              <a:defRPr sz="3000">
                <a:latin typeface="+mj-lt"/>
                <a:ea typeface="+mj-ea"/>
                <a:cs typeface="+mj-cs"/>
                <a:sym typeface="Helvetica"/>
              </a:defRPr>
            </a:pPr>
            <a:r>
              <a:rPr lang="fr-FR" sz="4400">
                <a:latin typeface="Montserrat" pitchFamily="2" charset="77"/>
              </a:rPr>
              <a:t>Avez-vous travaillé avec des collaborateurs?</a:t>
            </a:r>
            <a:endParaRPr lang="fr-FR" sz="4400" b="1">
              <a:solidFill>
                <a:srgbClr val="C00000"/>
              </a:solidFill>
              <a:latin typeface="Montserrat" pitchFamily="2" charset="77"/>
            </a:endParaRPr>
          </a:p>
        </p:txBody>
      </p:sp>
      <p:pic>
        <p:nvPicPr>
          <p:cNvPr id="2" name="Image" descr="Image">
            <a:extLst>
              <a:ext uri="{FF2B5EF4-FFF2-40B4-BE49-F238E27FC236}">
                <a16:creationId xmlns:a16="http://schemas.microsoft.com/office/drawing/2014/main" id="{D8D314A1-70AD-5C59-08A5-BE4C2C91A510}"/>
              </a:ext>
            </a:extLst>
          </p:cNvPr>
          <p:cNvPicPr>
            <a:picLocks noChangeAspect="1"/>
          </p:cNvPicPr>
          <p:nvPr/>
        </p:nvPicPr>
        <p:blipFill>
          <a:blip r:embed="rId5"/>
          <a:stretch>
            <a:fillRect/>
          </a:stretch>
        </p:blipFill>
        <p:spPr>
          <a:xfrm>
            <a:off x="897835" y="3507401"/>
            <a:ext cx="6155514" cy="5688849"/>
          </a:xfrm>
          <a:prstGeom prst="rect">
            <a:avLst/>
          </a:prstGeom>
          <a:ln w="12700">
            <a:miter lim="400000"/>
          </a:ln>
        </p:spPr>
      </p:pic>
      <p:sp>
        <p:nvSpPr>
          <p:cNvPr id="3" name="Google Shape;129;p4">
            <a:extLst>
              <a:ext uri="{FF2B5EF4-FFF2-40B4-BE49-F238E27FC236}">
                <a16:creationId xmlns:a16="http://schemas.microsoft.com/office/drawing/2014/main" id="{BE70167C-AB1D-39F5-95E3-7BFBDF432305}"/>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Décrivez l’intervention de plaidoyer</a:t>
            </a:r>
            <a:endParaRPr lang="fr-FR" sz="4800" b="1" i="0" u="none" strike="noStrike" cap="none">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17287139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600AC742-F4AD-3EAE-5D10-90EA4A3F5DEF}"/>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4D195334-BAD2-6B98-D912-71C2CCEA84D8}"/>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62C07CC1-C059-B08C-DF24-6092493D54EE}"/>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FAD24847-CA47-7D1A-B0F0-5E6D22567D60}"/>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178FEF9B-D896-469E-D7DC-1BB55F8DD61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4D4889E4-54C2-4D4E-C53E-7455640600B9}"/>
              </a:ext>
            </a:extLst>
          </p:cNvPr>
          <p:cNvSpPr/>
          <p:nvPr/>
        </p:nvSpPr>
        <p:spPr>
          <a:xfrm>
            <a:off x="914400" y="3609758"/>
            <a:ext cx="16459200" cy="5419942"/>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fr-FR" sz="4400">
                <a:latin typeface="Montserrat" pitchFamily="2" charset="77"/>
              </a:rPr>
              <a:t>Le POURQUOI devrait être couvert dans la section sur le context</a:t>
            </a:r>
            <a:br>
              <a:rPr lang="fr-FR" sz="4400">
                <a:latin typeface="Montserrat" pitchFamily="2" charset="77"/>
              </a:rPr>
            </a:br>
            <a:endParaRPr lang="fr-FR" sz="4400">
              <a:latin typeface="Montserrat" pitchFamily="2" charset="77"/>
            </a:endParaRPr>
          </a:p>
          <a:p>
            <a:pPr marL="685800" indent="-685800">
              <a:spcBef>
                <a:spcPts val="900"/>
              </a:spcBef>
              <a:buSzPct val="110000"/>
              <a:buBlip>
                <a:blip r:embed="rId4"/>
              </a:buBlip>
              <a:defRPr sz="3000">
                <a:latin typeface="+mj-lt"/>
                <a:ea typeface="+mj-ea"/>
                <a:cs typeface="+mj-cs"/>
                <a:sym typeface="Helvetica"/>
              </a:defRPr>
            </a:pPr>
            <a:r>
              <a:rPr lang="fr-FR" sz="4400">
                <a:latin typeface="Montserrat" pitchFamily="2" charset="77"/>
              </a:rPr>
              <a:t>La section sur votre intervention de plaidoyer devrait répondre à: </a:t>
            </a:r>
            <a:r>
              <a:rPr lang="fr-FR" sz="4400" b="1">
                <a:solidFill>
                  <a:srgbClr val="D1003F"/>
                </a:solidFill>
                <a:latin typeface="Montserrat" pitchFamily="2" charset="77"/>
              </a:rPr>
              <a:t>Qui? Quoi? Où? Quand?</a:t>
            </a:r>
          </a:p>
        </p:txBody>
      </p:sp>
      <p:sp>
        <p:nvSpPr>
          <p:cNvPr id="2" name="Google Shape;129;p4">
            <a:extLst>
              <a:ext uri="{FF2B5EF4-FFF2-40B4-BE49-F238E27FC236}">
                <a16:creationId xmlns:a16="http://schemas.microsoft.com/office/drawing/2014/main" id="{3D9C66BD-4831-899B-B49E-A04B1820822A}"/>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Intervention – Conseils d’experts</a:t>
            </a:r>
            <a:endParaRPr lang="fr-FR" sz="4800" b="1" i="0" u="none" strike="noStrike" cap="none">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5525145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61754081-38B7-279E-9041-26081C4024AF}"/>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575F9005-18F4-571A-FACA-ECFD2B87869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2983C67D-5D51-4598-4E0D-AF92D0079168}"/>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3817B2BD-BDB1-F938-5346-C55748EE004A}"/>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CE948DFD-EF41-8581-BE42-DF1CB2579911}"/>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04B173A4-A980-9768-A6CE-98DE22AA2D46}"/>
              </a:ext>
            </a:extLst>
          </p:cNvPr>
          <p:cNvSpPr/>
          <p:nvPr/>
        </p:nvSpPr>
        <p:spPr>
          <a:xfrm>
            <a:off x="914400" y="2932017"/>
            <a:ext cx="11963400" cy="6402483"/>
          </a:xfrm>
          <a:prstGeom prst="rect">
            <a:avLst/>
          </a:prstGeom>
          <a:noFill/>
          <a:ln>
            <a:noFill/>
          </a:ln>
        </p:spPr>
        <p:txBody>
          <a:bodyPr spcFirstLastPara="1" wrap="square" lIns="91425" tIns="45700" rIns="91425" bIns="45700" anchor="t" anchorCtr="0">
            <a:noAutofit/>
          </a:bodyPr>
          <a:lstStyle/>
          <a:p>
            <a:pPr>
              <a:spcBef>
                <a:spcPts val="900"/>
              </a:spcBef>
              <a:buSzPct val="110000"/>
              <a:defRPr sz="3000">
                <a:latin typeface="+mj-lt"/>
                <a:ea typeface="+mj-ea"/>
                <a:cs typeface="+mj-cs"/>
                <a:sym typeface="Helvetica"/>
              </a:defRPr>
            </a:pPr>
            <a:r>
              <a:rPr lang="fr-FR" sz="2800" kern="100">
                <a:effectLst/>
                <a:latin typeface="Montserrat" pitchFamily="2" charset="77"/>
                <a:ea typeface="Aptos" panose="020B0004020202020204" pitchFamily="34" charset="0"/>
                <a:cs typeface="Times New Roman" panose="02020603050405020304" pitchFamily="18" charset="0"/>
              </a:rPr>
              <a:t>Pour promouvoir l’action des décideurs, </a:t>
            </a:r>
            <a:r>
              <a:rPr lang="fr-FR" sz="2800" b="1" kern="100">
                <a:solidFill>
                  <a:srgbClr val="D1003F"/>
                </a:solidFill>
                <a:effectLst/>
                <a:latin typeface="Montserrat" pitchFamily="2" charset="77"/>
                <a:ea typeface="Aptos" panose="020B0004020202020204" pitchFamily="34" charset="0"/>
                <a:cs typeface="Times New Roman" panose="02020603050405020304" pitchFamily="18" charset="0"/>
              </a:rPr>
              <a:t>en 2017, le partenaire local d’AFP, Jhpiego Kenya, a développé, testé et déroulé une approche d’auto-évaluation innovante dirigée par les décideurs. L’approche comprenait l’établissement d’un Groupe de Travail Technique (GTT) sur la redevabilité ; l’application d’un nouvel outil d’auto-évaluation intitulé en anglais « Decision Maker Accountability Self -Assessment Tool » (DMASAT) ; et le développement et la mise en œuvre d’un plan de travail de redevabilité associé avec le soutien de diverses parties prenantes. </a:t>
            </a:r>
            <a:r>
              <a:rPr lang="fr-FR" sz="2800" kern="100">
                <a:effectLst/>
                <a:latin typeface="Montserrat" pitchFamily="2" charset="77"/>
                <a:ea typeface="Aptos" panose="020B0004020202020204" pitchFamily="34" charset="0"/>
                <a:cs typeface="Times New Roman" panose="02020603050405020304" pitchFamily="18" charset="0"/>
              </a:rPr>
              <a:t>Cette approche a été mise en œuvre dans 5 des 12 comtés disposant d’un PANB-PF et d’un budget pour la PF. À travers les efforts de plaidoyer d’AFP, ces cinq pays ont démontré un engagement politique croissant en finançant la PF et en approuvant les PANB pour investir dans la PF.</a:t>
            </a:r>
            <a:endParaRPr lang="fr-FR" sz="2800">
              <a:latin typeface="Montserrat" pitchFamily="2" charset="77"/>
            </a:endParaRPr>
          </a:p>
        </p:txBody>
      </p:sp>
      <p:sp>
        <p:nvSpPr>
          <p:cNvPr id="4" name="TextBox 3">
            <a:extLst>
              <a:ext uri="{FF2B5EF4-FFF2-40B4-BE49-F238E27FC236}">
                <a16:creationId xmlns:a16="http://schemas.microsoft.com/office/drawing/2014/main" id="{1F4BD25B-E2D4-1936-EDFC-13FA3E1C1DC9}"/>
              </a:ext>
            </a:extLst>
          </p:cNvPr>
          <p:cNvSpPr txBox="1"/>
          <p:nvPr/>
        </p:nvSpPr>
        <p:spPr>
          <a:xfrm>
            <a:off x="14057140" y="3655096"/>
            <a:ext cx="3809131" cy="830997"/>
          </a:xfrm>
          <a:prstGeom prst="rect">
            <a:avLst/>
          </a:prstGeom>
          <a:noFill/>
          <a:ln>
            <a:solidFill>
              <a:schemeClr val="accent1"/>
            </a:solidFill>
          </a:ln>
        </p:spPr>
        <p:txBody>
          <a:bodyPr wrap="square" rtlCol="0">
            <a:spAutoFit/>
          </a:bodyPr>
          <a:lstStyle/>
          <a:p>
            <a:r>
              <a:rPr lang="fr-FR" sz="2400">
                <a:solidFill>
                  <a:srgbClr val="D1003F"/>
                </a:solidFill>
                <a:latin typeface="Montserrat" pitchFamily="2" charset="77"/>
              </a:rPr>
              <a:t>Quand? Où? </a:t>
            </a:r>
          </a:p>
          <a:p>
            <a:r>
              <a:rPr lang="fr-FR" sz="2400">
                <a:solidFill>
                  <a:srgbClr val="D1003F"/>
                </a:solidFill>
                <a:latin typeface="Montserrat" pitchFamily="2" charset="77"/>
              </a:rPr>
              <a:t>Qui? Quoi?</a:t>
            </a:r>
          </a:p>
        </p:txBody>
      </p:sp>
      <p:sp>
        <p:nvSpPr>
          <p:cNvPr id="2" name="Google Shape;129;p4">
            <a:extLst>
              <a:ext uri="{FF2B5EF4-FFF2-40B4-BE49-F238E27FC236}">
                <a16:creationId xmlns:a16="http://schemas.microsoft.com/office/drawing/2014/main" id="{9BFCB87B-AB80-5456-7DC0-83B700EA85DE}"/>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Exemple</a:t>
            </a:r>
            <a:endParaRPr lang="fr-FR" sz="4800" b="1" i="0" u="none" strike="noStrike" cap="none">
              <a:solidFill>
                <a:srgbClr val="FFFFFF"/>
              </a:solidFill>
              <a:latin typeface="Montserrat"/>
              <a:ea typeface="Montserrat"/>
              <a:cs typeface="Montserrat"/>
              <a:sym typeface="Montserrat"/>
            </a:endParaRPr>
          </a:p>
        </p:txBody>
      </p:sp>
      <p:sp>
        <p:nvSpPr>
          <p:cNvPr id="5" name="Rectangle 4">
            <a:extLst>
              <a:ext uri="{FF2B5EF4-FFF2-40B4-BE49-F238E27FC236}">
                <a16:creationId xmlns:a16="http://schemas.microsoft.com/office/drawing/2014/main" id="{93925BFE-3742-7781-4EF7-A39C07C72FBA}"/>
              </a:ext>
            </a:extLst>
          </p:cNvPr>
          <p:cNvSpPr/>
          <p:nvPr/>
        </p:nvSpPr>
        <p:spPr>
          <a:xfrm>
            <a:off x="914400" y="9615283"/>
            <a:ext cx="16459200" cy="461665"/>
          </a:xfrm>
          <a:prstGeom prst="rect">
            <a:avLst/>
          </a:prstGeom>
        </p:spPr>
        <p:txBody>
          <a:bodyPr wrap="square">
            <a:spAutoFit/>
          </a:bodyPr>
          <a:lstStyle/>
          <a:p>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Brecker</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Patierno</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K.: Choices and Challenges: A novel data visualization and advocacy tool for understanding contraceptive use dynamics. Paper presented at: ICFP 2022; November 14-17; Pattaya City, Thailand. ICFP Program. [database online]. https://icfp2022.dryfta.com/</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index.php?option</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com_dryfta&amp;view</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program&amp;Itemid</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=684</a:t>
            </a:r>
          </a:p>
        </p:txBody>
      </p:sp>
    </p:spTree>
    <p:extLst>
      <p:ext uri="{BB962C8B-B14F-4D97-AF65-F5344CB8AC3E}">
        <p14:creationId xmlns:p14="http://schemas.microsoft.com/office/powerpoint/2010/main" val="39098591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920CA-C77F-752E-1219-24F62E51DDA8}"/>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94518547-5C17-4F43-4728-9A9C31F0F2D5}"/>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C1207330-BA7F-8F83-C653-D56D5505B5D0}"/>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6865009B-7527-4520-4B80-D4158357AFD0}"/>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16B834D2-1FC2-76A1-F556-4CF05F67B7D8}"/>
              </a:ext>
            </a:extLst>
          </p:cNvPr>
          <p:cNvSpPr txBox="1"/>
          <p:nvPr/>
        </p:nvSpPr>
        <p:spPr>
          <a:xfrm>
            <a:off x="0" y="4296968"/>
            <a:ext cx="18252849" cy="1123160"/>
          </a:xfrm>
          <a:prstGeom prst="rect">
            <a:avLst/>
          </a:prstGeom>
        </p:spPr>
        <p:txBody>
          <a:bodyPr vert="horz" wrap="square" lIns="0" tIns="15018" rIns="0" bIns="0" rtlCol="0">
            <a:spAutoFit/>
          </a:bodyPr>
          <a:lstStyle/>
          <a:p>
            <a:pPr algn="ctr"/>
            <a:r>
              <a:rPr lang="fr-FR" sz="7200" b="1">
                <a:solidFill>
                  <a:srgbClr val="FFFFFF"/>
                </a:solidFill>
                <a:latin typeface="Montserrat"/>
                <a:ea typeface="Montserrat"/>
                <a:cs typeface="Montserrat"/>
                <a:sym typeface="Montserrat"/>
              </a:rPr>
              <a:t>Méthodologie</a:t>
            </a:r>
            <a:endParaRPr lang="fr-FR" sz="7200" b="1" i="0" u="none" strike="noStrike" cap="none">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F69877C7-4E18-51C6-9584-EB3739258B91}"/>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fr-FR" sz="2800" i="0" u="none" strike="noStrike" cap="none">
                <a:solidFill>
                  <a:srgbClr val="FFFFFF"/>
                </a:solidFill>
                <a:latin typeface="Montserrat"/>
                <a:ea typeface="Montserrat"/>
                <a:cs typeface="Montserrat"/>
                <a:sym typeface="Montserrat"/>
              </a:rPr>
              <a:t>200 mots maximum</a:t>
            </a:r>
          </a:p>
        </p:txBody>
      </p:sp>
    </p:spTree>
    <p:extLst>
      <p:ext uri="{BB962C8B-B14F-4D97-AF65-F5344CB8AC3E}">
        <p14:creationId xmlns:p14="http://schemas.microsoft.com/office/powerpoint/2010/main" val="36400570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EFBB21B-AC0E-DF93-C99A-7B089B2198D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F7480DA1-FE29-09B9-CBA1-59342540CB4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86279520-10D7-518A-F81C-65EA95BB4EB3}"/>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C255C894-7300-6D34-437F-3FB40018EB8A}"/>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13C885E-2A6A-E954-EDBD-0DB87F01D522}"/>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00465706-FAB4-B177-CC86-5B069AE6458D}"/>
              </a:ext>
            </a:extLst>
          </p:cNvPr>
          <p:cNvSpPr/>
          <p:nvPr/>
        </p:nvSpPr>
        <p:spPr>
          <a:xfrm>
            <a:off x="914400" y="3434660"/>
            <a:ext cx="16459200" cy="5839042"/>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fr-FR" sz="4400">
                <a:latin typeface="Montserrat" pitchFamily="2" charset="77"/>
              </a:rPr>
              <a:t>Quelle approche de plaidoyer ou redevabilité spécifique avez-vous utilisée?</a:t>
            </a:r>
          </a:p>
          <a:p>
            <a:pPr marL="685800" indent="-685800">
              <a:spcBef>
                <a:spcPts val="900"/>
              </a:spcBef>
              <a:buSzPct val="110000"/>
              <a:buBlip>
                <a:blip r:embed="rId4"/>
              </a:buBlip>
              <a:defRPr sz="3000">
                <a:latin typeface="+mj-lt"/>
                <a:ea typeface="+mj-ea"/>
                <a:cs typeface="+mj-cs"/>
                <a:sym typeface="Helvetica"/>
              </a:defRPr>
            </a:pPr>
            <a:r>
              <a:rPr lang="fr-FR" sz="4400">
                <a:latin typeface="Montserrat" pitchFamily="2" charset="77"/>
              </a:rPr>
              <a:t>Qui ciblait-elle et pourquoi avez-vous choisi ces personnes cibles?</a:t>
            </a:r>
          </a:p>
          <a:p>
            <a:pPr marL="685800" indent="-685800">
              <a:spcBef>
                <a:spcPts val="900"/>
              </a:spcBef>
              <a:buSzPct val="110000"/>
              <a:buBlip>
                <a:blip r:embed="rId4"/>
              </a:buBlip>
              <a:defRPr sz="3000">
                <a:latin typeface="+mj-lt"/>
                <a:ea typeface="+mj-ea"/>
                <a:cs typeface="+mj-cs"/>
                <a:sym typeface="Helvetica"/>
              </a:defRPr>
            </a:pPr>
            <a:r>
              <a:rPr lang="fr-FR" sz="4400">
                <a:latin typeface="Montserrat" pitchFamily="2" charset="77"/>
              </a:rPr>
              <a:t>Incluez des détails sur le lieu, les sources de données/données probantes utilisées, la durée/période, et les bénéficiaires ciblés, etc.</a:t>
            </a:r>
            <a:endParaRPr lang="fr-FR" sz="5400" b="1">
              <a:solidFill>
                <a:srgbClr val="C00000"/>
              </a:solidFill>
              <a:latin typeface="Montserrat" pitchFamily="2" charset="77"/>
            </a:endParaRPr>
          </a:p>
        </p:txBody>
      </p:sp>
      <p:sp>
        <p:nvSpPr>
          <p:cNvPr id="2" name="Google Shape;129;p4">
            <a:extLst>
              <a:ext uri="{FF2B5EF4-FFF2-40B4-BE49-F238E27FC236}">
                <a16:creationId xmlns:a16="http://schemas.microsoft.com/office/drawing/2014/main" id="{EF6905C7-242A-6773-5FBD-34C935075974}"/>
              </a:ext>
            </a:extLst>
          </p:cNvPr>
          <p:cNvSpPr txBox="1"/>
          <p:nvPr/>
        </p:nvSpPr>
        <p:spPr>
          <a:xfrm>
            <a:off x="914400" y="404346"/>
            <a:ext cx="15716100" cy="147732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Décrivez la période, l’approche et la méthodologie</a:t>
            </a:r>
            <a:endParaRPr lang="fr-FR" sz="4800" b="1" i="0" u="none" strike="noStrike" cap="none">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3077892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21D37"/>
        </a:solidFill>
        <a:effectLst/>
      </p:bgPr>
    </p:bg>
    <p:spTree>
      <p:nvGrpSpPr>
        <p:cNvPr id="1" name="Shape 111"/>
        <p:cNvGrpSpPr/>
        <p:nvPr/>
      </p:nvGrpSpPr>
      <p:grpSpPr>
        <a:xfrm>
          <a:off x="0" y="0"/>
          <a:ext cx="0" cy="0"/>
          <a:chOff x="0" y="0"/>
          <a:chExt cx="0" cy="0"/>
        </a:xfrm>
      </p:grpSpPr>
      <p:sp>
        <p:nvSpPr>
          <p:cNvPr id="112" name="Google Shape;112;p3"/>
          <p:cNvSpPr/>
          <p:nvPr/>
        </p:nvSpPr>
        <p:spPr>
          <a:xfrm>
            <a:off x="-1" y="0"/>
            <a:ext cx="3010235" cy="10293457"/>
          </a:xfrm>
          <a:custGeom>
            <a:avLst/>
            <a:gdLst/>
            <a:ahLst/>
            <a:cxnLst/>
            <a:rect l="l" t="t" r="r" b="b"/>
            <a:pathLst>
              <a:path w="3010235" h="12101253" extrusionOk="0">
                <a:moveTo>
                  <a:pt x="0" y="0"/>
                </a:moveTo>
                <a:lnTo>
                  <a:pt x="3010235" y="0"/>
                </a:lnTo>
                <a:lnTo>
                  <a:pt x="3010235" y="12101253"/>
                </a:lnTo>
                <a:lnTo>
                  <a:pt x="0" y="12101253"/>
                </a:lnTo>
                <a:lnTo>
                  <a:pt x="0" y="0"/>
                </a:lnTo>
                <a:close/>
              </a:path>
            </a:pathLst>
          </a:custGeom>
          <a:blipFill rotWithShape="1">
            <a:blip r:embed="rId3">
              <a:alphaModFix/>
            </a:blip>
            <a:stretch>
              <a:fillRect l="-212603" r="-689299" b="-45329"/>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nvGrpSpPr>
          <p:cNvPr id="113" name="Google Shape;113;p3"/>
          <p:cNvGrpSpPr/>
          <p:nvPr/>
        </p:nvGrpSpPr>
        <p:grpSpPr>
          <a:xfrm>
            <a:off x="3010225" y="2540950"/>
            <a:ext cx="15277840" cy="7752507"/>
            <a:chOff x="0" y="-57150"/>
            <a:chExt cx="4098023" cy="1958594"/>
          </a:xfrm>
        </p:grpSpPr>
        <p:sp>
          <p:nvSpPr>
            <p:cNvPr id="114" name="Google Shape;114;p3"/>
            <p:cNvSpPr/>
            <p:nvPr/>
          </p:nvSpPr>
          <p:spPr>
            <a:xfrm>
              <a:off x="0" y="0"/>
              <a:ext cx="4098023" cy="1901444"/>
            </a:xfrm>
            <a:custGeom>
              <a:avLst/>
              <a:gdLst/>
              <a:ahLst/>
              <a:cxnLst/>
              <a:rect l="l" t="t" r="r" b="b"/>
              <a:pathLst>
                <a:path w="4098023" h="1901444" extrusionOk="0">
                  <a:moveTo>
                    <a:pt x="0" y="0"/>
                  </a:moveTo>
                  <a:lnTo>
                    <a:pt x="4098023" y="0"/>
                  </a:lnTo>
                  <a:lnTo>
                    <a:pt x="4098023" y="1901444"/>
                  </a:lnTo>
                  <a:lnTo>
                    <a:pt x="0" y="1901444"/>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15" name="Google Shape;115;p3"/>
            <p:cNvSpPr txBox="1"/>
            <p:nvPr/>
          </p:nvSpPr>
          <p:spPr>
            <a:xfrm>
              <a:off x="0" y="-57150"/>
              <a:ext cx="4098023" cy="1958594"/>
            </a:xfrm>
            <a:prstGeom prst="rect">
              <a:avLst/>
            </a:prstGeom>
            <a:solidFill>
              <a:schemeClr val="lt1"/>
            </a:solidFill>
            <a:ln>
              <a:noFill/>
            </a:ln>
          </p:spPr>
          <p:txBody>
            <a:bodyPr spcFirstLastPara="1" wrap="square" lIns="50800" tIns="50800" rIns="50800" bIns="50800" anchor="ctr" anchorCtr="0">
              <a:noAutofit/>
            </a:bodyPr>
            <a:lstStyle/>
            <a:p>
              <a:pPr marL="0" marR="0" lvl="0" indent="0" algn="ctr" rtl="0">
                <a:lnSpc>
                  <a:spcPct val="166666"/>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17" name="Google Shape;117;p3"/>
          <p:cNvSpPr txBox="1"/>
          <p:nvPr/>
        </p:nvSpPr>
        <p:spPr>
          <a:xfrm>
            <a:off x="3715175" y="3505800"/>
            <a:ext cx="14115600" cy="5332229"/>
          </a:xfrm>
          <a:prstGeom prst="rect">
            <a:avLst/>
          </a:prstGeom>
          <a:noFill/>
          <a:ln>
            <a:noFill/>
          </a:ln>
        </p:spPr>
        <p:txBody>
          <a:bodyPr spcFirstLastPara="1" wrap="square" lIns="0" tIns="0" rIns="0" bIns="0" anchor="t" anchorCtr="0">
            <a:spAutoFit/>
          </a:bodyPr>
          <a:lstStyle/>
          <a:p>
            <a:pPr marL="476250" marR="0" lvl="0" indent="-457200" algn="l" rtl="0">
              <a:lnSpc>
                <a:spcPct val="150000"/>
              </a:lnSpc>
              <a:spcBef>
                <a:spcPts val="0"/>
              </a:spcBef>
              <a:spcAft>
                <a:spcPts val="0"/>
              </a:spcAft>
              <a:buClr>
                <a:srgbClr val="121D37"/>
              </a:buClr>
              <a:buSzPct val="110000"/>
              <a:buBlip>
                <a:blip r:embed="rId4"/>
              </a:buBlip>
            </a:pPr>
            <a:r>
              <a:rPr lang="fr-FR" sz="3300" b="0" i="0" u="none" strike="noStrike" cap="none">
                <a:solidFill>
                  <a:srgbClr val="121D37"/>
                </a:solidFill>
                <a:latin typeface="Montserrat"/>
                <a:ea typeface="Montserrat"/>
                <a:cs typeface="Montserrat"/>
                <a:sym typeface="Montserrat"/>
              </a:rPr>
              <a:t>Pourquoi présenter à l’ICFP?</a:t>
            </a:r>
          </a:p>
          <a:p>
            <a:pPr marL="476250" marR="0" lvl="0" indent="-457200" algn="l" rtl="0">
              <a:lnSpc>
                <a:spcPct val="150000"/>
              </a:lnSpc>
              <a:spcBef>
                <a:spcPts val="0"/>
              </a:spcBef>
              <a:spcAft>
                <a:spcPts val="0"/>
              </a:spcAft>
              <a:buClr>
                <a:srgbClr val="121D37"/>
              </a:buClr>
              <a:buSzPct val="110000"/>
              <a:buBlip>
                <a:blip r:embed="rId4"/>
              </a:buBlip>
            </a:pPr>
            <a:r>
              <a:rPr lang="fr-FR" sz="3300" b="0" i="0" u="none" strike="noStrike" cap="none">
                <a:solidFill>
                  <a:srgbClr val="121D37"/>
                </a:solidFill>
                <a:latin typeface="Montserrat"/>
                <a:ea typeface="Montserrat"/>
                <a:cs typeface="Montserrat"/>
                <a:sym typeface="Montserrat"/>
              </a:rPr>
              <a:t>Objectif</a:t>
            </a:r>
          </a:p>
          <a:p>
            <a:pPr marL="476250" marR="0" lvl="0" indent="-457200" algn="l" rtl="0">
              <a:lnSpc>
                <a:spcPct val="150000"/>
              </a:lnSpc>
              <a:spcBef>
                <a:spcPts val="0"/>
              </a:spcBef>
              <a:spcAft>
                <a:spcPts val="0"/>
              </a:spcAft>
              <a:buClr>
                <a:srgbClr val="121D37"/>
              </a:buClr>
              <a:buSzPct val="110000"/>
              <a:buBlip>
                <a:blip r:embed="rId4"/>
              </a:buBlip>
            </a:pPr>
            <a:r>
              <a:rPr lang="fr-FR" sz="3300" b="0" i="0" u="none" strike="noStrike" cap="none">
                <a:solidFill>
                  <a:srgbClr val="121D37"/>
                </a:solidFill>
                <a:latin typeface="Montserrat"/>
                <a:ea typeface="Montserrat"/>
                <a:cs typeface="Montserrat"/>
                <a:sym typeface="Montserrat"/>
              </a:rPr>
              <a:t>Titre</a:t>
            </a:r>
            <a:endParaRPr lang="fr-FR" sz="3300">
              <a:solidFill>
                <a:srgbClr val="121D37"/>
              </a:solidFill>
              <a:latin typeface="Montserrat"/>
              <a:ea typeface="Montserrat"/>
              <a:cs typeface="Montserrat"/>
              <a:sym typeface="Montserrat"/>
            </a:endParaRPr>
          </a:p>
          <a:p>
            <a:pPr marL="476250" marR="0" lvl="0" indent="-457200" algn="l" rtl="0">
              <a:lnSpc>
                <a:spcPct val="150000"/>
              </a:lnSpc>
              <a:spcBef>
                <a:spcPts val="0"/>
              </a:spcBef>
              <a:spcAft>
                <a:spcPts val="0"/>
              </a:spcAft>
              <a:buClr>
                <a:srgbClr val="121D37"/>
              </a:buClr>
              <a:buSzPct val="110000"/>
              <a:buBlip>
                <a:blip r:embed="rId4"/>
              </a:buBlip>
            </a:pPr>
            <a:r>
              <a:rPr lang="fr-FR" sz="3300" b="0" i="0" u="none" strike="noStrike" cap="none">
                <a:solidFill>
                  <a:srgbClr val="121D37"/>
                </a:solidFill>
                <a:latin typeface="Montserrat"/>
                <a:ea typeface="Montserrat"/>
                <a:cs typeface="Montserrat"/>
                <a:sym typeface="Montserrat"/>
              </a:rPr>
              <a:t>Intervention/activité de plaidoyer testée</a:t>
            </a:r>
            <a:endParaRPr lang="fr-FR" sz="3300">
              <a:solidFill>
                <a:srgbClr val="121D37"/>
              </a:solidFill>
              <a:latin typeface="Montserrat"/>
              <a:ea typeface="Montserrat"/>
              <a:cs typeface="Montserrat"/>
              <a:sym typeface="Montserrat"/>
            </a:endParaRPr>
          </a:p>
          <a:p>
            <a:pPr marL="476250" marR="0" lvl="0" indent="-457200" algn="l" rtl="0">
              <a:lnSpc>
                <a:spcPct val="150000"/>
              </a:lnSpc>
              <a:spcBef>
                <a:spcPts val="0"/>
              </a:spcBef>
              <a:spcAft>
                <a:spcPts val="0"/>
              </a:spcAft>
              <a:buClr>
                <a:srgbClr val="121D37"/>
              </a:buClr>
              <a:buSzPct val="110000"/>
              <a:buBlip>
                <a:blip r:embed="rId4"/>
              </a:buBlip>
            </a:pPr>
            <a:r>
              <a:rPr lang="fr-FR" sz="3300" b="0" i="0" u="none" strike="noStrike" cap="none">
                <a:solidFill>
                  <a:srgbClr val="121D37"/>
                </a:solidFill>
                <a:latin typeface="Montserrat"/>
                <a:ea typeface="Montserrat"/>
                <a:cs typeface="Montserrat"/>
                <a:sym typeface="Montserrat"/>
              </a:rPr>
              <a:t>Méthodologie</a:t>
            </a:r>
            <a:endParaRPr lang="fr-FR" sz="3300">
              <a:solidFill>
                <a:srgbClr val="121D37"/>
              </a:solidFill>
              <a:latin typeface="Montserrat"/>
              <a:ea typeface="Montserrat"/>
              <a:cs typeface="Montserrat"/>
              <a:sym typeface="Montserrat"/>
            </a:endParaRPr>
          </a:p>
          <a:p>
            <a:pPr marL="476250" marR="0" lvl="0" indent="-457200" algn="l" rtl="0">
              <a:lnSpc>
                <a:spcPct val="150000"/>
              </a:lnSpc>
              <a:spcBef>
                <a:spcPts val="0"/>
              </a:spcBef>
              <a:spcAft>
                <a:spcPts val="0"/>
              </a:spcAft>
              <a:buClr>
                <a:srgbClr val="121D37"/>
              </a:buClr>
              <a:buSzPct val="110000"/>
              <a:buBlip>
                <a:blip r:embed="rId4"/>
              </a:buBlip>
            </a:pPr>
            <a:r>
              <a:rPr lang="fr-FR" sz="3300" b="0" i="0" u="none" strike="noStrike" cap="none">
                <a:solidFill>
                  <a:srgbClr val="121D37"/>
                </a:solidFill>
                <a:latin typeface="Montserrat"/>
                <a:ea typeface="Montserrat"/>
                <a:cs typeface="Montserrat"/>
                <a:sym typeface="Montserrat"/>
              </a:rPr>
              <a:t>Résultats clés</a:t>
            </a:r>
            <a:endParaRPr lang="fr-FR" sz="3300">
              <a:solidFill>
                <a:srgbClr val="121D37"/>
              </a:solidFill>
              <a:latin typeface="Montserrat"/>
              <a:ea typeface="Montserrat"/>
              <a:cs typeface="Montserrat"/>
              <a:sym typeface="Montserrat"/>
            </a:endParaRPr>
          </a:p>
          <a:p>
            <a:pPr marL="476250" marR="0" lvl="0" indent="-457200" algn="l" rtl="0">
              <a:lnSpc>
                <a:spcPct val="150000"/>
              </a:lnSpc>
              <a:spcBef>
                <a:spcPts val="0"/>
              </a:spcBef>
              <a:spcAft>
                <a:spcPts val="0"/>
              </a:spcAft>
              <a:buClr>
                <a:srgbClr val="121D37"/>
              </a:buClr>
              <a:buSzPct val="110000"/>
              <a:buBlip>
                <a:blip r:embed="rId4"/>
              </a:buBlip>
            </a:pPr>
            <a:r>
              <a:rPr lang="fr-FR" sz="3300" b="0" i="0" u="none" strike="noStrike" cap="none">
                <a:solidFill>
                  <a:srgbClr val="121D37"/>
                </a:solidFill>
                <a:latin typeface="Montserrat"/>
                <a:ea typeface="Montserrat"/>
                <a:cs typeface="Montserrat"/>
                <a:sym typeface="Montserrat"/>
              </a:rPr>
              <a:t>Implications politiques/programmatiques</a:t>
            </a:r>
          </a:p>
        </p:txBody>
      </p:sp>
      <p:sp>
        <p:nvSpPr>
          <p:cNvPr id="118" name="Google Shape;118;p3"/>
          <p:cNvSpPr txBox="1"/>
          <p:nvPr/>
        </p:nvSpPr>
        <p:spPr>
          <a:xfrm>
            <a:off x="5132977" y="643491"/>
            <a:ext cx="8449800" cy="1335750"/>
          </a:xfrm>
          <a:prstGeom prst="rect">
            <a:avLst/>
          </a:prstGeom>
          <a:noFill/>
          <a:ln>
            <a:noFill/>
          </a:ln>
        </p:spPr>
        <p:txBody>
          <a:bodyPr spcFirstLastPara="1" wrap="square" lIns="0" tIns="0" rIns="0" bIns="0" anchor="t" anchorCtr="0">
            <a:spAutoFit/>
          </a:bodyPr>
          <a:lstStyle/>
          <a:p>
            <a:pPr>
              <a:lnSpc>
                <a:spcPct val="140006"/>
              </a:lnSpc>
              <a:buSzPts val="6200"/>
            </a:pPr>
            <a:r>
              <a:rPr lang="fr-FR" sz="6200" b="1" i="0" u="none" strike="noStrike" cap="none">
                <a:solidFill>
                  <a:srgbClr val="FFFFFF"/>
                </a:solidFill>
                <a:latin typeface="Montserrat"/>
                <a:ea typeface="Montserrat"/>
                <a:cs typeface="Montserrat"/>
                <a:sym typeface="Montserrat"/>
              </a:rPr>
              <a:t>Contenu</a:t>
            </a:r>
          </a:p>
        </p:txBody>
      </p:sp>
      <p:sp>
        <p:nvSpPr>
          <p:cNvPr id="120" name="Google Shape;120;p3"/>
          <p:cNvSpPr/>
          <p:nvPr/>
        </p:nvSpPr>
        <p:spPr>
          <a:xfrm flipH="1">
            <a:off x="11286557" y="-16933"/>
            <a:ext cx="7035309" cy="8362083"/>
          </a:xfrm>
          <a:custGeom>
            <a:avLst/>
            <a:gdLst/>
            <a:ahLst/>
            <a:cxnLst/>
            <a:rect l="l" t="t" r="r" b="b"/>
            <a:pathLst>
              <a:path w="13615329" h="11658126" extrusionOk="0">
                <a:moveTo>
                  <a:pt x="13615330" y="0"/>
                </a:moveTo>
                <a:lnTo>
                  <a:pt x="0" y="0"/>
                </a:lnTo>
                <a:lnTo>
                  <a:pt x="0" y="11658125"/>
                </a:lnTo>
                <a:lnTo>
                  <a:pt x="13615330" y="11658125"/>
                </a:lnTo>
                <a:lnTo>
                  <a:pt x="13615330" y="0"/>
                </a:lnTo>
                <a:close/>
              </a:path>
            </a:pathLst>
          </a:custGeom>
          <a:blipFill rotWithShape="1">
            <a:blip r:embed="rId5">
              <a:alphaModFix/>
            </a:blip>
            <a:stretch>
              <a:fillRect l="-93524" t="-39411"/>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62D50A4B-3F20-173C-EAA2-3C7E7722EB3F}"/>
              </a:ext>
            </a:extLst>
          </p:cNvPr>
          <p:cNvPicPr>
            <a:picLocks noChangeAspect="1"/>
          </p:cNvPicPr>
          <p:nvPr/>
        </p:nvPicPr>
        <p:blipFill>
          <a:blip r:embed="rId6"/>
          <a:stretch>
            <a:fillRect/>
          </a:stretch>
        </p:blipFill>
        <p:spPr>
          <a:xfrm>
            <a:off x="3317757" y="557884"/>
            <a:ext cx="1507697" cy="1507697"/>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D4886819-E6BA-8DDC-B435-3176341F1719}"/>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D8BFE0D9-D499-732A-F6E4-2A7B743BF995}"/>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2C41F6C-0592-6593-604A-7725A04F6488}"/>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97650D8B-D64E-9136-2B5E-2BEC365A1C24}"/>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9AA99226-76C0-F72C-41DF-361F6C3214A2}"/>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65B07331-7447-8671-8D00-B0F8DDD93643}"/>
              </a:ext>
            </a:extLst>
          </p:cNvPr>
          <p:cNvSpPr/>
          <p:nvPr/>
        </p:nvSpPr>
        <p:spPr>
          <a:xfrm>
            <a:off x="914400" y="3287401"/>
            <a:ext cx="16459200" cy="5903564"/>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fr-FR" sz="4400">
                <a:latin typeface="Montserrat" pitchFamily="2" charset="77"/>
              </a:rPr>
              <a:t>La section sur la méthodologie est importante pour que vos examinateurs puissent juger de la qualité, la rigueur et la validité de votre travail.</a:t>
            </a:r>
          </a:p>
          <a:p>
            <a:pPr marL="685800" indent="-685800">
              <a:spcBef>
                <a:spcPts val="900"/>
              </a:spcBef>
              <a:buSzPct val="110000"/>
              <a:buBlip>
                <a:blip r:embed="rId4"/>
              </a:buBlip>
              <a:defRPr sz="3000">
                <a:latin typeface="+mj-lt"/>
                <a:ea typeface="+mj-ea"/>
                <a:cs typeface="+mj-cs"/>
                <a:sym typeface="Helvetica"/>
              </a:defRPr>
            </a:pPr>
            <a:r>
              <a:rPr lang="fr-FR" sz="4400">
                <a:latin typeface="Montserrat" pitchFamily="2" charset="77"/>
              </a:rPr>
              <a:t>Prenez soin de choisir quelles informations devraient être incluses dans la section sur l’intervention et quelles autres devraient apparaître dans celle sur la méthodologie.</a:t>
            </a:r>
          </a:p>
        </p:txBody>
      </p:sp>
      <p:sp>
        <p:nvSpPr>
          <p:cNvPr id="2" name="Google Shape;129;p4">
            <a:extLst>
              <a:ext uri="{FF2B5EF4-FFF2-40B4-BE49-F238E27FC236}">
                <a16:creationId xmlns:a16="http://schemas.microsoft.com/office/drawing/2014/main" id="{F09AAC2B-2F6D-A5CC-3870-E05B2F201F09}"/>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Méthodologie – Conseils d’experts</a:t>
            </a:r>
            <a:endParaRPr lang="fr-FR" sz="4800" b="1" i="0" u="none" strike="noStrike" cap="none">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3016689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0239FEC6-9D0B-39E3-AA0B-9C10BC98D14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C4031618-56AF-B4B8-B9E4-CB103D9D6DC1}"/>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A526DB70-4AC9-A715-C632-82FB53ED2CEE}"/>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1456F9F8-0DCE-675D-426D-2D4CA20F2F45}"/>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58689D8-8F2E-BE0A-FFDD-6D2A2A6E516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E076F906-3E76-0E98-BBC5-F65F50FB3B9F}"/>
              </a:ext>
            </a:extLst>
          </p:cNvPr>
          <p:cNvSpPr/>
          <p:nvPr/>
        </p:nvSpPr>
        <p:spPr>
          <a:xfrm>
            <a:off x="914400" y="2932017"/>
            <a:ext cx="16459200" cy="6379623"/>
          </a:xfrm>
          <a:prstGeom prst="rect">
            <a:avLst/>
          </a:prstGeom>
          <a:noFill/>
          <a:ln>
            <a:noFill/>
          </a:ln>
        </p:spPr>
        <p:txBody>
          <a:bodyPr spcFirstLastPara="1" wrap="square" lIns="91425" tIns="45700" rIns="91425" bIns="45700" anchor="t" anchorCtr="0">
            <a:noAutofit/>
          </a:bodyPr>
          <a:lstStyle/>
          <a:p>
            <a:pPr>
              <a:spcBef>
                <a:spcPts val="900"/>
              </a:spcBef>
              <a:buSzPct val="110000"/>
              <a:defRPr sz="3000">
                <a:latin typeface="+mj-lt"/>
                <a:ea typeface="+mj-ea"/>
                <a:cs typeface="+mj-cs"/>
                <a:sym typeface="Helvetica"/>
              </a:defRPr>
            </a:pPr>
            <a:r>
              <a:rPr lang="fr-FR" sz="3200" kern="100">
                <a:effectLst/>
                <a:latin typeface="Montserrat" pitchFamily="2" charset="77"/>
                <a:ea typeface="Aptos" panose="020B0004020202020204" pitchFamily="34" charset="0"/>
                <a:cs typeface="Times New Roman" panose="02020603050405020304" pitchFamily="18" charset="0"/>
              </a:rPr>
              <a:t>De février 2017 à avril 2018, </a:t>
            </a:r>
            <a:r>
              <a:rPr lang="fr-FR" sz="3200" b="1" kern="100">
                <a:solidFill>
                  <a:srgbClr val="D1003F"/>
                </a:solidFill>
                <a:effectLst/>
                <a:latin typeface="Montserrat" pitchFamily="2" charset="77"/>
                <a:ea typeface="Aptos" panose="020B0004020202020204" pitchFamily="34" charset="0"/>
                <a:cs typeface="Times New Roman" panose="02020603050405020304" pitchFamily="18" charset="0"/>
              </a:rPr>
              <a:t>Jhpiego Kenya a organisé une série de cinq ateliers d’orientation dans cinq comtés (Kwale, Kitui, Machakos, Makueni et Migori) pour établir des comités de redevabilité au sein des GTT existants sur la PF au niveau des comtés</a:t>
            </a:r>
            <a:r>
              <a:rPr lang="fr-FR" sz="3200" kern="100">
                <a:solidFill>
                  <a:srgbClr val="D1003F"/>
                </a:solidFill>
                <a:effectLst/>
                <a:latin typeface="Montserrat" pitchFamily="2" charset="77"/>
                <a:ea typeface="Aptos" panose="020B0004020202020204" pitchFamily="34" charset="0"/>
                <a:cs typeface="Times New Roman" panose="02020603050405020304" pitchFamily="18" charset="0"/>
              </a:rPr>
              <a:t>. </a:t>
            </a:r>
            <a:r>
              <a:rPr lang="fr-FR" sz="3200" kern="100">
                <a:effectLst/>
                <a:latin typeface="Montserrat" pitchFamily="2" charset="77"/>
                <a:ea typeface="Aptos" panose="020B0004020202020204" pitchFamily="34" charset="0"/>
                <a:cs typeface="Times New Roman" panose="02020603050405020304" pitchFamily="18" charset="0"/>
              </a:rPr>
              <a:t>Les cinq comtés ont tous développé un plan de travail. Deux comtés (Kwale et Makueni) ont </a:t>
            </a:r>
            <a:r>
              <a:rPr lang="fr-FR" sz="3200" b="1" kern="100">
                <a:solidFill>
                  <a:srgbClr val="D1003F"/>
                </a:solidFill>
                <a:effectLst/>
                <a:latin typeface="Montserrat" pitchFamily="2" charset="77"/>
                <a:ea typeface="Aptos" panose="020B0004020202020204" pitchFamily="34" charset="0"/>
                <a:cs typeface="Times New Roman" panose="02020603050405020304" pitchFamily="18" charset="0"/>
              </a:rPr>
              <a:t>piloté l’outil DMASAT</a:t>
            </a:r>
            <a:r>
              <a:rPr lang="fr-FR" sz="3200" kern="100">
                <a:solidFill>
                  <a:srgbClr val="D1003F"/>
                </a:solidFill>
                <a:effectLst/>
                <a:latin typeface="Montserrat" pitchFamily="2" charset="77"/>
                <a:ea typeface="Aptos" panose="020B0004020202020204" pitchFamily="34" charset="0"/>
                <a:cs typeface="Times New Roman" panose="02020603050405020304" pitchFamily="18" charset="0"/>
              </a:rPr>
              <a:t> </a:t>
            </a:r>
            <a:r>
              <a:rPr lang="fr-FR" sz="3200" kern="100">
                <a:effectLst/>
                <a:latin typeface="Montserrat" pitchFamily="2" charset="77"/>
                <a:ea typeface="Aptos" panose="020B0004020202020204" pitchFamily="34" charset="0"/>
                <a:cs typeface="Times New Roman" panose="02020603050405020304" pitchFamily="18" charset="0"/>
              </a:rPr>
              <a:t>à travers des ateliers adaptés et bénéficié d’une assistance technique plus intensive dans la mise en œuvre et le suivi des plans de travail. Avec l’aide de l’outil, </a:t>
            </a:r>
            <a:r>
              <a:rPr lang="fr-FR" sz="3200" b="1" kern="100">
                <a:solidFill>
                  <a:srgbClr val="D1003F"/>
                </a:solidFill>
                <a:effectLst/>
                <a:latin typeface="Montserrat" pitchFamily="2" charset="77"/>
                <a:ea typeface="Aptos" panose="020B0004020202020204" pitchFamily="34" charset="0"/>
                <a:cs typeface="Times New Roman" panose="02020603050405020304" pitchFamily="18" charset="0"/>
              </a:rPr>
              <a:t>les comités ont également conduit un exercice de cartographie des relations de pouvoir entre les décideurs </a:t>
            </a:r>
            <a:r>
              <a:rPr lang="fr-FR" sz="3200" kern="100">
                <a:effectLst/>
                <a:latin typeface="Montserrat" pitchFamily="2" charset="77"/>
                <a:ea typeface="Aptos" panose="020B0004020202020204" pitchFamily="34" charset="0"/>
                <a:cs typeface="Times New Roman" panose="02020603050405020304" pitchFamily="18" charset="0"/>
              </a:rPr>
              <a:t>de la chaîne de mise en œuvre du PANB-PF. L’outil DMASAT mesure les éléments de la redevabilité liés à la mise en œuvre des PANB, dont le leadership, la gouvernance et la prestation de services.</a:t>
            </a:r>
            <a:endParaRPr lang="fr-FR" sz="3200">
              <a:latin typeface="Montserrat" pitchFamily="2" charset="77"/>
            </a:endParaRPr>
          </a:p>
        </p:txBody>
      </p:sp>
      <p:sp>
        <p:nvSpPr>
          <p:cNvPr id="4" name="Google Shape;129;p4">
            <a:extLst>
              <a:ext uri="{FF2B5EF4-FFF2-40B4-BE49-F238E27FC236}">
                <a16:creationId xmlns:a16="http://schemas.microsoft.com/office/drawing/2014/main" id="{5F51AB84-78FA-ED5C-3FB1-218E8E10E621}"/>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Exemple</a:t>
            </a:r>
            <a:endParaRPr lang="fr-FR" sz="4800" b="1" i="0" u="none" strike="noStrike" cap="none">
              <a:solidFill>
                <a:srgbClr val="FFFFFF"/>
              </a:solidFill>
              <a:latin typeface="Montserrat"/>
              <a:ea typeface="Montserrat"/>
              <a:cs typeface="Montserrat"/>
              <a:sym typeface="Montserrat"/>
            </a:endParaRPr>
          </a:p>
        </p:txBody>
      </p:sp>
      <p:sp>
        <p:nvSpPr>
          <p:cNvPr id="5" name="Rectangle 4">
            <a:extLst>
              <a:ext uri="{FF2B5EF4-FFF2-40B4-BE49-F238E27FC236}">
                <a16:creationId xmlns:a16="http://schemas.microsoft.com/office/drawing/2014/main" id="{CF0D7339-BECB-0414-EE2C-656D91FE4846}"/>
              </a:ext>
            </a:extLst>
          </p:cNvPr>
          <p:cNvSpPr/>
          <p:nvPr/>
        </p:nvSpPr>
        <p:spPr>
          <a:xfrm>
            <a:off x="914400" y="9615283"/>
            <a:ext cx="16459200" cy="461665"/>
          </a:xfrm>
          <a:prstGeom prst="rect">
            <a:avLst/>
          </a:prstGeom>
        </p:spPr>
        <p:txBody>
          <a:bodyPr wrap="square">
            <a:spAutoFit/>
          </a:bodyPr>
          <a:lstStyle/>
          <a:p>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Brecker</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Patierno</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K.: Choices and Challenges: A novel data visualization and advocacy tool for understanding contraceptive use dynamics. Paper presented at: ICFP 2022; November 14-17; Pattaya City, Thailand. ICFP Program. [database online]. https://icfp2022.dryfta.com/</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index.php?option</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com_dryfta&amp;view</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program&amp;Itemid</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=684</a:t>
            </a:r>
          </a:p>
        </p:txBody>
      </p:sp>
      <p:sp>
        <p:nvSpPr>
          <p:cNvPr id="2" name="Why was advocacy needed?">
            <a:extLst>
              <a:ext uri="{FF2B5EF4-FFF2-40B4-BE49-F238E27FC236}">
                <a16:creationId xmlns:a16="http://schemas.microsoft.com/office/drawing/2014/main" id="{72701629-3B43-EFCF-0614-D671357F66B2}"/>
              </a:ext>
            </a:extLst>
          </p:cNvPr>
          <p:cNvSpPr txBox="1"/>
          <p:nvPr/>
        </p:nvSpPr>
        <p:spPr>
          <a:xfrm>
            <a:off x="11469189" y="1442546"/>
            <a:ext cx="5161311"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b="1">
                <a:solidFill>
                  <a:srgbClr val="93003F"/>
                </a:solidFill>
                <a:latin typeface="+mj-lt"/>
                <a:ea typeface="+mj-ea"/>
                <a:cs typeface="+mj-cs"/>
                <a:sym typeface="Helvetica"/>
              </a:defRPr>
            </a:lvl1pPr>
          </a:lstStyle>
          <a:p>
            <a:r>
              <a:rPr lang="fr-FR" sz="2800" i="1">
                <a:solidFill>
                  <a:schemeClr val="bg1"/>
                </a:solidFill>
                <a:latin typeface="Montserrat" pitchFamily="2" charset="77"/>
              </a:rPr>
              <a:t>Comment?</a:t>
            </a:r>
          </a:p>
        </p:txBody>
      </p:sp>
    </p:spTree>
    <p:extLst>
      <p:ext uri="{BB962C8B-B14F-4D97-AF65-F5344CB8AC3E}">
        <p14:creationId xmlns:p14="http://schemas.microsoft.com/office/powerpoint/2010/main" val="30858862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41CCB-8E68-2E64-6A96-33B03CF43677}"/>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8A29FBC2-5C5D-7EA6-6437-C320F7347864}"/>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0EF83FB0-28B3-B6FC-7FD8-49F7068444F9}"/>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0531CEF8-5784-E982-00DE-C7774289A1AE}"/>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26A2C897-DD29-68ED-E754-1C3F8AD57BAF}"/>
              </a:ext>
            </a:extLst>
          </p:cNvPr>
          <p:cNvSpPr txBox="1"/>
          <p:nvPr/>
        </p:nvSpPr>
        <p:spPr>
          <a:xfrm>
            <a:off x="0" y="4296968"/>
            <a:ext cx="18252849" cy="1123160"/>
          </a:xfrm>
          <a:prstGeom prst="rect">
            <a:avLst/>
          </a:prstGeom>
        </p:spPr>
        <p:txBody>
          <a:bodyPr vert="horz" wrap="square" lIns="0" tIns="15018" rIns="0" bIns="0" rtlCol="0">
            <a:spAutoFit/>
          </a:bodyPr>
          <a:lstStyle/>
          <a:p>
            <a:pPr algn="ctr"/>
            <a:r>
              <a:rPr lang="fr-FR" sz="7200" b="1">
                <a:solidFill>
                  <a:srgbClr val="FFFFFF"/>
                </a:solidFill>
                <a:latin typeface="Montserrat"/>
                <a:ea typeface="Montserrat"/>
                <a:cs typeface="Montserrat"/>
                <a:sym typeface="Montserrat"/>
              </a:rPr>
              <a:t>Résultats clés</a:t>
            </a:r>
            <a:endParaRPr lang="fr-FR" sz="7200" b="1" i="0" u="none" strike="noStrike" cap="none">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248839FB-67EB-7EEF-5E58-03E87AD0116D}"/>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fr-FR" sz="2800" i="0" u="none" strike="noStrike" cap="none">
                <a:solidFill>
                  <a:srgbClr val="FFFFFF"/>
                </a:solidFill>
                <a:latin typeface="Montserrat"/>
                <a:ea typeface="Montserrat"/>
                <a:cs typeface="Montserrat"/>
                <a:sym typeface="Montserrat"/>
              </a:rPr>
              <a:t>250 mots maximum</a:t>
            </a:r>
          </a:p>
        </p:txBody>
      </p:sp>
    </p:spTree>
    <p:extLst>
      <p:ext uri="{BB962C8B-B14F-4D97-AF65-F5344CB8AC3E}">
        <p14:creationId xmlns:p14="http://schemas.microsoft.com/office/powerpoint/2010/main" val="19217872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38A34A0-E822-0A2A-9276-D1A669C8AFF1}"/>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8E11BE83-F744-EF22-24B4-01D752E5DA36}"/>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48CFFF79-883F-887C-3A93-D99B97DEB1FF}"/>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8BF40346-0895-631A-2074-79D5E9187678}"/>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500F1EEA-B519-4323-18D9-7D13E56E66F2}"/>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1635C3C2-FC5F-E0EF-8FBF-5D198E64468A}"/>
              </a:ext>
            </a:extLst>
          </p:cNvPr>
          <p:cNvSpPr/>
          <p:nvPr/>
        </p:nvSpPr>
        <p:spPr>
          <a:xfrm>
            <a:off x="914400" y="3137318"/>
            <a:ext cx="16459200" cy="6550238"/>
          </a:xfrm>
          <a:prstGeom prst="rect">
            <a:avLst/>
          </a:prstGeom>
          <a:noFill/>
          <a:ln>
            <a:noFill/>
          </a:ln>
        </p:spPr>
        <p:txBody>
          <a:bodyPr spcFirstLastPara="1" wrap="square" lIns="91425" tIns="45700" rIns="91425" bIns="45700" anchor="t" anchorCtr="0">
            <a:noAutofit/>
          </a:bodyPr>
          <a:lstStyle/>
          <a:p>
            <a:pPr marL="457200" indent="-457200">
              <a:spcBef>
                <a:spcPts val="600"/>
              </a:spcBef>
              <a:buSzPct val="110000"/>
              <a:buBlip>
                <a:blip r:embed="rId4"/>
              </a:buBlip>
              <a:defRPr sz="3200">
                <a:latin typeface="+mj-lt"/>
                <a:ea typeface="+mj-ea"/>
                <a:cs typeface="+mj-cs"/>
                <a:sym typeface="Helvetica"/>
              </a:defRPr>
            </a:pPr>
            <a:r>
              <a:rPr lang="fr-FR" sz="4400">
                <a:latin typeface="Montserrat" pitchFamily="2" charset="77"/>
              </a:rPr>
              <a:t>Couvrez les résultats de votre plaidoyer ou de votre activité de redevabilité:</a:t>
            </a:r>
          </a:p>
          <a:p>
            <a:pPr marL="1371600" lvl="2" indent="-457200">
              <a:spcBef>
                <a:spcPts val="600"/>
              </a:spcBef>
              <a:buSzPct val="110000"/>
              <a:buBlip>
                <a:blip r:embed="rId4"/>
              </a:buBlip>
              <a:defRPr sz="3200">
                <a:latin typeface="+mj-lt"/>
                <a:ea typeface="+mj-ea"/>
                <a:cs typeface="+mj-cs"/>
                <a:sym typeface="Helvetica"/>
              </a:defRPr>
            </a:pPr>
            <a:r>
              <a:rPr lang="fr-FR" sz="3600">
                <a:latin typeface="Montserrat" pitchFamily="2" charset="77"/>
              </a:rPr>
              <a:t>Quels changements se sont produits en conséquence de votre plaidoyer ?</a:t>
            </a:r>
          </a:p>
          <a:p>
            <a:pPr marL="1371600" lvl="2" indent="-457200">
              <a:spcBef>
                <a:spcPts val="600"/>
              </a:spcBef>
              <a:buSzPct val="110000"/>
              <a:buBlip>
                <a:blip r:embed="rId4"/>
              </a:buBlip>
              <a:defRPr sz="3200">
                <a:latin typeface="+mj-lt"/>
                <a:ea typeface="+mj-ea"/>
                <a:cs typeface="+mj-cs"/>
                <a:sym typeface="Helvetica"/>
              </a:defRPr>
            </a:pPr>
            <a:r>
              <a:rPr lang="fr-FR" sz="3600">
                <a:latin typeface="Montserrat" pitchFamily="2" charset="77"/>
              </a:rPr>
              <a:t>Incluez des détails sur les fonds alloués ou les politiques modifiées.</a:t>
            </a:r>
            <a:br>
              <a:rPr lang="fr-FR" sz="3600">
                <a:latin typeface="Montserrat" pitchFamily="2" charset="77"/>
              </a:rPr>
            </a:br>
            <a:endParaRPr lang="fr-FR" sz="6600">
              <a:latin typeface="Montserrat" pitchFamily="2" charset="77"/>
              <a:ea typeface="Calibri Light"/>
              <a:cs typeface="Calibri Light"/>
              <a:sym typeface="Calibri Light"/>
            </a:endParaRPr>
          </a:p>
          <a:p>
            <a:pPr marL="457200" indent="-457200">
              <a:spcBef>
                <a:spcPts val="600"/>
              </a:spcBef>
              <a:buSzPct val="110000"/>
              <a:buBlip>
                <a:blip r:embed="rId4"/>
              </a:buBlip>
              <a:defRPr sz="3200">
                <a:latin typeface="+mj-lt"/>
                <a:ea typeface="+mj-ea"/>
                <a:cs typeface="+mj-cs"/>
                <a:sym typeface="Helvetica"/>
              </a:defRPr>
            </a:pPr>
            <a:r>
              <a:rPr lang="fr-FR" sz="4400">
                <a:latin typeface="Montserrat" pitchFamily="2" charset="77"/>
              </a:rPr>
              <a:t>Si possible, décrivez l’impact de ces changements (ex: adoption de la contraception)</a:t>
            </a:r>
          </a:p>
        </p:txBody>
      </p:sp>
      <p:sp>
        <p:nvSpPr>
          <p:cNvPr id="2" name="Google Shape;129;p4">
            <a:extLst>
              <a:ext uri="{FF2B5EF4-FFF2-40B4-BE49-F238E27FC236}">
                <a16:creationId xmlns:a16="http://schemas.microsoft.com/office/drawing/2014/main" id="{48084507-9193-BADD-9E3F-33E010BBA265}"/>
              </a:ext>
            </a:extLst>
          </p:cNvPr>
          <p:cNvSpPr txBox="1"/>
          <p:nvPr/>
        </p:nvSpPr>
        <p:spPr>
          <a:xfrm>
            <a:off x="914400" y="404346"/>
            <a:ext cx="15716100" cy="147732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Présentez les résultats et l’impact de votre plaidoyer</a:t>
            </a:r>
            <a:endParaRPr lang="fr-FR" sz="4800" b="1" i="0" u="none" strike="noStrike" cap="none">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36508231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DE2C827D-068B-E544-DE61-FEF898C2A9EB}"/>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4B3830FF-4937-F126-D63C-26310AE39CAF}"/>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C55828A8-176A-C296-06B1-5D1FA4EFA8A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9A7418D4-BD75-D4C1-F246-46F84EEC97DF}"/>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C63B16C6-8528-6107-1E23-14B6FD0B5923}"/>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77067E0B-1C2E-5523-9A4F-9BBC52E4A4AE}"/>
              </a:ext>
            </a:extLst>
          </p:cNvPr>
          <p:cNvSpPr/>
          <p:nvPr/>
        </p:nvSpPr>
        <p:spPr>
          <a:xfrm>
            <a:off x="914400" y="3609758"/>
            <a:ext cx="16459200" cy="5903564"/>
          </a:xfrm>
          <a:prstGeom prst="rect">
            <a:avLst/>
          </a:prstGeom>
          <a:noFill/>
          <a:ln>
            <a:noFill/>
          </a:ln>
        </p:spPr>
        <p:txBody>
          <a:bodyPr spcFirstLastPara="1" wrap="square" lIns="91425" tIns="45700" rIns="91425" bIns="45700" anchor="t" anchorCtr="0">
            <a:noAutofit/>
          </a:bodyPr>
          <a:lstStyle/>
          <a:p>
            <a:pPr marL="457200" indent="-457200">
              <a:spcBef>
                <a:spcPts val="600"/>
              </a:spcBef>
              <a:buSzPct val="110000"/>
              <a:buBlip>
                <a:blip r:embed="rId4"/>
              </a:buBlip>
              <a:defRPr sz="3200">
                <a:latin typeface="+mj-lt"/>
                <a:ea typeface="+mj-ea"/>
                <a:cs typeface="+mj-cs"/>
                <a:sym typeface="Helvetica"/>
              </a:defRPr>
            </a:pPr>
            <a:r>
              <a:rPr lang="fr-FR" sz="4400">
                <a:latin typeface="Montserrat" pitchFamily="2" charset="77"/>
              </a:rPr>
              <a:t>Assurez-vous que vos résultats répondent aux objectifs de votre plaidoyer.</a:t>
            </a:r>
            <a:br>
              <a:rPr lang="fr-FR" sz="4400">
                <a:latin typeface="Montserrat" pitchFamily="2" charset="77"/>
              </a:rPr>
            </a:br>
            <a:endParaRPr lang="fr-FR" sz="4400">
              <a:latin typeface="Montserrat" pitchFamily="2" charset="77"/>
            </a:endParaRPr>
          </a:p>
          <a:p>
            <a:pPr marL="457200" indent="-457200">
              <a:spcBef>
                <a:spcPts val="600"/>
              </a:spcBef>
              <a:buSzPct val="110000"/>
              <a:buBlip>
                <a:blip r:embed="rId4"/>
              </a:buBlip>
              <a:defRPr sz="3200">
                <a:latin typeface="+mj-lt"/>
                <a:ea typeface="+mj-ea"/>
                <a:cs typeface="+mj-cs"/>
                <a:sym typeface="Helvetica"/>
              </a:defRPr>
            </a:pPr>
            <a:r>
              <a:rPr lang="fr-FR" sz="4400">
                <a:latin typeface="Montserrat" pitchFamily="2" charset="77"/>
              </a:rPr>
              <a:t>Il est acceptable de présenter des résultats ou conclusions préliminaires.</a:t>
            </a:r>
          </a:p>
        </p:txBody>
      </p:sp>
      <p:sp>
        <p:nvSpPr>
          <p:cNvPr id="2" name="Google Shape;129;p4">
            <a:extLst>
              <a:ext uri="{FF2B5EF4-FFF2-40B4-BE49-F238E27FC236}">
                <a16:creationId xmlns:a16="http://schemas.microsoft.com/office/drawing/2014/main" id="{9E45F580-C623-6851-D41B-A8B58EA15779}"/>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Résultats – Conseils d’experts</a:t>
            </a:r>
            <a:endParaRPr lang="fr-FR" sz="4800" b="1" i="0" u="none" strike="noStrike" cap="none">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6063972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D696AE95-49F3-C659-395B-BE084FB2008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5D7CF7BD-42A4-2FB9-2732-EC9FB267534D}"/>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9F01D3D4-9B09-F827-9AF8-B7F17F74A6F6}"/>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66D3F5C-40E9-11C3-EF93-CC02FC6A50A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B8BCF166-1BFF-FC97-F566-E062774F19EB}"/>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4FEF6E72-CA40-08A0-9BFD-81179587966F}"/>
              </a:ext>
            </a:extLst>
          </p:cNvPr>
          <p:cNvSpPr/>
          <p:nvPr/>
        </p:nvSpPr>
        <p:spPr>
          <a:xfrm>
            <a:off x="914400" y="2932018"/>
            <a:ext cx="16459200" cy="6210612"/>
          </a:xfrm>
          <a:prstGeom prst="rect">
            <a:avLst/>
          </a:prstGeom>
          <a:noFill/>
          <a:ln>
            <a:noFill/>
          </a:ln>
        </p:spPr>
        <p:txBody>
          <a:bodyPr spcFirstLastPara="1" wrap="square" lIns="91425" tIns="45700" rIns="91425" bIns="45700" anchor="t" anchorCtr="0">
            <a:noAutofit/>
          </a:bodyPr>
          <a:lstStyle/>
          <a:p>
            <a:pPr>
              <a:spcBef>
                <a:spcPts val="900"/>
              </a:spcBef>
              <a:buSzPct val="110000"/>
              <a:defRPr sz="3000">
                <a:latin typeface="+mj-lt"/>
                <a:ea typeface="+mj-ea"/>
                <a:cs typeface="+mj-cs"/>
                <a:sym typeface="Helvetica"/>
              </a:defRPr>
            </a:pPr>
            <a:r>
              <a:rPr lang="fr-FR" sz="2300" kern="100">
                <a:effectLst/>
                <a:latin typeface="Montserrat" pitchFamily="2" charset="77"/>
                <a:ea typeface="Aptos" panose="020B0004020202020204" pitchFamily="34" charset="0"/>
                <a:cs typeface="Times New Roman" panose="02020603050405020304" pitchFamily="18" charset="0"/>
              </a:rPr>
              <a:t>Les résultats de l’outil DMASAT </a:t>
            </a:r>
            <a:r>
              <a:rPr lang="fr-FR" sz="2300" b="1" kern="100">
                <a:solidFill>
                  <a:srgbClr val="D1003F"/>
                </a:solidFill>
                <a:effectLst/>
                <a:latin typeface="Montserrat" pitchFamily="2" charset="77"/>
                <a:ea typeface="Aptos" panose="020B0004020202020204" pitchFamily="34" charset="0"/>
                <a:cs typeface="Times New Roman" panose="02020603050405020304" pitchFamily="18" charset="0"/>
              </a:rPr>
              <a:t>ont révélé une confusion interne autour des processus de prise de décision dans les comtés et un manque d’intégration des structures gouvernementales locales comme les deux facteurs principaux expliquant les lents progrès vers l’accomplissement des cibles des PANB des comtés, plutôt qu’un manque de volonté d’y arriver. </a:t>
            </a:r>
            <a:br>
              <a:rPr lang="fr-FR" sz="2300" kern="100">
                <a:effectLst/>
                <a:latin typeface="Montserrat" pitchFamily="2" charset="77"/>
                <a:ea typeface="Aptos" panose="020B0004020202020204" pitchFamily="34" charset="0"/>
                <a:cs typeface="Times New Roman" panose="02020603050405020304" pitchFamily="18" charset="0"/>
              </a:rPr>
            </a:br>
            <a:br>
              <a:rPr lang="fr-FR" sz="2300" kern="100">
                <a:effectLst/>
                <a:latin typeface="Montserrat" pitchFamily="2" charset="77"/>
                <a:ea typeface="Aptos" panose="020B0004020202020204" pitchFamily="34" charset="0"/>
                <a:cs typeface="Times New Roman" panose="02020603050405020304" pitchFamily="18" charset="0"/>
              </a:rPr>
            </a:br>
            <a:r>
              <a:rPr lang="fr-FR" sz="2300" b="1" kern="100">
                <a:solidFill>
                  <a:srgbClr val="D1003F"/>
                </a:solidFill>
                <a:effectLst/>
                <a:latin typeface="Montserrat" pitchFamily="2" charset="77"/>
                <a:ea typeface="Aptos" panose="020B0004020202020204" pitchFamily="34" charset="0"/>
                <a:cs typeface="Times New Roman" panose="02020603050405020304" pitchFamily="18" charset="0"/>
              </a:rPr>
              <a:t>L’organigramme schématisant les relations de pouvoir a révélé que la prise de décision pour la mise en œuvre était confondue au sein du système de gestion et supervision général du comté. </a:t>
            </a:r>
            <a:r>
              <a:rPr lang="fr-FR" sz="2300" kern="100">
                <a:effectLst/>
                <a:latin typeface="Montserrat" pitchFamily="2" charset="77"/>
                <a:ea typeface="Aptos" panose="020B0004020202020204" pitchFamily="34" charset="0"/>
                <a:cs typeface="Times New Roman" panose="02020603050405020304" pitchFamily="18" charset="0"/>
              </a:rPr>
              <a:t>La redevabilité vis-à-vis de la performance du PANB était perçue comme la responsabilité des hauts dirigeants. Les acteurs de niveau inférieur ne se voyaient pas comme ayant le pouvoir de prendre de telles décisions critiques. De la même manière, les agents de S&amp;E généraient des rapports pour remplir leurs obligations de routine plutôt que pour fournir des données probantes permettant d’informer la prise de décision. </a:t>
            </a:r>
            <a:r>
              <a:rPr lang="fr-FR" sz="2300" b="1" kern="100">
                <a:solidFill>
                  <a:srgbClr val="D1003F"/>
                </a:solidFill>
                <a:effectLst/>
                <a:latin typeface="Montserrat" pitchFamily="2" charset="77"/>
                <a:ea typeface="Aptos" panose="020B0004020202020204" pitchFamily="34" charset="0"/>
                <a:cs typeface="Times New Roman" panose="02020603050405020304" pitchFamily="18" charset="0"/>
              </a:rPr>
              <a:t>Ainsi, la cartographie des relations de pouvoir s’est avérée utile pour clarifier les rôles et responsabilité de leadership. </a:t>
            </a:r>
          </a:p>
          <a:p>
            <a:pPr>
              <a:spcBef>
                <a:spcPts val="900"/>
              </a:spcBef>
              <a:buSzPct val="110000"/>
              <a:defRPr sz="3000">
                <a:latin typeface="+mj-lt"/>
                <a:ea typeface="+mj-ea"/>
                <a:cs typeface="+mj-cs"/>
                <a:sym typeface="Helvetica"/>
              </a:defRPr>
            </a:pPr>
            <a:endParaRPr lang="fr-FR" sz="2300" b="1" kern="100">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r>
              <a:rPr lang="fr-FR" sz="2300" kern="100">
                <a:effectLst/>
                <a:latin typeface="Montserrat" pitchFamily="2" charset="77"/>
                <a:ea typeface="Aptos" panose="020B0004020202020204" pitchFamily="34" charset="0"/>
                <a:cs typeface="Times New Roman" panose="02020603050405020304" pitchFamily="18" charset="0"/>
              </a:rPr>
              <a:t>Les deux comtés n’avaient pas suffisamment intégré leurs PANB-PF dans les cadres d’institutionnalisation du gouvernement, et l’appropriation des plans s’en est vue affaiblie en conséquence. </a:t>
            </a:r>
            <a:r>
              <a:rPr lang="fr-FR" sz="2300" b="1" kern="100">
                <a:solidFill>
                  <a:srgbClr val="D1003F"/>
                </a:solidFill>
                <a:effectLst/>
                <a:latin typeface="Montserrat" pitchFamily="2" charset="77"/>
                <a:ea typeface="Aptos" panose="020B0004020202020204" pitchFamily="34" charset="0"/>
                <a:cs typeface="Times New Roman" panose="02020603050405020304" pitchFamily="18" charset="0"/>
              </a:rPr>
              <a:t>L’exercice a permis d’augmenter l’appropriation des plans.</a:t>
            </a:r>
            <a:endParaRPr lang="fr-FR" sz="2600" b="1" kern="100">
              <a:solidFill>
                <a:srgbClr val="D1003F"/>
              </a:solidFill>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fr-FR" sz="2600">
              <a:latin typeface="Montserrat" pitchFamily="2" charset="77"/>
            </a:endParaRPr>
          </a:p>
        </p:txBody>
      </p:sp>
      <p:sp>
        <p:nvSpPr>
          <p:cNvPr id="2" name="Why was advocacy needed?">
            <a:extLst>
              <a:ext uri="{FF2B5EF4-FFF2-40B4-BE49-F238E27FC236}">
                <a16:creationId xmlns:a16="http://schemas.microsoft.com/office/drawing/2014/main" id="{99AF83B7-D956-59D9-DE8F-EC0DF991FECC}"/>
              </a:ext>
            </a:extLst>
          </p:cNvPr>
          <p:cNvSpPr txBox="1"/>
          <p:nvPr/>
        </p:nvSpPr>
        <p:spPr>
          <a:xfrm>
            <a:off x="11469189" y="1442546"/>
            <a:ext cx="5161311"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b="1">
                <a:solidFill>
                  <a:srgbClr val="93003F"/>
                </a:solidFill>
                <a:latin typeface="+mj-lt"/>
                <a:ea typeface="+mj-ea"/>
                <a:cs typeface="+mj-cs"/>
                <a:sym typeface="Helvetica"/>
              </a:defRPr>
            </a:lvl1pPr>
          </a:lstStyle>
          <a:p>
            <a:r>
              <a:rPr lang="fr-FR" sz="2800" i="1">
                <a:solidFill>
                  <a:schemeClr val="bg1"/>
                </a:solidFill>
                <a:latin typeface="Montserrat" pitchFamily="2" charset="77"/>
              </a:rPr>
              <a:t>Données? Impact?</a:t>
            </a:r>
          </a:p>
        </p:txBody>
      </p:sp>
      <p:sp>
        <p:nvSpPr>
          <p:cNvPr id="7" name="Google Shape;129;p4">
            <a:extLst>
              <a:ext uri="{FF2B5EF4-FFF2-40B4-BE49-F238E27FC236}">
                <a16:creationId xmlns:a16="http://schemas.microsoft.com/office/drawing/2014/main" id="{638A7E66-DC1C-B9D0-6706-AF4CC367A7C1}"/>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Exemple</a:t>
            </a:r>
            <a:endParaRPr lang="fr-FR" sz="4800" b="1" i="0" u="none" strike="noStrike" cap="none">
              <a:solidFill>
                <a:srgbClr val="FFFFFF"/>
              </a:solidFill>
              <a:latin typeface="Montserrat"/>
              <a:ea typeface="Montserrat"/>
              <a:cs typeface="Montserrat"/>
              <a:sym typeface="Montserrat"/>
            </a:endParaRPr>
          </a:p>
        </p:txBody>
      </p:sp>
      <p:sp>
        <p:nvSpPr>
          <p:cNvPr id="8" name="Rectangle 7">
            <a:extLst>
              <a:ext uri="{FF2B5EF4-FFF2-40B4-BE49-F238E27FC236}">
                <a16:creationId xmlns:a16="http://schemas.microsoft.com/office/drawing/2014/main" id="{E1EE3430-589E-5524-707C-7EDC276609F4}"/>
              </a:ext>
            </a:extLst>
          </p:cNvPr>
          <p:cNvSpPr/>
          <p:nvPr/>
        </p:nvSpPr>
        <p:spPr>
          <a:xfrm>
            <a:off x="914400" y="9615283"/>
            <a:ext cx="16459200" cy="461665"/>
          </a:xfrm>
          <a:prstGeom prst="rect">
            <a:avLst/>
          </a:prstGeom>
        </p:spPr>
        <p:txBody>
          <a:bodyPr wrap="square">
            <a:spAutoFit/>
          </a:bodyPr>
          <a:lstStyle/>
          <a:p>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Brecker</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Patierno</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K.: Choices and Challenges: A novel data visualization and advocacy tool for understanding contraceptive use dynamics. Paper presented at: ICFP 2022; November 14-17; Pattaya City, Thailand. ICFP Program. [database online]. https://icfp2022.dryfta.com/</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index.php?option</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com_dryfta&amp;view</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program&amp;Itemid</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=684</a:t>
            </a:r>
          </a:p>
        </p:txBody>
      </p:sp>
    </p:spTree>
    <p:extLst>
      <p:ext uri="{BB962C8B-B14F-4D97-AF65-F5344CB8AC3E}">
        <p14:creationId xmlns:p14="http://schemas.microsoft.com/office/powerpoint/2010/main" val="15926119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CF5B6-41AB-F863-0051-8452F1D8D0D8}"/>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CE07A8D5-2119-35EE-D14F-CA2E39AA3C45}"/>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E9119028-D71F-43E6-AC5E-23835F61AED7}"/>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39802DF6-510C-FA1E-56AA-C77FAE2129C6}"/>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5AC310F6-7BD0-8C72-7DF0-6E71528FEFAA}"/>
              </a:ext>
            </a:extLst>
          </p:cNvPr>
          <p:cNvSpPr txBox="1"/>
          <p:nvPr/>
        </p:nvSpPr>
        <p:spPr>
          <a:xfrm>
            <a:off x="-33865" y="4261041"/>
            <a:ext cx="18321224" cy="2231156"/>
          </a:xfrm>
          <a:prstGeom prst="rect">
            <a:avLst/>
          </a:prstGeom>
        </p:spPr>
        <p:txBody>
          <a:bodyPr vert="horz" wrap="square" lIns="0" tIns="15018" rIns="0" bIns="0" rtlCol="0">
            <a:spAutoFit/>
          </a:bodyPr>
          <a:lstStyle/>
          <a:p>
            <a:pPr algn="ctr"/>
            <a:r>
              <a:rPr lang="fr-FR" sz="7200" b="1">
                <a:solidFill>
                  <a:srgbClr val="FFFFFF"/>
                </a:solidFill>
                <a:latin typeface="Montserrat"/>
                <a:ea typeface="Montserrat"/>
                <a:cs typeface="Montserrat"/>
                <a:sym typeface="Montserrat"/>
              </a:rPr>
              <a:t>Implications politiques/ programmatiques</a:t>
            </a:r>
          </a:p>
        </p:txBody>
      </p:sp>
      <p:sp>
        <p:nvSpPr>
          <p:cNvPr id="8" name="Google Shape;80;p1">
            <a:extLst>
              <a:ext uri="{FF2B5EF4-FFF2-40B4-BE49-F238E27FC236}">
                <a16:creationId xmlns:a16="http://schemas.microsoft.com/office/drawing/2014/main" id="{A6D0A4A9-CD33-FE11-BA59-C46ED7D4705B}"/>
              </a:ext>
            </a:extLst>
          </p:cNvPr>
          <p:cNvSpPr txBox="1"/>
          <p:nvPr/>
        </p:nvSpPr>
        <p:spPr>
          <a:xfrm>
            <a:off x="4905896" y="6865742"/>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fr-FR" sz="2800" i="0" u="none" strike="noStrike" cap="none">
                <a:solidFill>
                  <a:srgbClr val="FFFFFF"/>
                </a:solidFill>
                <a:latin typeface="Montserrat"/>
                <a:ea typeface="Montserrat"/>
                <a:cs typeface="Montserrat"/>
                <a:sym typeface="Montserrat"/>
              </a:rPr>
              <a:t>250 mots maximum</a:t>
            </a:r>
          </a:p>
        </p:txBody>
      </p:sp>
    </p:spTree>
    <p:extLst>
      <p:ext uri="{BB962C8B-B14F-4D97-AF65-F5344CB8AC3E}">
        <p14:creationId xmlns:p14="http://schemas.microsoft.com/office/powerpoint/2010/main" val="27283028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A12D8F0-7E4B-2248-09F7-EB6B6F336A08}"/>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E6853CE-7553-0F5E-2A21-05A72E075E43}"/>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CDBA77B-1DAB-C964-E700-2FD87AD1581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54DE6853-3531-7D33-554D-89D7A9BC176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E43AF95-B7AC-3079-FF38-E0FDBC23925F}"/>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573692BE-BED7-8A7D-5D6E-29EB2ABA7784}"/>
              </a:ext>
            </a:extLst>
          </p:cNvPr>
          <p:cNvSpPr/>
          <p:nvPr/>
        </p:nvSpPr>
        <p:spPr>
          <a:xfrm>
            <a:off x="914400" y="3279558"/>
            <a:ext cx="16459200" cy="6233764"/>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800">
                <a:latin typeface="+mj-lt"/>
                <a:ea typeface="+mj-ea"/>
                <a:cs typeface="+mj-cs"/>
                <a:sym typeface="Helvetica"/>
              </a:defRPr>
            </a:pPr>
            <a:r>
              <a:rPr lang="fr-FR" sz="4400" b="1">
                <a:latin typeface="Montserrat" pitchFamily="2" charset="77"/>
              </a:rPr>
              <a:t>Revenez-en au contexte général:</a:t>
            </a:r>
          </a:p>
          <a:p>
            <a:pPr marL="571500" lvl="1" indent="-571500">
              <a:spcBef>
                <a:spcPts val="600"/>
              </a:spcBef>
              <a:buSzPct val="110000"/>
              <a:buFont typeface="Arial" panose="020B0604020202020204" pitchFamily="34" charset="0"/>
              <a:buChar char="•"/>
              <a:defRPr sz="2800">
                <a:latin typeface="+mj-lt"/>
                <a:ea typeface="+mj-ea"/>
                <a:cs typeface="+mj-cs"/>
                <a:sym typeface="Helvetica"/>
              </a:defRPr>
            </a:pPr>
            <a:r>
              <a:rPr lang="fr-FR" sz="3600">
                <a:latin typeface="Montserrat" pitchFamily="2" charset="77"/>
              </a:rPr>
              <a:t>Que signifient vos résultats pour votre contexte (quelles sont les prochaines étapes)?</a:t>
            </a:r>
          </a:p>
          <a:p>
            <a:pPr marL="571500" lvl="1" indent="-571500">
              <a:spcBef>
                <a:spcPts val="600"/>
              </a:spcBef>
              <a:buSzPct val="110000"/>
              <a:buFont typeface="Arial" panose="020B0604020202020204" pitchFamily="34" charset="0"/>
              <a:buChar char="•"/>
              <a:defRPr sz="2800">
                <a:latin typeface="+mj-lt"/>
                <a:ea typeface="+mj-ea"/>
                <a:cs typeface="+mj-cs"/>
                <a:sym typeface="Helvetica"/>
              </a:defRPr>
            </a:pPr>
            <a:r>
              <a:rPr lang="fr-FR" sz="3600">
                <a:latin typeface="Montserrat" pitchFamily="2" charset="77"/>
              </a:rPr>
              <a:t>Que signifient les résultats pour le domaine du plaidoyer au sens large?</a:t>
            </a:r>
          </a:p>
          <a:p>
            <a:pPr marL="571500" lvl="1" indent="-571500">
              <a:spcBef>
                <a:spcPts val="600"/>
              </a:spcBef>
              <a:buSzPct val="110000"/>
              <a:buFont typeface="Arial" panose="020B0604020202020204" pitchFamily="34" charset="0"/>
              <a:buChar char="•"/>
              <a:defRPr sz="2800">
                <a:latin typeface="+mj-lt"/>
                <a:ea typeface="+mj-ea"/>
                <a:cs typeface="+mj-cs"/>
                <a:sym typeface="Helvetica"/>
              </a:defRPr>
            </a:pPr>
            <a:r>
              <a:rPr lang="fr-FR" sz="3600">
                <a:latin typeface="Montserrat" pitchFamily="2" charset="77"/>
              </a:rPr>
              <a:t>Peuvent-ils être répliqués?</a:t>
            </a:r>
          </a:p>
          <a:p>
            <a:pPr marL="571500" lvl="1" indent="-571500">
              <a:spcBef>
                <a:spcPts val="600"/>
              </a:spcBef>
              <a:buSzPct val="110000"/>
              <a:buFont typeface="Arial" panose="020B0604020202020204" pitchFamily="34" charset="0"/>
              <a:buChar char="•"/>
              <a:defRPr sz="2800">
                <a:latin typeface="+mj-lt"/>
                <a:ea typeface="+mj-ea"/>
                <a:cs typeface="+mj-cs"/>
                <a:sym typeface="Helvetica"/>
              </a:defRPr>
            </a:pPr>
            <a:r>
              <a:rPr lang="fr-FR" sz="3600">
                <a:latin typeface="Montserrat" pitchFamily="2" charset="77"/>
              </a:rPr>
              <a:t>Quelles leçons pouvez-vous transmettre à d’autres acteurs?</a:t>
            </a:r>
            <a:br>
              <a:rPr lang="fr-FR" sz="3600">
                <a:latin typeface="Montserrat" pitchFamily="2" charset="77"/>
              </a:rPr>
            </a:br>
            <a:endParaRPr lang="fr-FR" sz="3600">
              <a:latin typeface="Montserrat" pitchFamily="2" charset="77"/>
            </a:endParaRPr>
          </a:p>
          <a:p>
            <a:pPr marL="571500" indent="-571500">
              <a:spcBef>
                <a:spcPts val="600"/>
              </a:spcBef>
              <a:buSzPct val="110000"/>
              <a:buBlip>
                <a:blip r:embed="rId4"/>
              </a:buBlip>
              <a:defRPr sz="2800" b="1" u="sng">
                <a:solidFill>
                  <a:srgbClr val="B61040"/>
                </a:solidFill>
                <a:latin typeface="+mj-lt"/>
                <a:ea typeface="+mj-ea"/>
                <a:cs typeface="+mj-cs"/>
                <a:sym typeface="Helvetica"/>
              </a:defRPr>
            </a:pPr>
            <a:r>
              <a:rPr lang="fr-FR" sz="4400">
                <a:latin typeface="Montserrat" pitchFamily="2" charset="77"/>
              </a:rPr>
              <a:t>Incluez des messages clés à retenir</a:t>
            </a:r>
          </a:p>
        </p:txBody>
      </p:sp>
      <p:sp>
        <p:nvSpPr>
          <p:cNvPr id="2" name="Google Shape;129;p4">
            <a:extLst>
              <a:ext uri="{FF2B5EF4-FFF2-40B4-BE49-F238E27FC236}">
                <a16:creationId xmlns:a16="http://schemas.microsoft.com/office/drawing/2014/main" id="{44C5DB10-07E4-858C-F880-9012B19266D9}"/>
              </a:ext>
            </a:extLst>
          </p:cNvPr>
          <p:cNvSpPr txBox="1"/>
          <p:nvPr/>
        </p:nvSpPr>
        <p:spPr>
          <a:xfrm>
            <a:off x="914400" y="494282"/>
            <a:ext cx="15716100" cy="147732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Évoquez les implications plus larges de votre plaidoyer</a:t>
            </a:r>
            <a:endParaRPr lang="fr-FR" sz="4800" b="1" i="0" u="none" strike="noStrike" cap="none">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9930894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26F1A02C-755C-E6C6-E808-BD6F7CC0FF29}"/>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6602C973-DB96-2D2E-BCE8-B4B54BC4185C}"/>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52361E8C-3E6D-7F01-A335-1278BFB8F652}"/>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7D39FB55-D5D6-3998-45BD-E08FA270D85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E77CADB3-B344-EDEB-F0CF-71D847DA2757}"/>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53838ACA-EA08-011F-BCDC-5965C175FA57}"/>
              </a:ext>
            </a:extLst>
          </p:cNvPr>
          <p:cNvSpPr/>
          <p:nvPr/>
        </p:nvSpPr>
        <p:spPr>
          <a:xfrm>
            <a:off x="914400" y="3279558"/>
            <a:ext cx="16459200" cy="5445342"/>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800">
                <a:latin typeface="+mj-lt"/>
                <a:ea typeface="+mj-ea"/>
                <a:cs typeface="+mj-cs"/>
                <a:sym typeface="Helvetica"/>
              </a:defRPr>
            </a:pPr>
            <a:r>
              <a:rPr lang="fr-FR" sz="4400">
                <a:latin typeface="Montserrat" pitchFamily="2" charset="77"/>
              </a:rPr>
              <a:t>Ne répétez pas vos résultats, </a:t>
            </a:r>
            <a:r>
              <a:rPr lang="fr-FR" sz="4400" b="1" u="sng">
                <a:solidFill>
                  <a:srgbClr val="D1003F"/>
                </a:solidFill>
                <a:latin typeface="Montserrat" pitchFamily="2" charset="77"/>
              </a:rPr>
              <a:t>interprétez-les</a:t>
            </a:r>
            <a:r>
              <a:rPr lang="fr-FR" sz="4400">
                <a:latin typeface="Montserrat" pitchFamily="2" charset="77"/>
              </a:rPr>
              <a:t>: à quel point vos résultats ont-ils réussi à répondre au problème initial? Y a-t-il des écarts/gaps? Qu’est-ce qui sera nécessaire ensuite?</a:t>
            </a:r>
          </a:p>
          <a:p>
            <a:pPr marL="571500" indent="-571500">
              <a:spcBef>
                <a:spcPts val="600"/>
              </a:spcBef>
              <a:buSzPct val="110000"/>
              <a:buBlip>
                <a:blip r:embed="rId4"/>
              </a:buBlip>
              <a:defRPr sz="2800">
                <a:latin typeface="+mj-lt"/>
                <a:ea typeface="+mj-ea"/>
                <a:cs typeface="+mj-cs"/>
                <a:sym typeface="Helvetica"/>
              </a:defRPr>
            </a:pPr>
            <a:r>
              <a:rPr lang="fr-FR" sz="4400">
                <a:latin typeface="Montserrat" pitchFamily="2" charset="77"/>
              </a:rPr>
              <a:t>Vos conclusions devraient être appuyées par vos résultats/conclusions clés.</a:t>
            </a:r>
          </a:p>
        </p:txBody>
      </p:sp>
      <p:sp>
        <p:nvSpPr>
          <p:cNvPr id="2" name="Google Shape;129;p4">
            <a:extLst>
              <a:ext uri="{FF2B5EF4-FFF2-40B4-BE49-F238E27FC236}">
                <a16:creationId xmlns:a16="http://schemas.microsoft.com/office/drawing/2014/main" id="{324183F9-C775-26FB-C6D5-F5AA91BE5E6A}"/>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Implications – Conseils d’experts</a:t>
            </a:r>
            <a:endParaRPr lang="fr-FR" sz="4800" b="1" i="0" u="none" strike="noStrike" cap="none">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16412325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9971F22-58B9-EE0A-C5DA-EBBE106564B8}"/>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8DB71B72-44F3-7AC7-1748-189782162470}"/>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F3397AA9-7F80-0200-0107-5F241C230EBA}"/>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0E006C3-066F-67F0-5407-D10C5884EC0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8375EB4C-30DC-BE76-F1D2-72D6E11B80E4}"/>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3D483876-EC79-8188-2C74-AE5DAFE7ACE6}"/>
              </a:ext>
            </a:extLst>
          </p:cNvPr>
          <p:cNvSpPr/>
          <p:nvPr/>
        </p:nvSpPr>
        <p:spPr>
          <a:xfrm>
            <a:off x="914400" y="2932017"/>
            <a:ext cx="16459200" cy="6565299"/>
          </a:xfrm>
          <a:prstGeom prst="rect">
            <a:avLst/>
          </a:prstGeom>
          <a:noFill/>
          <a:ln>
            <a:noFill/>
          </a:ln>
        </p:spPr>
        <p:txBody>
          <a:bodyPr spcFirstLastPara="1" wrap="square" lIns="91425" tIns="45700" rIns="91425" bIns="45700" anchor="t" anchorCtr="0">
            <a:noAutofit/>
          </a:bodyPr>
          <a:lstStyle/>
          <a:p>
            <a:pPr defTabSz="457200">
              <a:spcAft>
                <a:spcPts val="1200"/>
              </a:spcAft>
              <a:defRPr sz="2100" b="1">
                <a:latin typeface="+mj-lt"/>
                <a:ea typeface="+mj-ea"/>
                <a:cs typeface="+mj-cs"/>
                <a:sym typeface="Helvetica"/>
              </a:defRPr>
            </a:pPr>
            <a:r>
              <a:rPr lang="fr-FR" sz="2600" b="1">
                <a:solidFill>
                  <a:srgbClr val="D1003F"/>
                </a:solidFill>
                <a:latin typeface="Montserrat" pitchFamily="2" charset="77"/>
              </a:rPr>
              <a:t>Les décideurs ont soutenu en général une approche d’auto-évaluation pour la redevabilité. L’outil s’est avéré facile à comprendre et administrer, et les dirigeants des comtés ont affirmé avoir apprécié l’outil auto-dirigé de redevabilité. </a:t>
            </a:r>
            <a:r>
              <a:rPr lang="fr-FR" sz="2600" b="0">
                <a:latin typeface="Montserrat" pitchFamily="2" charset="77"/>
              </a:rPr>
              <a:t>Ce processus redéfinit la promotion de la redevabilité pour réussir la mise en œuvre des stratégies budgétisées de PF à tous les niveaux. </a:t>
            </a:r>
            <a:r>
              <a:rPr lang="fr-FR" sz="2600" b="1">
                <a:solidFill>
                  <a:srgbClr val="D1003F"/>
                </a:solidFill>
                <a:latin typeface="Montserrat" pitchFamily="2" charset="77"/>
              </a:rPr>
              <a:t>Il génère un système de redevabilité dans lequel les autorités locales ont confiance et qu’elles se sont appropriées, et qui : informe les barrières à la prise de décision et encourage la volonté des dirigeants du gouvernement ; stimule la redevabilité et l’utilisation efficace des ressources ; révèle les manques de ressources additionnels ; et complète les approches et outils de redevabilité sociale existants.  </a:t>
            </a:r>
            <a:br>
              <a:rPr lang="fr-FR" sz="2600" b="0">
                <a:latin typeface="Montserrat" pitchFamily="2" charset="77"/>
              </a:rPr>
            </a:br>
            <a:r>
              <a:rPr lang="fr-FR" sz="2600" b="0">
                <a:latin typeface="Montserrat" pitchFamily="2" charset="77"/>
              </a:rPr>
              <a:t>Développer et lancer les PANB et sécuriser les ressources du gouvernement ne garantit pas leur exécution. </a:t>
            </a:r>
            <a:r>
              <a:rPr lang="fr-FR" sz="2600" b="1">
                <a:solidFill>
                  <a:srgbClr val="D1003F"/>
                </a:solidFill>
                <a:latin typeface="Montserrat" pitchFamily="2" charset="77"/>
              </a:rPr>
              <a:t>Pour être efficace, il est crucial que les agents des ministères de la santé soient orientés sur leurs fonctions décisionnaires. L’approche est conçue pour être répliquée dans différents contextes de prise de décision au-delà des PANB-PF et pourrait être appliquée au-delà de la PF.</a:t>
            </a:r>
            <a:endParaRPr lang="fr-FR" sz="2600" b="1" kern="100">
              <a:solidFill>
                <a:srgbClr val="D1003F"/>
              </a:solidFill>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fr-FR" sz="2200" kern="10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fr-FR" sz="2200">
              <a:latin typeface="Montserrat" pitchFamily="2" charset="77"/>
            </a:endParaRPr>
          </a:p>
        </p:txBody>
      </p:sp>
      <p:sp>
        <p:nvSpPr>
          <p:cNvPr id="2" name="Why was advocacy needed?">
            <a:extLst>
              <a:ext uri="{FF2B5EF4-FFF2-40B4-BE49-F238E27FC236}">
                <a16:creationId xmlns:a16="http://schemas.microsoft.com/office/drawing/2014/main" id="{2348549E-444F-67F4-47C9-409469B5FD71}"/>
              </a:ext>
            </a:extLst>
          </p:cNvPr>
          <p:cNvSpPr txBox="1"/>
          <p:nvPr/>
        </p:nvSpPr>
        <p:spPr>
          <a:xfrm>
            <a:off x="10337801" y="1366346"/>
            <a:ext cx="6292700" cy="9541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b="1">
                <a:solidFill>
                  <a:srgbClr val="93003F"/>
                </a:solidFill>
                <a:latin typeface="+mj-lt"/>
                <a:ea typeface="+mj-ea"/>
                <a:cs typeface="+mj-cs"/>
                <a:sym typeface="Helvetica"/>
              </a:defRPr>
            </a:lvl1pPr>
          </a:lstStyle>
          <a:p>
            <a:r>
              <a:rPr lang="fr-FR" sz="2800" i="1">
                <a:solidFill>
                  <a:schemeClr val="bg1"/>
                </a:solidFill>
                <a:latin typeface="Montserrat" pitchFamily="2" charset="77"/>
              </a:rPr>
              <a:t>Conclusions? Implications? Prochaines étapes?</a:t>
            </a:r>
          </a:p>
        </p:txBody>
      </p:sp>
      <p:sp>
        <p:nvSpPr>
          <p:cNvPr id="4" name="Google Shape;129;p4">
            <a:extLst>
              <a:ext uri="{FF2B5EF4-FFF2-40B4-BE49-F238E27FC236}">
                <a16:creationId xmlns:a16="http://schemas.microsoft.com/office/drawing/2014/main" id="{D83260EE-0A29-FC60-7F09-D1E73E74FF1E}"/>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i="0" u="none" strike="noStrike" cap="none">
                <a:solidFill>
                  <a:srgbClr val="FFFFFF"/>
                </a:solidFill>
                <a:latin typeface="Montserrat"/>
                <a:ea typeface="Montserrat"/>
                <a:cs typeface="Montserrat"/>
                <a:sym typeface="Montserrat"/>
              </a:rPr>
              <a:t>Exemple</a:t>
            </a:r>
          </a:p>
        </p:txBody>
      </p:sp>
      <p:sp>
        <p:nvSpPr>
          <p:cNvPr id="5" name="Rectangle 4">
            <a:extLst>
              <a:ext uri="{FF2B5EF4-FFF2-40B4-BE49-F238E27FC236}">
                <a16:creationId xmlns:a16="http://schemas.microsoft.com/office/drawing/2014/main" id="{ACDAD6B5-B0FC-FC3F-DE6F-1BE71E4A7737}"/>
              </a:ext>
            </a:extLst>
          </p:cNvPr>
          <p:cNvSpPr/>
          <p:nvPr/>
        </p:nvSpPr>
        <p:spPr>
          <a:xfrm>
            <a:off x="914400" y="9615283"/>
            <a:ext cx="16459200" cy="461665"/>
          </a:xfrm>
          <a:prstGeom prst="rect">
            <a:avLst/>
          </a:prstGeom>
        </p:spPr>
        <p:txBody>
          <a:bodyPr wrap="square">
            <a:spAutoFit/>
          </a:bodyPr>
          <a:lstStyle/>
          <a:p>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Brecker</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Patierno</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K.: Choices and Challenges: A novel data visualization and advocacy tool for understanding contraceptive use dynamics. Paper presented at: ICFP 2022; November 14-17; Pattaya City, Thailand. ICFP Program. [database online]. https://icfp2022.dryfta.com/</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index.php?option</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com_dryfta&amp;view</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program&amp;Itemid</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=684</a:t>
            </a:r>
          </a:p>
        </p:txBody>
      </p:sp>
    </p:spTree>
    <p:extLst>
      <p:ext uri="{BB962C8B-B14F-4D97-AF65-F5344CB8AC3E}">
        <p14:creationId xmlns:p14="http://schemas.microsoft.com/office/powerpoint/2010/main" val="30732563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sz="1638"/>
          </a:p>
        </p:txBody>
      </p:sp>
      <p:pic>
        <p:nvPicPr>
          <p:cNvPr id="3" name="object 3"/>
          <p:cNvPicPr/>
          <p:nvPr/>
        </p:nvPicPr>
        <p:blipFill>
          <a:blip r:embed="rId2" cstate="print"/>
          <a:stretch>
            <a:fillRect/>
          </a:stretch>
        </p:blipFill>
        <p:spPr>
          <a:xfrm>
            <a:off x="9344649" y="1590599"/>
            <a:ext cx="8942709" cy="8729544"/>
          </a:xfrm>
          <a:prstGeom prst="rect">
            <a:avLst/>
          </a:prstGeom>
        </p:spPr>
      </p:pic>
      <p:pic>
        <p:nvPicPr>
          <p:cNvPr id="4" name="object 4"/>
          <p:cNvPicPr/>
          <p:nvPr/>
        </p:nvPicPr>
        <p:blipFill>
          <a:blip r:embed="rId3" cstate="print"/>
          <a:stretch>
            <a:fillRect/>
          </a:stretch>
        </p:blipFill>
        <p:spPr>
          <a:xfrm>
            <a:off x="-16933" y="-14220"/>
            <a:ext cx="8942709" cy="8729544"/>
          </a:xfrm>
          <a:prstGeom prst="rect">
            <a:avLst/>
          </a:prstGeom>
        </p:spPr>
      </p:pic>
      <p:sp>
        <p:nvSpPr>
          <p:cNvPr id="5" name="object 5"/>
          <p:cNvSpPr txBox="1"/>
          <p:nvPr/>
        </p:nvSpPr>
        <p:spPr>
          <a:xfrm>
            <a:off x="6844822" y="4581632"/>
            <a:ext cx="4999654" cy="1123160"/>
          </a:xfrm>
          <a:prstGeom prst="rect">
            <a:avLst/>
          </a:prstGeom>
        </p:spPr>
        <p:txBody>
          <a:bodyPr vert="horz" wrap="square" lIns="0" tIns="15018" rIns="0" bIns="0" rtlCol="0">
            <a:spAutoFit/>
          </a:bodyPr>
          <a:lstStyle/>
          <a:p>
            <a:pPr algn="ctr"/>
            <a:r>
              <a:rPr lang="fr-FR" sz="7200" b="1" i="0" u="none" strike="noStrike" cap="none" dirty="0">
                <a:solidFill>
                  <a:srgbClr val="FFFFFF"/>
                </a:solidFill>
                <a:latin typeface="Montserrat"/>
                <a:ea typeface="Montserrat"/>
                <a:cs typeface="Montserrat"/>
                <a:sym typeface="Montserrat"/>
              </a:rPr>
              <a:t>Pourquoi?</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103F03-8093-C4F4-D55D-F322C0F7EA7F}"/>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7B84B291-EE49-72DF-25DC-DDFF549BBE6D}"/>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BEA59C5C-7E76-8294-44E2-F07343B5463A}"/>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5BD552F4-A7EB-8FCD-57B3-8A9DAFC5428C}"/>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99DAA8B0-E371-6865-455B-0C2F6511A60A}"/>
              </a:ext>
            </a:extLst>
          </p:cNvPr>
          <p:cNvSpPr txBox="1"/>
          <p:nvPr/>
        </p:nvSpPr>
        <p:spPr>
          <a:xfrm>
            <a:off x="17575" y="4347767"/>
            <a:ext cx="18252849" cy="2231156"/>
          </a:xfrm>
          <a:prstGeom prst="rect">
            <a:avLst/>
          </a:prstGeom>
        </p:spPr>
        <p:txBody>
          <a:bodyPr vert="horz" wrap="square" lIns="0" tIns="15018" rIns="0" bIns="0" rtlCol="0">
            <a:spAutoFit/>
          </a:bodyPr>
          <a:lstStyle/>
          <a:p>
            <a:pPr algn="ctr"/>
            <a:r>
              <a:rPr lang="fr-FR" sz="7200" b="1">
                <a:solidFill>
                  <a:srgbClr val="FFFFFF"/>
                </a:solidFill>
                <a:latin typeface="Montserrat"/>
                <a:ea typeface="Montserrat"/>
                <a:cs typeface="Montserrat"/>
                <a:sym typeface="Montserrat"/>
              </a:rPr>
              <a:t>Mauvaise conduite </a:t>
            </a:r>
          </a:p>
          <a:p>
            <a:pPr algn="ctr"/>
            <a:r>
              <a:rPr lang="fr-FR" sz="7200" b="1">
                <a:solidFill>
                  <a:srgbClr val="FFFFFF"/>
                </a:solidFill>
                <a:latin typeface="Montserrat"/>
                <a:ea typeface="Montserrat"/>
                <a:cs typeface="Montserrat"/>
                <a:sym typeface="Montserrat"/>
              </a:rPr>
              <a:t>dans la recherche</a:t>
            </a:r>
            <a:endParaRPr lang="fr-FR" sz="7200" b="1" i="0" u="none" strike="noStrike" cap="none">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1163483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DF04560-D803-E754-CE7E-60188D1368A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20A6A525-F592-E268-4C49-9BC632D77656}"/>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0AFDD287-801A-1C45-C4F9-E80F353A297E}"/>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385C2CF3-EF57-1E8B-8A4E-2115B9E22533}"/>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B1F22568-9CFC-4F7C-91EB-33FA3F4A696A}"/>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C6849A5A-3F03-E24D-8B29-3C1D0807FD94}"/>
              </a:ext>
            </a:extLst>
          </p:cNvPr>
          <p:cNvSpPr/>
          <p:nvPr/>
        </p:nvSpPr>
        <p:spPr>
          <a:xfrm>
            <a:off x="914400" y="2951067"/>
            <a:ext cx="16459200" cy="6283198"/>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800">
                <a:latin typeface="+mj-lt"/>
                <a:ea typeface="+mj-ea"/>
                <a:cs typeface="+mj-cs"/>
                <a:sym typeface="Helvetica"/>
              </a:defRPr>
            </a:pPr>
            <a:r>
              <a:rPr lang="fr-FR" sz="3600" b="1">
                <a:latin typeface="Montserrat" pitchFamily="2" charset="77"/>
              </a:rPr>
              <a:t>Fabrication: </a:t>
            </a:r>
          </a:p>
          <a:p>
            <a:pPr lvl="2">
              <a:spcBef>
                <a:spcPts val="600"/>
              </a:spcBef>
              <a:buSzPct val="110000"/>
              <a:defRPr sz="2800">
                <a:latin typeface="+mj-lt"/>
                <a:ea typeface="+mj-ea"/>
                <a:cs typeface="+mj-cs"/>
                <a:sym typeface="Helvetica"/>
              </a:defRPr>
            </a:pPr>
            <a:r>
              <a:rPr lang="fr-FR" sz="3200">
                <a:latin typeface="Montserrat" pitchFamily="2" charset="77"/>
              </a:rPr>
              <a:t>Le sous-comité scientifique mène une investigation approfondie lorsque la fabrication de données est suspectée, et le résumé sera probablement rejeté dans ce cas.</a:t>
            </a:r>
          </a:p>
          <a:p>
            <a:pPr marL="571500" indent="-571500">
              <a:spcBef>
                <a:spcPts val="600"/>
              </a:spcBef>
              <a:buSzPct val="110000"/>
              <a:buBlip>
                <a:blip r:embed="rId4"/>
              </a:buBlip>
              <a:defRPr sz="2800">
                <a:latin typeface="+mj-lt"/>
                <a:ea typeface="+mj-ea"/>
                <a:cs typeface="+mj-cs"/>
                <a:sym typeface="Helvetica"/>
              </a:defRPr>
            </a:pPr>
            <a:r>
              <a:rPr lang="fr-FR" sz="3600" b="1">
                <a:latin typeface="Montserrat" pitchFamily="2" charset="77"/>
              </a:rPr>
              <a:t>Falsifications:</a:t>
            </a:r>
          </a:p>
          <a:p>
            <a:pPr lvl="1">
              <a:spcBef>
                <a:spcPts val="600"/>
              </a:spcBef>
              <a:buSzPct val="110000"/>
              <a:defRPr sz="2800">
                <a:latin typeface="+mj-lt"/>
                <a:ea typeface="+mj-ea"/>
                <a:cs typeface="+mj-cs"/>
                <a:sym typeface="Helvetica"/>
              </a:defRPr>
            </a:pPr>
            <a:r>
              <a:rPr lang="fr-FR" sz="3200">
                <a:latin typeface="Montserrat" pitchFamily="2" charset="77"/>
              </a:rPr>
              <a:t>Toute manipulation des résultats de recherche ou fausse représentation des données peut mener au rejet des résumés concernés.</a:t>
            </a:r>
          </a:p>
          <a:p>
            <a:pPr marL="571500" indent="-571500">
              <a:spcBef>
                <a:spcPts val="600"/>
              </a:spcBef>
              <a:buSzPct val="110000"/>
              <a:buBlip>
                <a:blip r:embed="rId4"/>
              </a:buBlip>
              <a:defRPr sz="2800">
                <a:latin typeface="+mj-lt"/>
                <a:ea typeface="+mj-ea"/>
                <a:cs typeface="+mj-cs"/>
                <a:sym typeface="Helvetica"/>
              </a:defRPr>
            </a:pPr>
            <a:r>
              <a:rPr lang="fr-FR" sz="3600" b="1">
                <a:latin typeface="Montserrat" pitchFamily="2" charset="77"/>
              </a:rPr>
              <a:t>Plagiat:</a:t>
            </a:r>
          </a:p>
          <a:p>
            <a:pPr>
              <a:spcBef>
                <a:spcPts val="600"/>
              </a:spcBef>
              <a:buSzPct val="110000"/>
              <a:defRPr sz="2800">
                <a:latin typeface="+mj-lt"/>
                <a:ea typeface="+mj-ea"/>
                <a:cs typeface="+mj-cs"/>
                <a:sym typeface="Helvetica"/>
              </a:defRPr>
            </a:pPr>
            <a:r>
              <a:rPr lang="fr-FR" sz="3200">
                <a:latin typeface="Montserrat" pitchFamily="2" charset="77"/>
              </a:rPr>
              <a:t>Utiliser les mots ou phrases d’un autre auteur sans attribution adéquate est strictement répréhensible et les résumés concernés seront rejetés.</a:t>
            </a:r>
          </a:p>
        </p:txBody>
      </p:sp>
      <p:sp>
        <p:nvSpPr>
          <p:cNvPr id="2" name="More on our research ethics policy can be found here https://www.jhsph.edu/offices-and-services/student-affairs/resources/student-policies/_documents/academic-ethics-code.pdf">
            <a:extLst>
              <a:ext uri="{FF2B5EF4-FFF2-40B4-BE49-F238E27FC236}">
                <a16:creationId xmlns:a16="http://schemas.microsoft.com/office/drawing/2014/main" id="{E57DCA88-159A-25F7-1078-451F17AF47D7}"/>
              </a:ext>
            </a:extLst>
          </p:cNvPr>
          <p:cNvSpPr txBox="1"/>
          <p:nvPr/>
        </p:nvSpPr>
        <p:spPr>
          <a:xfrm>
            <a:off x="914401" y="9234265"/>
            <a:ext cx="15966528" cy="7078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lgn="l">
              <a:lnSpc>
                <a:spcPct val="100000"/>
              </a:lnSpc>
              <a:spcBef>
                <a:spcPts val="600"/>
              </a:spcBef>
              <a:spcAft>
                <a:spcPts val="600"/>
              </a:spcAft>
            </a:pPr>
            <a:r>
              <a:rPr lang="en-US" sz="2000" i="1" dirty="0">
                <a:latin typeface="Montserrat" pitchFamily="2" charset="77"/>
              </a:rPr>
              <a:t>Pour </a:t>
            </a:r>
            <a:r>
              <a:rPr lang="en-US" sz="2000" i="1" dirty="0" err="1">
                <a:latin typeface="Montserrat" pitchFamily="2" charset="77"/>
              </a:rPr>
              <a:t>en</a:t>
            </a:r>
            <a:r>
              <a:rPr lang="en-US" sz="2000" i="1" dirty="0">
                <a:latin typeface="Montserrat" pitchFamily="2" charset="77"/>
              </a:rPr>
              <a:t> savoir plus sur </a:t>
            </a:r>
            <a:r>
              <a:rPr lang="en-US" sz="2000" i="1" dirty="0" err="1">
                <a:latin typeface="Montserrat" pitchFamily="2" charset="77"/>
              </a:rPr>
              <a:t>notre</a:t>
            </a:r>
            <a:r>
              <a:rPr lang="en-US" sz="2000" i="1" dirty="0">
                <a:latin typeface="Montserrat" pitchFamily="2" charset="77"/>
              </a:rPr>
              <a:t> politique </a:t>
            </a:r>
            <a:r>
              <a:rPr lang="en-US" sz="2000" i="1" dirty="0" err="1">
                <a:latin typeface="Montserrat" pitchFamily="2" charset="77"/>
              </a:rPr>
              <a:t>d’éthique</a:t>
            </a:r>
            <a:r>
              <a:rPr lang="en-US" sz="2000" i="1" dirty="0">
                <a:latin typeface="Montserrat" pitchFamily="2" charset="77"/>
              </a:rPr>
              <a:t> de la recherche, </a:t>
            </a:r>
            <a:r>
              <a:rPr lang="en-US" sz="2000" i="1" dirty="0" err="1">
                <a:latin typeface="Montserrat" pitchFamily="2" charset="77"/>
              </a:rPr>
              <a:t>consultez</a:t>
            </a:r>
            <a:r>
              <a:rPr lang="en-US" sz="2000" i="1" dirty="0">
                <a:latin typeface="Montserrat" pitchFamily="2" charset="77"/>
              </a:rPr>
              <a:t> </a:t>
            </a:r>
            <a:r>
              <a:rPr lang="en-US" sz="2000" i="1" dirty="0">
                <a:latin typeface="Montserrat" pitchFamily="2" charset="77"/>
                <a:hlinkClick r:id="rId5"/>
              </a:rPr>
              <a:t>https://www.jhsph.edu/offices-and-services/student-affairs/resources/student-policies/_documents/academic-ethics-code.pdf</a:t>
            </a:r>
            <a:r>
              <a:rPr lang="en-US" sz="2000" i="1" dirty="0">
                <a:latin typeface="Montserrat" pitchFamily="2" charset="77"/>
              </a:rPr>
              <a:t> </a:t>
            </a:r>
          </a:p>
        </p:txBody>
      </p:sp>
      <p:sp>
        <p:nvSpPr>
          <p:cNvPr id="3" name="Google Shape;129;p4">
            <a:extLst>
              <a:ext uri="{FF2B5EF4-FFF2-40B4-BE49-F238E27FC236}">
                <a16:creationId xmlns:a16="http://schemas.microsoft.com/office/drawing/2014/main" id="{51D8D379-8345-E23B-679A-D82E28C019E7}"/>
              </a:ext>
            </a:extLst>
          </p:cNvPr>
          <p:cNvSpPr txBox="1"/>
          <p:nvPr/>
        </p:nvSpPr>
        <p:spPr>
          <a:xfrm>
            <a:off x="914400" y="404346"/>
            <a:ext cx="15716100" cy="147732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Faire preuve de bonne conduite dans la recherche est essentiel!</a:t>
            </a:r>
          </a:p>
        </p:txBody>
      </p:sp>
    </p:spTree>
    <p:extLst>
      <p:ext uri="{BB962C8B-B14F-4D97-AF65-F5344CB8AC3E}">
        <p14:creationId xmlns:p14="http://schemas.microsoft.com/office/powerpoint/2010/main" val="8422428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A177E-4E82-3C5E-E71C-522297C92670}"/>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470E81EE-595D-02CE-62DC-866F3A1144CE}"/>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CA2EC848-AB4D-FE39-4E7E-28760E3392D2}"/>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AC6CF736-EC08-654C-C2B0-5B654A925323}"/>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EF9C6EB7-822C-B79F-84BF-878BAC76B612}"/>
              </a:ext>
            </a:extLst>
          </p:cNvPr>
          <p:cNvSpPr txBox="1"/>
          <p:nvPr/>
        </p:nvSpPr>
        <p:spPr>
          <a:xfrm>
            <a:off x="69017" y="4490754"/>
            <a:ext cx="18252849" cy="1123160"/>
          </a:xfrm>
          <a:prstGeom prst="rect">
            <a:avLst/>
          </a:prstGeom>
        </p:spPr>
        <p:txBody>
          <a:bodyPr vert="horz" wrap="square" lIns="0" tIns="15018" rIns="0" bIns="0" rtlCol="0">
            <a:spAutoFit/>
          </a:bodyPr>
          <a:lstStyle/>
          <a:p>
            <a:pPr algn="ctr"/>
            <a:r>
              <a:rPr lang="fr-FR" sz="7200" b="1">
                <a:solidFill>
                  <a:srgbClr val="FFFFFF"/>
                </a:solidFill>
                <a:latin typeface="Montserrat"/>
                <a:ea typeface="Montserrat"/>
                <a:cs typeface="Montserrat"/>
                <a:sym typeface="Montserrat"/>
              </a:rPr>
              <a:t>Questions fréquentes</a:t>
            </a:r>
            <a:endParaRPr lang="fr-FR" sz="7200" b="1" i="0" u="none" strike="noStrike" cap="none">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6806871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EF4A31CE-D704-77EC-86DE-56A5789E4B0C}"/>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6864E25D-51B8-0037-9925-2E4CADCD3147}"/>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3C8659AF-D99A-9394-C97C-8676963EEBC1}"/>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B2C04A06-1D4F-7BC1-5964-517499EA27E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8A8D95CA-7329-6282-1ED1-D449D73CB3F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2C064AC2-EC43-9FC6-F08D-1FE2D6B3D6D3}"/>
              </a:ext>
            </a:extLst>
          </p:cNvPr>
          <p:cNvSpPr txBox="1"/>
          <p:nvPr/>
        </p:nvSpPr>
        <p:spPr>
          <a:xfrm>
            <a:off x="914400" y="404346"/>
            <a:ext cx="15716100" cy="147732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Quels résumés ont des chances d’être acceptés à l’ICFP ?</a:t>
            </a:r>
          </a:p>
        </p:txBody>
      </p:sp>
      <p:sp>
        <p:nvSpPr>
          <p:cNvPr id="3" name="Google Shape;130;p4">
            <a:extLst>
              <a:ext uri="{FF2B5EF4-FFF2-40B4-BE49-F238E27FC236}">
                <a16:creationId xmlns:a16="http://schemas.microsoft.com/office/drawing/2014/main" id="{776C6602-9863-3432-6C7B-745F18D9F8A3}"/>
              </a:ext>
            </a:extLst>
          </p:cNvPr>
          <p:cNvSpPr/>
          <p:nvPr/>
        </p:nvSpPr>
        <p:spPr>
          <a:xfrm>
            <a:off x="914400" y="2932016"/>
            <a:ext cx="16459200" cy="6600603"/>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600">
                <a:latin typeface="+mj-lt"/>
                <a:ea typeface="+mj-ea"/>
                <a:cs typeface="+mj-cs"/>
                <a:sym typeface="Helvetica"/>
              </a:defRPr>
            </a:pPr>
            <a:r>
              <a:rPr lang="fr-FR" sz="3600">
                <a:latin typeface="Montserrat" pitchFamily="2" charset="77"/>
              </a:rPr>
              <a:t>Strict respect des instructions et limites de mots.</a:t>
            </a:r>
            <a:br>
              <a:rPr lang="fr-FR" sz="3600">
                <a:latin typeface="Montserrat" pitchFamily="2" charset="77"/>
              </a:rPr>
            </a:br>
            <a:endParaRPr lang="fr-FR" sz="3600">
              <a:latin typeface="Montserrat" pitchFamily="2" charset="77"/>
            </a:endParaRPr>
          </a:p>
          <a:p>
            <a:pPr marL="571500" indent="-571500">
              <a:spcBef>
                <a:spcPts val="600"/>
              </a:spcBef>
              <a:buSzPct val="110000"/>
              <a:buBlip>
                <a:blip r:embed="rId4"/>
              </a:buBlip>
              <a:defRPr sz="2600">
                <a:latin typeface="+mj-lt"/>
                <a:ea typeface="+mj-ea"/>
                <a:cs typeface="+mj-cs"/>
                <a:sym typeface="Helvetica"/>
              </a:defRPr>
            </a:pPr>
            <a:r>
              <a:rPr lang="fr-FR" sz="3600">
                <a:latin typeface="Montserrat" pitchFamily="2" charset="77"/>
              </a:rPr>
              <a:t>Présentation de nouvelles connaissances ou données probantes soutenues par une méthode d’analyse claire.</a:t>
            </a:r>
            <a:br>
              <a:rPr lang="fr-FR" sz="3600">
                <a:latin typeface="Montserrat" pitchFamily="2" charset="77"/>
              </a:rPr>
            </a:br>
            <a:endParaRPr lang="fr-FR" sz="3600">
              <a:latin typeface="Montserrat" pitchFamily="2" charset="77"/>
            </a:endParaRPr>
          </a:p>
          <a:p>
            <a:pPr marL="571500" indent="-571500">
              <a:spcBef>
                <a:spcPts val="600"/>
              </a:spcBef>
              <a:buSzPct val="110000"/>
              <a:buBlip>
                <a:blip r:embed="rId4"/>
              </a:buBlip>
              <a:defRPr sz="2600">
                <a:latin typeface="+mj-lt"/>
                <a:ea typeface="+mj-ea"/>
                <a:cs typeface="+mj-cs"/>
                <a:sym typeface="Helvetica"/>
              </a:defRPr>
            </a:pPr>
            <a:r>
              <a:rPr lang="fr-FR" sz="3600">
                <a:latin typeface="Montserrat" pitchFamily="2" charset="77"/>
              </a:rPr>
              <a:t>Résumés rédigés en </a:t>
            </a:r>
            <a:r>
              <a:rPr lang="fr-FR" sz="3600" b="1">
                <a:latin typeface="Montserrat" pitchFamily="2" charset="77"/>
              </a:rPr>
              <a:t>anglais</a:t>
            </a:r>
            <a:r>
              <a:rPr lang="fr-FR" sz="3600">
                <a:latin typeface="Montserrat" pitchFamily="2" charset="77"/>
              </a:rPr>
              <a:t>, </a:t>
            </a:r>
            <a:r>
              <a:rPr lang="fr-FR" sz="3600" b="1">
                <a:latin typeface="Montserrat" pitchFamily="2" charset="77"/>
              </a:rPr>
              <a:t>français</a:t>
            </a:r>
            <a:r>
              <a:rPr lang="fr-FR" sz="3600">
                <a:latin typeface="Montserrat" pitchFamily="2" charset="77"/>
              </a:rPr>
              <a:t> </a:t>
            </a:r>
            <a:r>
              <a:rPr lang="fr-FR" sz="3600" b="1">
                <a:latin typeface="Montserrat" pitchFamily="2" charset="77"/>
              </a:rPr>
              <a:t>ou espagnol</a:t>
            </a:r>
            <a:endParaRPr lang="fr-FR" sz="3600">
              <a:latin typeface="Montserrat" pitchFamily="2" charset="77"/>
            </a:endParaRPr>
          </a:p>
          <a:p>
            <a:pPr marL="571500" lvl="2" indent="-571500">
              <a:spcBef>
                <a:spcPts val="600"/>
              </a:spcBef>
              <a:buSzPct val="110000"/>
              <a:buFont typeface="Arial" panose="020B0604020202020204" pitchFamily="34" charset="0"/>
              <a:buChar char="•"/>
              <a:defRPr sz="2600">
                <a:latin typeface="+mj-lt"/>
                <a:ea typeface="+mj-ea"/>
                <a:cs typeface="+mj-cs"/>
                <a:sym typeface="Helvetica"/>
              </a:defRPr>
            </a:pPr>
            <a:r>
              <a:rPr lang="fr-FR" sz="3000">
                <a:latin typeface="Montserrat" pitchFamily="2" charset="77"/>
              </a:rPr>
              <a:t>Les résumés rédigés en </a:t>
            </a:r>
            <a:r>
              <a:rPr lang="fr-FR" sz="3000" b="1">
                <a:latin typeface="Montserrat" pitchFamily="2" charset="77"/>
              </a:rPr>
              <a:t>anglais, français ou espagnole </a:t>
            </a:r>
            <a:r>
              <a:rPr lang="fr-FR" sz="3000">
                <a:latin typeface="Montserrat" pitchFamily="2" charset="77"/>
              </a:rPr>
              <a:t>sont tous traités équitablement.</a:t>
            </a:r>
          </a:p>
          <a:p>
            <a:pPr marL="571500" lvl="2" indent="-571500">
              <a:spcBef>
                <a:spcPts val="600"/>
              </a:spcBef>
              <a:buSzPct val="110000"/>
              <a:buFont typeface="Arial" panose="020B0604020202020204" pitchFamily="34" charset="0"/>
              <a:buChar char="•"/>
              <a:defRPr sz="2600">
                <a:latin typeface="+mj-lt"/>
                <a:ea typeface="+mj-ea"/>
                <a:cs typeface="+mj-cs"/>
                <a:sym typeface="Helvetica"/>
              </a:defRPr>
            </a:pPr>
            <a:r>
              <a:rPr lang="fr-FR" sz="3000">
                <a:latin typeface="Montserrat" pitchFamily="2" charset="77"/>
              </a:rPr>
              <a:t>Veillez à la clarté de votre écriture.</a:t>
            </a:r>
          </a:p>
          <a:p>
            <a:pPr marL="571500" lvl="2" indent="-571500">
              <a:spcBef>
                <a:spcPts val="600"/>
              </a:spcBef>
              <a:buSzPct val="110000"/>
              <a:buFont typeface="Arial" panose="020B0604020202020204" pitchFamily="34" charset="0"/>
              <a:buChar char="•"/>
              <a:defRPr sz="2600">
                <a:latin typeface="+mj-lt"/>
                <a:ea typeface="+mj-ea"/>
                <a:cs typeface="+mj-cs"/>
                <a:sym typeface="Helvetica"/>
              </a:defRPr>
            </a:pPr>
            <a:r>
              <a:rPr lang="fr-FR" sz="3000">
                <a:latin typeface="Montserrat" pitchFamily="2" charset="77"/>
              </a:rPr>
              <a:t>Relisez votre résumé pour vous assurer qu’il ne comporte aucune erreur grammaticale ou faute de frappe.</a:t>
            </a:r>
          </a:p>
        </p:txBody>
      </p:sp>
    </p:spTree>
    <p:extLst>
      <p:ext uri="{BB962C8B-B14F-4D97-AF65-F5344CB8AC3E}">
        <p14:creationId xmlns:p14="http://schemas.microsoft.com/office/powerpoint/2010/main" val="40044663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C89D4A8-EBF1-5F69-7AE9-2579C96E4C3A}"/>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FF5179CE-FA2F-E3A3-21B4-DB7381C530E2}"/>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FFBF9139-E03A-9D08-3A7F-2CD53A27FE1F}"/>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40BB7C1-1763-D4BD-1FA1-1363DDDCDA9F}"/>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075CC56E-C4E8-1132-D73E-EB562BF6A9C8}"/>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5607BAA1-0411-7252-93C6-FC4FF9CA2E4D}"/>
              </a:ext>
            </a:extLst>
          </p:cNvPr>
          <p:cNvSpPr txBox="1"/>
          <p:nvPr/>
        </p:nvSpPr>
        <p:spPr>
          <a:xfrm>
            <a:off x="914400" y="404346"/>
            <a:ext cx="15716100" cy="147732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Pourquoi de longs résumés pour l’ICFP (1000 mots au lieu de 300) ?</a:t>
            </a:r>
          </a:p>
        </p:txBody>
      </p:sp>
      <p:sp>
        <p:nvSpPr>
          <p:cNvPr id="3" name="Google Shape;130;p4">
            <a:extLst>
              <a:ext uri="{FF2B5EF4-FFF2-40B4-BE49-F238E27FC236}">
                <a16:creationId xmlns:a16="http://schemas.microsoft.com/office/drawing/2014/main" id="{DD0E15F9-FA1F-7C87-8702-226783D1D722}"/>
              </a:ext>
            </a:extLst>
          </p:cNvPr>
          <p:cNvSpPr/>
          <p:nvPr/>
        </p:nvSpPr>
        <p:spPr>
          <a:xfrm>
            <a:off x="914400" y="2932017"/>
            <a:ext cx="16459200" cy="5864442"/>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600">
                <a:latin typeface="+mj-lt"/>
                <a:ea typeface="+mj-ea"/>
                <a:cs typeface="+mj-cs"/>
                <a:sym typeface="Helvetica"/>
              </a:defRPr>
            </a:pPr>
            <a:r>
              <a:rPr lang="fr-FR" sz="3600">
                <a:latin typeface="Montserrat" pitchFamily="2" charset="77"/>
              </a:rPr>
              <a:t>ICFP permet jusqu’à 1000 mots pour les résumés individuels et 400 mots pour ceux présentés dans le cadre d’un panel préformé.</a:t>
            </a:r>
            <a:br>
              <a:rPr lang="fr-FR" sz="3600">
                <a:latin typeface="Montserrat" pitchFamily="2" charset="77"/>
              </a:rPr>
            </a:br>
            <a:endParaRPr lang="fr-FR" sz="3600">
              <a:latin typeface="Montserrat" pitchFamily="2" charset="77"/>
            </a:endParaRPr>
          </a:p>
          <a:p>
            <a:pPr marL="571500" indent="-571500">
              <a:spcBef>
                <a:spcPts val="600"/>
              </a:spcBef>
              <a:buSzPct val="110000"/>
              <a:buBlip>
                <a:blip r:embed="rId4"/>
              </a:buBlip>
              <a:defRPr sz="2600">
                <a:latin typeface="+mj-lt"/>
                <a:ea typeface="+mj-ea"/>
                <a:cs typeface="+mj-cs"/>
                <a:sym typeface="Helvetica"/>
              </a:defRPr>
            </a:pPr>
            <a:r>
              <a:rPr lang="fr-FR" sz="3600">
                <a:latin typeface="Montserrat" pitchFamily="2" charset="77"/>
              </a:rPr>
              <a:t>La longueur des résumés de l’ICFP permet aux auteurs de :</a:t>
            </a:r>
          </a:p>
          <a:p>
            <a:pPr marL="571500" indent="-571500">
              <a:spcBef>
                <a:spcPts val="600"/>
              </a:spcBef>
              <a:buSzPct val="110000"/>
              <a:buFont typeface="Arial" panose="020B0604020202020204" pitchFamily="34" charset="0"/>
              <a:buChar char="•"/>
              <a:defRPr sz="2600">
                <a:latin typeface="+mj-lt"/>
                <a:ea typeface="+mj-ea"/>
                <a:cs typeface="+mj-cs"/>
                <a:sym typeface="Helvetica"/>
              </a:defRPr>
            </a:pPr>
            <a:r>
              <a:rPr lang="fr-FR" sz="3000">
                <a:latin typeface="Montserrat" pitchFamily="2" charset="77"/>
              </a:rPr>
              <a:t>Donner suffisamment de détails permettant au sous-comité scientifique d’examiner adéquatement le résumé et de prendre une décision juste.</a:t>
            </a:r>
          </a:p>
          <a:p>
            <a:pPr marL="571500" indent="-571500">
              <a:spcBef>
                <a:spcPts val="600"/>
              </a:spcBef>
              <a:buSzPct val="110000"/>
              <a:buFont typeface="Arial" panose="020B0604020202020204" pitchFamily="34" charset="0"/>
              <a:buChar char="•"/>
              <a:defRPr sz="2600">
                <a:latin typeface="+mj-lt"/>
                <a:ea typeface="+mj-ea"/>
                <a:cs typeface="+mj-cs"/>
                <a:sym typeface="Helvetica"/>
              </a:defRPr>
            </a:pPr>
            <a:r>
              <a:rPr lang="fr-FR" sz="3000">
                <a:latin typeface="Montserrat" pitchFamily="2" charset="77"/>
              </a:rPr>
              <a:t>Exposer clairement la/les question(s) de recherche et le contexte.</a:t>
            </a:r>
          </a:p>
          <a:p>
            <a:pPr marL="571500" indent="-571500">
              <a:spcBef>
                <a:spcPts val="600"/>
              </a:spcBef>
              <a:buSzPct val="110000"/>
              <a:buFont typeface="Arial" panose="020B0604020202020204" pitchFamily="34" charset="0"/>
              <a:buChar char="•"/>
              <a:defRPr sz="2600">
                <a:latin typeface="+mj-lt"/>
                <a:ea typeface="+mj-ea"/>
                <a:cs typeface="+mj-cs"/>
                <a:sym typeface="Helvetica"/>
              </a:defRPr>
            </a:pPr>
            <a:r>
              <a:rPr lang="fr-FR" sz="3000">
                <a:latin typeface="Montserrat" pitchFamily="2" charset="77"/>
              </a:rPr>
              <a:t>Expliquer la méthodologie et les résultats en détails.</a:t>
            </a:r>
          </a:p>
        </p:txBody>
      </p:sp>
    </p:spTree>
    <p:extLst>
      <p:ext uri="{BB962C8B-B14F-4D97-AF65-F5344CB8AC3E}">
        <p14:creationId xmlns:p14="http://schemas.microsoft.com/office/powerpoint/2010/main" val="28108783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98E85AE-D423-EBBF-A3B7-38B003F3C78D}"/>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2E02430E-37E4-F9F9-8133-B7E3DA1CFD7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703C16FA-1A87-E4CF-8B5F-AFC7BAD62C7A}"/>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5F09BB31-1279-B7A3-A934-415DFE31495B}"/>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38C0FB83-6B90-0274-6428-52A23AD11C22}"/>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1AE43032-B69C-4A10-71D7-56C10E4DD891}"/>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dirty="0">
                <a:solidFill>
                  <a:srgbClr val="FFFFFF"/>
                </a:solidFill>
                <a:latin typeface="Montserrat"/>
                <a:ea typeface="Montserrat"/>
                <a:cs typeface="Montserrat"/>
                <a:sym typeface="Montserrat"/>
              </a:rPr>
              <a:t>À faire et ne pas faire</a:t>
            </a:r>
          </a:p>
        </p:txBody>
      </p:sp>
      <p:sp>
        <p:nvSpPr>
          <p:cNvPr id="3" name="Google Shape;130;p4">
            <a:extLst>
              <a:ext uri="{FF2B5EF4-FFF2-40B4-BE49-F238E27FC236}">
                <a16:creationId xmlns:a16="http://schemas.microsoft.com/office/drawing/2014/main" id="{9F9B9E51-8DBC-5063-2F77-E82585D23840}"/>
              </a:ext>
            </a:extLst>
          </p:cNvPr>
          <p:cNvSpPr/>
          <p:nvPr/>
        </p:nvSpPr>
        <p:spPr>
          <a:xfrm>
            <a:off x="914400" y="2789736"/>
            <a:ext cx="16459200" cy="6669183"/>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Aft>
                <a:spcPts val="1200"/>
              </a:spcAft>
              <a:buBlip>
                <a:blip r:embed="rId4"/>
              </a:buBlip>
            </a:pPr>
            <a:r>
              <a:rPr lang="fr-FR" sz="3600" dirty="0">
                <a:latin typeface="Montserrat" pitchFamily="2" charset="77"/>
              </a:rPr>
              <a:t>Ne soyez pas hors-sujet</a:t>
            </a:r>
          </a:p>
          <a:p>
            <a:pPr marL="914400" lvl="1" indent="-457200">
              <a:spcAft>
                <a:spcPts val="1200"/>
              </a:spcAft>
              <a:buBlip>
                <a:blip r:embed="rId4"/>
              </a:buBlip>
            </a:pPr>
            <a:r>
              <a:rPr lang="fr-FR" sz="2800" b="1" dirty="0">
                <a:latin typeface="Montserrat" pitchFamily="2" charset="77"/>
              </a:rPr>
              <a:t>Les résumés qui ne portent pas sur la planification familiale ne seront pas acceptés.</a:t>
            </a:r>
            <a:br>
              <a:rPr lang="fr-FR" sz="2800" dirty="0">
                <a:latin typeface="Montserrat" pitchFamily="2" charset="77"/>
              </a:rPr>
            </a:br>
            <a:endParaRPr lang="fr-FR" sz="3600" dirty="0">
              <a:latin typeface="Montserrat" pitchFamily="2" charset="77"/>
            </a:endParaRPr>
          </a:p>
          <a:p>
            <a:pPr marL="571500" indent="-571500" algn="l">
              <a:lnSpc>
                <a:spcPct val="100000"/>
              </a:lnSpc>
              <a:spcAft>
                <a:spcPts val="1200"/>
              </a:spcAft>
              <a:buBlip>
                <a:blip r:embed="rId4"/>
              </a:buBlip>
            </a:pPr>
            <a:r>
              <a:rPr lang="fr-FR" sz="3600" dirty="0">
                <a:latin typeface="Montserrat" pitchFamily="2" charset="77"/>
              </a:rPr>
              <a:t>Règle de trois: “Simple” “Clair” “Compréhensible”</a:t>
            </a:r>
          </a:p>
          <a:p>
            <a:pPr marL="914400" lvl="1" indent="-457200">
              <a:spcAft>
                <a:spcPts val="1200"/>
              </a:spcAft>
              <a:buBlip>
                <a:blip r:embed="rId4"/>
              </a:buBlip>
            </a:pPr>
            <a:r>
              <a:rPr lang="fr-FR" sz="2800" dirty="0">
                <a:latin typeface="Montserrat" pitchFamily="2" charset="77"/>
              </a:rPr>
              <a:t>Évitez les longues phrases et les paragraphes denses.</a:t>
            </a:r>
          </a:p>
          <a:p>
            <a:pPr marL="914400" lvl="1" indent="-457200">
              <a:spcAft>
                <a:spcPts val="1200"/>
              </a:spcAft>
              <a:buBlip>
                <a:blip r:embed="rId4"/>
              </a:buBlip>
            </a:pPr>
            <a:r>
              <a:rPr lang="fr-FR" sz="2800" dirty="0">
                <a:latin typeface="Montserrat" pitchFamily="2" charset="77"/>
              </a:rPr>
              <a:t>N’utilisez pas de termes peu communs et d’acronymes sans les définir.</a:t>
            </a:r>
          </a:p>
          <a:p>
            <a:pPr marL="914400" lvl="1" indent="-457200">
              <a:spcAft>
                <a:spcPts val="1200"/>
              </a:spcAft>
              <a:buBlip>
                <a:blip r:embed="rId4"/>
              </a:buBlip>
            </a:pPr>
            <a:r>
              <a:rPr lang="fr-FR" sz="2800" dirty="0">
                <a:latin typeface="Montserrat" pitchFamily="2" charset="77"/>
              </a:rPr>
              <a:t>Faites relire votre résumé par une personne dont la langue maternelle est celle du résumé avant de l’envoyer.</a:t>
            </a:r>
            <a:br>
              <a:rPr lang="fr-FR" sz="2800" dirty="0">
                <a:latin typeface="Montserrat" pitchFamily="2" charset="77"/>
              </a:rPr>
            </a:br>
            <a:endParaRPr lang="fr-FR" sz="2800" dirty="0">
              <a:latin typeface="Montserrat" pitchFamily="2" charset="77"/>
            </a:endParaRPr>
          </a:p>
          <a:p>
            <a:pPr marL="571500" indent="-571500" algn="l">
              <a:lnSpc>
                <a:spcPct val="100000"/>
              </a:lnSpc>
              <a:spcAft>
                <a:spcPts val="1200"/>
              </a:spcAft>
              <a:buBlip>
                <a:blip r:embed="rId4"/>
              </a:buBlip>
            </a:pPr>
            <a:r>
              <a:rPr lang="fr-FR" sz="3600" dirty="0">
                <a:latin typeface="Montserrat" pitchFamily="2" charset="77"/>
              </a:rPr>
              <a:t>Soyez cohérent en écrivant les intervalles de confiance et les nombre avec décimales.</a:t>
            </a:r>
          </a:p>
        </p:txBody>
      </p:sp>
      <p:sp>
        <p:nvSpPr>
          <p:cNvPr id="4" name="More on our research ethics policy can be found here https://www.jhsph.edu/offices-and-services/student-affairs/resources/student-policies/_documents/academic-ethics-code.pdf">
            <a:extLst>
              <a:ext uri="{FF2B5EF4-FFF2-40B4-BE49-F238E27FC236}">
                <a16:creationId xmlns:a16="http://schemas.microsoft.com/office/drawing/2014/main" id="{F434C963-A79A-372B-63B9-F664524C71D5}"/>
              </a:ext>
            </a:extLst>
          </p:cNvPr>
          <p:cNvSpPr txBox="1"/>
          <p:nvPr/>
        </p:nvSpPr>
        <p:spPr>
          <a:xfrm>
            <a:off x="914401" y="9828456"/>
            <a:ext cx="15966528" cy="2769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r>
              <a:rPr lang="en-US" sz="1200" dirty="0">
                <a:latin typeface="Montserrat" pitchFamily="2" charset="77"/>
              </a:rPr>
              <a:t>Source:	Mary M. Shirley. 0A Dozen Dos and Don’ts: Thoughts after Reading Hundreds of Abstracts. </a:t>
            </a:r>
            <a:r>
              <a:rPr lang="en-US" sz="1200" dirty="0">
                <a:latin typeface="Montserrat" pitchFamily="2" charset="77"/>
                <a:hlinkClick r:id="rId5"/>
              </a:rPr>
              <a:t>https://www.coase.org/writings/shirley2010dosanddontsinabstracts.pdf</a:t>
            </a:r>
            <a:r>
              <a:rPr lang="en-US" sz="1200" dirty="0">
                <a:latin typeface="Montserrat" pitchFamily="2" charset="77"/>
              </a:rPr>
              <a:t> </a:t>
            </a:r>
          </a:p>
        </p:txBody>
      </p:sp>
    </p:spTree>
    <p:extLst>
      <p:ext uri="{BB962C8B-B14F-4D97-AF65-F5344CB8AC3E}">
        <p14:creationId xmlns:p14="http://schemas.microsoft.com/office/powerpoint/2010/main" val="30204716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630D719-632B-5389-4E51-93EF84A591D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078C060-6A21-4EE6-1E9D-0844FE66180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69D7301A-3545-7A40-E966-112DE0C5405D}"/>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BC8B5CF6-F0A2-890E-027E-AEBBB3D43D7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46C4F061-0428-1DF9-4295-7A7ADDDA855E}"/>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FB2A192E-A6F7-47CF-E8E0-AB8CF87AE30B}"/>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dirty="0">
                <a:solidFill>
                  <a:srgbClr val="FFFFFF"/>
                </a:solidFill>
                <a:latin typeface="Montserrat"/>
                <a:ea typeface="Montserrat"/>
                <a:cs typeface="Montserrat"/>
                <a:sym typeface="Montserrat"/>
              </a:rPr>
              <a:t>À faire et ne pas faire</a:t>
            </a:r>
          </a:p>
        </p:txBody>
      </p:sp>
      <p:sp>
        <p:nvSpPr>
          <p:cNvPr id="3" name="Google Shape;130;p4">
            <a:extLst>
              <a:ext uri="{FF2B5EF4-FFF2-40B4-BE49-F238E27FC236}">
                <a16:creationId xmlns:a16="http://schemas.microsoft.com/office/drawing/2014/main" id="{11DC6CAB-5145-FB32-505E-4EFABECC8F7B}"/>
              </a:ext>
            </a:extLst>
          </p:cNvPr>
          <p:cNvSpPr/>
          <p:nvPr/>
        </p:nvSpPr>
        <p:spPr>
          <a:xfrm>
            <a:off x="914400" y="2932016"/>
            <a:ext cx="16459200" cy="6669183"/>
          </a:xfrm>
          <a:prstGeom prst="rect">
            <a:avLst/>
          </a:prstGeom>
          <a:noFill/>
          <a:ln>
            <a:noFill/>
          </a:ln>
        </p:spPr>
        <p:txBody>
          <a:bodyPr spcFirstLastPara="1" wrap="square" lIns="91425" tIns="45700" rIns="91425" bIns="45700" anchor="t" anchorCtr="0">
            <a:noAutofit/>
          </a:bodyPr>
          <a:lstStyle/>
          <a:p>
            <a:pPr marL="571500" lvl="1" indent="-571500">
              <a:spcAft>
                <a:spcPts val="1200"/>
              </a:spcAft>
              <a:buBlip>
                <a:blip r:embed="rId4"/>
              </a:buBlip>
            </a:pPr>
            <a:r>
              <a:rPr lang="fr-FR" sz="3600">
                <a:latin typeface="Montserrat" pitchFamily="2" charset="77"/>
              </a:rPr>
              <a:t>Évitez la voix passive</a:t>
            </a:r>
          </a:p>
          <a:p>
            <a:pPr marL="571500" lvl="1" indent="-571500">
              <a:spcAft>
                <a:spcPts val="1200"/>
              </a:spcAft>
              <a:buBlip>
                <a:blip r:embed="rId4"/>
              </a:buBlip>
            </a:pPr>
            <a:r>
              <a:rPr lang="fr-FR" sz="3600">
                <a:latin typeface="Montserrat" pitchFamily="2" charset="77"/>
              </a:rPr>
              <a:t>Utilisez le présent pour décrire:</a:t>
            </a:r>
          </a:p>
          <a:p>
            <a:pPr marL="914400" lvl="1" indent="-457200">
              <a:spcAft>
                <a:spcPts val="1200"/>
              </a:spcAft>
              <a:buBlip>
                <a:blip r:embed="rId4"/>
              </a:buBlip>
            </a:pPr>
            <a:r>
              <a:rPr lang="fr-FR" sz="2800">
                <a:latin typeface="Montserrat" pitchFamily="2" charset="77"/>
              </a:rPr>
              <a:t>Le problème traité dans votre résumé</a:t>
            </a:r>
          </a:p>
          <a:p>
            <a:pPr marL="914400" lvl="1" indent="-457200">
              <a:spcAft>
                <a:spcPts val="1200"/>
              </a:spcAft>
              <a:buBlip>
                <a:blip r:embed="rId4"/>
              </a:buBlip>
            </a:pPr>
            <a:r>
              <a:rPr lang="fr-FR" sz="2800">
                <a:latin typeface="Montserrat" pitchFamily="2" charset="77"/>
              </a:rPr>
              <a:t>Les implications de vos résultats</a:t>
            </a:r>
          </a:p>
          <a:p>
            <a:pPr marL="571500" lvl="1" indent="-571500">
              <a:spcAft>
                <a:spcPts val="1200"/>
              </a:spcAft>
              <a:buBlip>
                <a:blip r:embed="rId4"/>
              </a:buBlip>
            </a:pPr>
            <a:r>
              <a:rPr lang="fr-FR" sz="3600">
                <a:latin typeface="Montserrat" pitchFamily="2" charset="77"/>
              </a:rPr>
              <a:t>Utilisez le passé pour décrire:</a:t>
            </a:r>
          </a:p>
          <a:p>
            <a:pPr marL="914400" lvl="1" indent="-457200">
              <a:spcAft>
                <a:spcPts val="1200"/>
              </a:spcAft>
              <a:buBlip>
                <a:blip r:embed="rId4"/>
              </a:buBlip>
            </a:pPr>
            <a:r>
              <a:rPr lang="fr-FR" sz="2800">
                <a:latin typeface="Montserrat" pitchFamily="2" charset="77"/>
              </a:rPr>
              <a:t>Les méthodes utilisées</a:t>
            </a:r>
          </a:p>
          <a:p>
            <a:pPr marL="914400" lvl="1" indent="-457200">
              <a:spcAft>
                <a:spcPts val="1200"/>
              </a:spcAft>
              <a:buBlip>
                <a:blip r:embed="rId4"/>
              </a:buBlip>
            </a:pPr>
            <a:r>
              <a:rPr lang="fr-FR" sz="2800">
                <a:latin typeface="Montserrat" pitchFamily="2" charset="77"/>
              </a:rPr>
              <a:t>Les résultats trouvés</a:t>
            </a:r>
          </a:p>
          <a:p>
            <a:pPr marL="914400" lvl="1" indent="-457200">
              <a:spcAft>
                <a:spcPts val="1200"/>
              </a:spcAft>
              <a:buBlip>
                <a:blip r:embed="rId4"/>
              </a:buBlip>
            </a:pPr>
            <a:r>
              <a:rPr lang="fr-FR" sz="2800">
                <a:latin typeface="Montserrat" pitchFamily="2" charset="77"/>
              </a:rPr>
              <a:t>Les forces et les limites de votre recherche</a:t>
            </a:r>
          </a:p>
          <a:p>
            <a:pPr marL="571500" lvl="1" indent="-571500">
              <a:spcAft>
                <a:spcPts val="1200"/>
              </a:spcAft>
              <a:buBlip>
                <a:blip r:embed="rId4"/>
              </a:buBlip>
            </a:pPr>
            <a:r>
              <a:rPr lang="fr-FR" sz="3600">
                <a:latin typeface="Montserrat" pitchFamily="2" charset="77"/>
              </a:rPr>
              <a:t>Ne commencez jamais une phrase par un chiffre. </a:t>
            </a:r>
          </a:p>
        </p:txBody>
      </p:sp>
    </p:spTree>
    <p:extLst>
      <p:ext uri="{BB962C8B-B14F-4D97-AF65-F5344CB8AC3E}">
        <p14:creationId xmlns:p14="http://schemas.microsoft.com/office/powerpoint/2010/main" val="3463931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B7E3CE4E-F8FA-58CE-6F68-D4A46F0B4BC9}"/>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113F30B7-AAF4-7C32-305F-3E7ECD756B5C}"/>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36FF865E-7F57-6065-6C92-A60568D8BEDA}"/>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A4526D6B-D01A-6FB8-4FDC-F848AE8BD81F}"/>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31405E15-913F-94FA-9C6A-0B39DD392BB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D97EE994-4339-EACE-FC51-710496CBF02A}"/>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dirty="0">
                <a:solidFill>
                  <a:srgbClr val="FFFFFF"/>
                </a:solidFill>
                <a:latin typeface="Montserrat"/>
                <a:ea typeface="Montserrat"/>
                <a:cs typeface="Montserrat"/>
                <a:sym typeface="Montserrat"/>
              </a:rPr>
              <a:t>À faire et ne pas faire</a:t>
            </a:r>
          </a:p>
        </p:txBody>
      </p:sp>
      <p:sp>
        <p:nvSpPr>
          <p:cNvPr id="3" name="Google Shape;130;p4">
            <a:extLst>
              <a:ext uri="{FF2B5EF4-FFF2-40B4-BE49-F238E27FC236}">
                <a16:creationId xmlns:a16="http://schemas.microsoft.com/office/drawing/2014/main" id="{79B44162-1CDE-72B7-F581-9C57AF84CAB6}"/>
              </a:ext>
            </a:extLst>
          </p:cNvPr>
          <p:cNvSpPr/>
          <p:nvPr/>
        </p:nvSpPr>
        <p:spPr>
          <a:xfrm>
            <a:off x="914400" y="2932016"/>
            <a:ext cx="16459200" cy="6669183"/>
          </a:xfrm>
          <a:prstGeom prst="rect">
            <a:avLst/>
          </a:prstGeom>
          <a:noFill/>
          <a:ln>
            <a:noFill/>
          </a:ln>
        </p:spPr>
        <p:txBody>
          <a:bodyPr spcFirstLastPara="1" wrap="square" lIns="91425" tIns="45700" rIns="91425" bIns="45700" anchor="t" anchorCtr="0">
            <a:noAutofit/>
          </a:bodyPr>
          <a:lstStyle/>
          <a:p>
            <a:pPr marL="571500" lvl="1" indent="-571500">
              <a:spcAft>
                <a:spcPts val="1200"/>
              </a:spcAft>
              <a:buBlip>
                <a:blip r:embed="rId4"/>
              </a:buBlip>
            </a:pPr>
            <a:r>
              <a:rPr lang="fr-FR" sz="3600">
                <a:latin typeface="Montserrat" pitchFamily="2" charset="77"/>
              </a:rPr>
              <a:t>Vos premières phrases devraient énoncer pourquoi quiconque devrait attacher de l’importance à votre sujet.</a:t>
            </a:r>
          </a:p>
          <a:p>
            <a:pPr marL="571500" lvl="1" indent="-571500">
              <a:spcAft>
                <a:spcPts val="1200"/>
              </a:spcAft>
              <a:buBlip>
                <a:blip r:embed="rId4"/>
              </a:buBlip>
            </a:pPr>
            <a:r>
              <a:rPr lang="fr-FR" sz="3600">
                <a:latin typeface="Montserrat" pitchFamily="2" charset="77"/>
              </a:rPr>
              <a:t>Souvenez-vous que le résumé concerne:</a:t>
            </a:r>
          </a:p>
          <a:p>
            <a:pPr marL="914400" lvl="1" indent="-457200">
              <a:spcAft>
                <a:spcPts val="1200"/>
              </a:spcAft>
              <a:buBlip>
                <a:blip r:embed="rId4"/>
              </a:buBlip>
            </a:pPr>
            <a:r>
              <a:rPr lang="fr-FR" sz="2800">
                <a:latin typeface="Montserrat" pitchFamily="2" charset="77"/>
              </a:rPr>
              <a:t>“Ce que vous avez fait.”</a:t>
            </a:r>
          </a:p>
          <a:p>
            <a:pPr marL="914400" lvl="1" indent="-457200">
              <a:spcAft>
                <a:spcPts val="1200"/>
              </a:spcAft>
              <a:buBlip>
                <a:blip r:embed="rId4"/>
              </a:buBlip>
            </a:pPr>
            <a:r>
              <a:rPr lang="fr-FR" sz="2800">
                <a:latin typeface="Montserrat" pitchFamily="2" charset="77"/>
              </a:rPr>
              <a:t>“Comment vous l’avez fait.”</a:t>
            </a:r>
          </a:p>
          <a:p>
            <a:pPr marL="914400" lvl="1" indent="-457200">
              <a:spcAft>
                <a:spcPts val="1200"/>
              </a:spcAft>
              <a:buBlip>
                <a:blip r:embed="rId4"/>
              </a:buBlip>
            </a:pPr>
            <a:r>
              <a:rPr lang="fr-FR" sz="2800">
                <a:latin typeface="Montserrat" pitchFamily="2" charset="77"/>
              </a:rPr>
              <a:t>“Ce que vous avez trouvé.”</a:t>
            </a:r>
          </a:p>
          <a:p>
            <a:pPr marL="914400" lvl="1" indent="-457200">
              <a:spcAft>
                <a:spcPts val="1200"/>
              </a:spcAft>
              <a:buBlip>
                <a:blip r:embed="rId4"/>
              </a:buBlip>
            </a:pPr>
            <a:r>
              <a:rPr lang="fr-FR" sz="2800">
                <a:latin typeface="Montserrat" pitchFamily="2" charset="77"/>
              </a:rPr>
              <a:t>“Ce que vous avez appris.”</a:t>
            </a:r>
          </a:p>
        </p:txBody>
      </p:sp>
    </p:spTree>
    <p:extLst>
      <p:ext uri="{BB962C8B-B14F-4D97-AF65-F5344CB8AC3E}">
        <p14:creationId xmlns:p14="http://schemas.microsoft.com/office/powerpoint/2010/main" val="21757408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E4BFD37-4244-244F-5ECD-65D461B4DA4B}"/>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C1B3C7D-EDDE-0670-11F4-60D0D64B617F}"/>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928EBA3-3B87-B884-0341-55712E4DB5A7}"/>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CBAED837-03C4-A03A-F6B9-D3BBF158D8D1}"/>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5A1A77FF-FFD6-BE98-E79F-78E94B5DCBA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2DD7F1D1-D580-D1B0-3C17-29291C78255B}"/>
              </a:ext>
            </a:extLst>
          </p:cNvPr>
          <p:cNvSpPr/>
          <p:nvPr/>
        </p:nvSpPr>
        <p:spPr>
          <a:xfrm>
            <a:off x="914400" y="3279558"/>
            <a:ext cx="16459200" cy="6035892"/>
          </a:xfrm>
          <a:prstGeom prst="rect">
            <a:avLst/>
          </a:prstGeom>
          <a:noFill/>
          <a:ln>
            <a:noFill/>
          </a:ln>
        </p:spPr>
        <p:txBody>
          <a:bodyPr spcFirstLastPara="1" wrap="square" lIns="91425" tIns="45700" rIns="91425" bIns="45700" anchor="t" anchorCtr="0">
            <a:noAutofit/>
          </a:bodyPr>
          <a:lstStyle/>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a:latin typeface="Montserrat" pitchFamily="2" charset="77"/>
              </a:rPr>
              <a:t>Mary M. Shirley. 0A Dozen Dos and Don’ts: Thoughts after Reading Hundreds of Abstracts. </a:t>
            </a:r>
            <a:r>
              <a:rPr lang="en-US" sz="3200" u="sng" dirty="0">
                <a:solidFill>
                  <a:srgbClr val="0563C1"/>
                </a:solidFill>
                <a:uFill>
                  <a:solidFill>
                    <a:srgbClr val="0563C1"/>
                  </a:solidFill>
                </a:uFill>
                <a:latin typeface="Montserrat" pitchFamily="2" charset="77"/>
                <a:hlinkClick r:id="rId5"/>
              </a:rPr>
              <a:t>https://www.coase.org/writings/shirley2010dosanddontsinabstracts.pdf</a:t>
            </a:r>
          </a:p>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a:latin typeface="Montserrat" pitchFamily="2" charset="77"/>
              </a:rPr>
              <a:t>Andrade, C. (2011). How to write a good abstract for a scientific paper or conference presentation. Indian journal of psychiatry, 53(2), 172.</a:t>
            </a:r>
            <a:endParaRPr lang="en-US" sz="3200" dirty="0">
              <a:latin typeface="Montserrat" pitchFamily="2" charset="77"/>
              <a:ea typeface="Calibri Light"/>
              <a:cs typeface="Calibri Light"/>
              <a:sym typeface="Calibri Light"/>
            </a:endParaRPr>
          </a:p>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a:latin typeface="Montserrat" pitchFamily="2" charset="77"/>
              </a:rPr>
              <a:t>Conn, V. S. (2020). Crafting Effective Abstracts.</a:t>
            </a:r>
            <a:endParaRPr lang="en-US" sz="3200" dirty="0">
              <a:latin typeface="Montserrat" pitchFamily="2" charset="77"/>
              <a:ea typeface="Calibri Light"/>
              <a:cs typeface="Calibri Light"/>
              <a:sym typeface="Calibri Light"/>
            </a:endParaRPr>
          </a:p>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a:latin typeface="Montserrat" pitchFamily="2" charset="77"/>
              </a:rPr>
              <a:t>Ferreira, J. C., &amp; </a:t>
            </a:r>
            <a:r>
              <a:rPr lang="en-US" sz="3200" dirty="0" err="1">
                <a:latin typeface="Montserrat" pitchFamily="2" charset="77"/>
              </a:rPr>
              <a:t>Patino</a:t>
            </a:r>
            <a:r>
              <a:rPr lang="en-US" sz="3200" dirty="0">
                <a:latin typeface="Montserrat" pitchFamily="2" charset="77"/>
              </a:rPr>
              <a:t>, C. M. (2018). Twelve tips to write an abstract for a conference: advice for young and experienced investigators. </a:t>
            </a:r>
            <a:r>
              <a:rPr lang="en-US" sz="3200" dirty="0" err="1">
                <a:latin typeface="Montserrat" pitchFamily="2" charset="77"/>
              </a:rPr>
              <a:t>Jornal</a:t>
            </a:r>
            <a:r>
              <a:rPr lang="en-US" sz="3200" dirty="0">
                <a:latin typeface="Montserrat" pitchFamily="2" charset="77"/>
              </a:rPr>
              <a:t> </a:t>
            </a:r>
            <a:r>
              <a:rPr lang="en-US" sz="3200" dirty="0" err="1">
                <a:latin typeface="Montserrat" pitchFamily="2" charset="77"/>
              </a:rPr>
              <a:t>Brasileiro</a:t>
            </a:r>
            <a:r>
              <a:rPr lang="en-US" sz="3200" dirty="0">
                <a:latin typeface="Montserrat" pitchFamily="2" charset="77"/>
              </a:rPr>
              <a:t> de </a:t>
            </a:r>
            <a:r>
              <a:rPr lang="en-US" sz="3200" dirty="0" err="1">
                <a:latin typeface="Montserrat" pitchFamily="2" charset="77"/>
              </a:rPr>
              <a:t>Pneumologia</a:t>
            </a:r>
            <a:r>
              <a:rPr lang="en-US" sz="3200" dirty="0">
                <a:latin typeface="Montserrat" pitchFamily="2" charset="77"/>
              </a:rPr>
              <a:t>, 44(4), 260-260.</a:t>
            </a:r>
            <a:endParaRPr lang="en-US" sz="3200" dirty="0">
              <a:latin typeface="Montserrat" pitchFamily="2" charset="77"/>
              <a:ea typeface="Calibri Light"/>
              <a:cs typeface="Calibri Light"/>
              <a:sym typeface="Calibri Light"/>
            </a:endParaRPr>
          </a:p>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err="1">
                <a:latin typeface="Montserrat" pitchFamily="2" charset="77"/>
              </a:rPr>
              <a:t>Simkhada</a:t>
            </a:r>
            <a:r>
              <a:rPr lang="en-US" sz="3200" dirty="0">
                <a:latin typeface="Montserrat" pitchFamily="2" charset="77"/>
              </a:rPr>
              <a:t>, P., Van </a:t>
            </a:r>
            <a:r>
              <a:rPr lang="en-US" sz="3200" dirty="0" err="1">
                <a:latin typeface="Montserrat" pitchFamily="2" charset="77"/>
              </a:rPr>
              <a:t>Teijlingen</a:t>
            </a:r>
            <a:r>
              <a:rPr lang="en-US" sz="3200" dirty="0">
                <a:latin typeface="Montserrat" pitchFamily="2" charset="77"/>
              </a:rPr>
              <a:t>, E., Hundley, V., &amp; </a:t>
            </a:r>
            <a:r>
              <a:rPr lang="en-US" sz="3200" dirty="0" err="1">
                <a:latin typeface="Montserrat" pitchFamily="2" charset="77"/>
              </a:rPr>
              <a:t>Simkhada</a:t>
            </a:r>
            <a:r>
              <a:rPr lang="en-US" sz="3200" dirty="0">
                <a:latin typeface="Montserrat" pitchFamily="2" charset="77"/>
              </a:rPr>
              <a:t>, B. (2015). Writing an Abstract for a Scientific Conference. Kathmandu University Medical Journal, 11(3), 262-265. https://</a:t>
            </a:r>
            <a:r>
              <a:rPr lang="en-US" sz="3200" dirty="0" err="1">
                <a:latin typeface="Montserrat" pitchFamily="2" charset="77"/>
              </a:rPr>
              <a:t>doi.org</a:t>
            </a:r>
            <a:r>
              <a:rPr lang="en-US" sz="3200" dirty="0">
                <a:latin typeface="Montserrat" pitchFamily="2" charset="77"/>
              </a:rPr>
              <a:t>/10.3126/kumj.v11i3.12518</a:t>
            </a:r>
          </a:p>
          <a:p>
            <a:pPr marL="457200" indent="-457200">
              <a:lnSpc>
                <a:spcPct val="90000"/>
              </a:lnSpc>
              <a:spcBef>
                <a:spcPts val="600"/>
              </a:spcBef>
              <a:buSzPct val="100000"/>
              <a:buBlip>
                <a:blip r:embed="rId4"/>
              </a:buBlip>
              <a:defRPr sz="2800">
                <a:latin typeface="+mj-lt"/>
                <a:ea typeface="+mj-ea"/>
                <a:cs typeface="+mj-cs"/>
                <a:sym typeface="Helvetica"/>
              </a:defRPr>
            </a:pPr>
            <a:endParaRPr lang="es-ES_tradnl" sz="3200" dirty="0">
              <a:latin typeface="Montserrat" pitchFamily="2" charset="77"/>
            </a:endParaRPr>
          </a:p>
        </p:txBody>
      </p:sp>
      <p:sp>
        <p:nvSpPr>
          <p:cNvPr id="2" name="Google Shape;129;p4">
            <a:extLst>
              <a:ext uri="{FF2B5EF4-FFF2-40B4-BE49-F238E27FC236}">
                <a16:creationId xmlns:a16="http://schemas.microsoft.com/office/drawing/2014/main" id="{1E531DE1-FF06-71CB-10D0-15A199A7D8EB}"/>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Ressources recommandées</a:t>
            </a:r>
          </a:p>
        </p:txBody>
      </p:sp>
    </p:spTree>
    <p:extLst>
      <p:ext uri="{BB962C8B-B14F-4D97-AF65-F5344CB8AC3E}">
        <p14:creationId xmlns:p14="http://schemas.microsoft.com/office/powerpoint/2010/main" val="21248544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613B94EC-4670-5DF2-D1A3-744DE89B431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F49162C4-BEB9-36A0-F6ED-4755F652472A}"/>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4FDDD4F2-1FCE-462B-C8D9-91C7B30B3FC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4921891A-0891-8A65-5C21-96E8686B05CA}"/>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D427030D-2DB0-D3BA-6CCA-468CCE7B45F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CE0C0BCB-163B-277D-3B4C-3B719BF5AC69}"/>
              </a:ext>
            </a:extLst>
          </p:cNvPr>
          <p:cNvSpPr/>
          <p:nvPr/>
        </p:nvSpPr>
        <p:spPr>
          <a:xfrm>
            <a:off x="914400" y="5143500"/>
            <a:ext cx="16459200" cy="1626268"/>
          </a:xfrm>
          <a:prstGeom prst="rect">
            <a:avLst/>
          </a:prstGeom>
          <a:noFill/>
          <a:ln>
            <a:noFill/>
          </a:ln>
        </p:spPr>
        <p:txBody>
          <a:bodyPr spcFirstLastPara="1" wrap="square" lIns="91425" tIns="45700" rIns="91425" bIns="45700" anchor="t" anchorCtr="0">
            <a:noAutofit/>
          </a:bodyPr>
          <a:lstStyle/>
          <a:p>
            <a:pPr algn="ctr">
              <a:lnSpc>
                <a:spcPct val="90000"/>
              </a:lnSpc>
              <a:spcBef>
                <a:spcPts val="600"/>
              </a:spcBef>
              <a:buSzPct val="100000"/>
              <a:defRPr sz="2800">
                <a:latin typeface="+mj-lt"/>
                <a:ea typeface="+mj-ea"/>
                <a:cs typeface="+mj-cs"/>
                <a:sym typeface="Helvetica"/>
              </a:defRPr>
            </a:pPr>
            <a:r>
              <a:rPr lang="fr-FR" sz="4800" dirty="0">
                <a:latin typeface="Montserrat" pitchFamily="2" charset="77"/>
              </a:rPr>
              <a:t>Pour toutes questions sur l’envoi des résumés, veuillez contacter </a:t>
            </a:r>
            <a:r>
              <a:rPr lang="fr-FR" sz="4800" dirty="0">
                <a:latin typeface="Montserrat" pitchFamily="2" charset="77"/>
                <a:hlinkClick r:id="rId4"/>
              </a:rPr>
              <a:t>abstracts@theicfp.org</a:t>
            </a:r>
            <a:r>
              <a:rPr lang="fr-FR" sz="4800" dirty="0">
                <a:latin typeface="Montserrat" pitchFamily="2" charset="77"/>
              </a:rPr>
              <a:t>. </a:t>
            </a:r>
          </a:p>
        </p:txBody>
      </p:sp>
      <p:sp>
        <p:nvSpPr>
          <p:cNvPr id="2" name="Google Shape;129;p4">
            <a:extLst>
              <a:ext uri="{FF2B5EF4-FFF2-40B4-BE49-F238E27FC236}">
                <a16:creationId xmlns:a16="http://schemas.microsoft.com/office/drawing/2014/main" id="{C18A63A6-3385-7544-37FD-F8CC4E237D2B}"/>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Questions?</a:t>
            </a:r>
          </a:p>
        </p:txBody>
      </p:sp>
    </p:spTree>
    <p:extLst>
      <p:ext uri="{BB962C8B-B14F-4D97-AF65-F5344CB8AC3E}">
        <p14:creationId xmlns:p14="http://schemas.microsoft.com/office/powerpoint/2010/main" val="33787881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grpSp>
        <p:nvGrpSpPr>
          <p:cNvPr id="125" name="Google Shape;125;p4"/>
          <p:cNvGrpSpPr/>
          <p:nvPr/>
        </p:nvGrpSpPr>
        <p:grpSpPr>
          <a:xfrm>
            <a:off x="175" y="-152400"/>
            <a:ext cx="18288219" cy="2590820"/>
            <a:chOff x="0" y="-38100"/>
            <a:chExt cx="5123755" cy="850900"/>
          </a:xfrm>
        </p:grpSpPr>
        <p:sp>
          <p:nvSpPr>
            <p:cNvPr id="126" name="Google Shape;126;p4"/>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i="0" u="none" strike="noStrike" cap="none">
                <a:solidFill>
                  <a:srgbClr val="FFFFFF"/>
                </a:solidFill>
                <a:latin typeface="Montserrat"/>
                <a:ea typeface="Montserrat"/>
                <a:cs typeface="Montserrat"/>
                <a:sym typeface="Montserrat"/>
              </a:rPr>
              <a:t>Pourquoi présenter votre plaidoyer à l’ICFP?</a:t>
            </a:r>
          </a:p>
        </p:txBody>
      </p:sp>
      <p:sp>
        <p:nvSpPr>
          <p:cNvPr id="2" name="Google Shape;130;p4">
            <a:extLst>
              <a:ext uri="{FF2B5EF4-FFF2-40B4-BE49-F238E27FC236}">
                <a16:creationId xmlns:a16="http://schemas.microsoft.com/office/drawing/2014/main" id="{7ABDDF0B-8F64-84D1-D10D-E26CEEA9BE34}"/>
              </a:ext>
            </a:extLst>
          </p:cNvPr>
          <p:cNvSpPr/>
          <p:nvPr/>
        </p:nvSpPr>
        <p:spPr>
          <a:xfrm>
            <a:off x="914400" y="2932017"/>
            <a:ext cx="16459200" cy="7062588"/>
          </a:xfrm>
          <a:prstGeom prst="rect">
            <a:avLst/>
          </a:prstGeom>
          <a:noFill/>
          <a:ln>
            <a:noFill/>
          </a:ln>
        </p:spPr>
        <p:txBody>
          <a:bodyPr spcFirstLastPara="1" wrap="square" lIns="91425" tIns="45700" rIns="91425" bIns="45700" anchor="t" anchorCtr="0">
            <a:noAutofit/>
          </a:bodyPr>
          <a:lstStyle/>
          <a:p>
            <a:pPr marL="571500" marR="0" lvl="0" indent="-571500" algn="l" rtl="0">
              <a:lnSpc>
                <a:spcPct val="100000"/>
              </a:lnSpc>
              <a:spcBef>
                <a:spcPts val="0"/>
              </a:spcBef>
              <a:spcAft>
                <a:spcPts val="1200"/>
              </a:spcAft>
              <a:buClr>
                <a:srgbClr val="000000"/>
              </a:buClr>
              <a:buSzPct val="110000"/>
              <a:buBlip>
                <a:blip r:embed="rId4"/>
              </a:buBlip>
            </a:pPr>
            <a:r>
              <a:rPr lang="fr-FR" sz="3600" b="1">
                <a:latin typeface="Montserrat" pitchFamily="2" charset="77"/>
              </a:rPr>
              <a:t>Contribuer</a:t>
            </a:r>
            <a:r>
              <a:rPr lang="fr-FR" sz="3600">
                <a:latin typeface="Montserrat" pitchFamily="2" charset="77"/>
              </a:rPr>
              <a:t> au domaine de la planification familiale (PF) en apportant de nouvelles connaissances.</a:t>
            </a:r>
          </a:p>
          <a:p>
            <a:pPr marL="571500" marR="0" lvl="0" indent="-571500" algn="l" rtl="0">
              <a:lnSpc>
                <a:spcPct val="100000"/>
              </a:lnSpc>
              <a:spcBef>
                <a:spcPts val="0"/>
              </a:spcBef>
              <a:spcAft>
                <a:spcPts val="1200"/>
              </a:spcAft>
              <a:buClr>
                <a:srgbClr val="000000"/>
              </a:buClr>
              <a:buSzPct val="110000"/>
              <a:buBlip>
                <a:blip r:embed="rId4"/>
              </a:buBlip>
            </a:pPr>
            <a:r>
              <a:rPr lang="fr-FR" sz="3600" b="1">
                <a:latin typeface="Montserrat" pitchFamily="2" charset="77"/>
              </a:rPr>
              <a:t>Disséminer</a:t>
            </a:r>
            <a:r>
              <a:rPr lang="fr-FR" sz="3600">
                <a:latin typeface="Montserrat" pitchFamily="2" charset="77"/>
              </a:rPr>
              <a:t> les résultats de votre intervention de plaidoyer et apprendre d’autres interventions similaires potentielles ou de celles et ceux qui travaillent sur des sujets similaires.</a:t>
            </a:r>
          </a:p>
          <a:p>
            <a:pPr marL="571500" marR="0" lvl="0" indent="-571500" algn="l" rtl="0">
              <a:lnSpc>
                <a:spcPct val="100000"/>
              </a:lnSpc>
              <a:spcBef>
                <a:spcPts val="0"/>
              </a:spcBef>
              <a:spcAft>
                <a:spcPts val="1200"/>
              </a:spcAft>
              <a:buClr>
                <a:srgbClr val="000000"/>
              </a:buClr>
              <a:buSzPct val="110000"/>
              <a:buBlip>
                <a:blip r:embed="rId4"/>
              </a:buBlip>
            </a:pPr>
            <a:r>
              <a:rPr lang="fr-FR" sz="3600" b="1">
                <a:latin typeface="Montserrat" pitchFamily="2" charset="77"/>
              </a:rPr>
              <a:t>Faire connaître </a:t>
            </a:r>
            <a:r>
              <a:rPr lang="fr-FR" sz="3600">
                <a:latin typeface="Montserrat" pitchFamily="2" charset="77"/>
              </a:rPr>
              <a:t>les leçons de vos interventions de plaidoyer.</a:t>
            </a:r>
          </a:p>
          <a:p>
            <a:pPr marL="571500" marR="0" lvl="0" indent="-571500" algn="l" rtl="0">
              <a:lnSpc>
                <a:spcPct val="100000"/>
              </a:lnSpc>
              <a:spcBef>
                <a:spcPts val="0"/>
              </a:spcBef>
              <a:spcAft>
                <a:spcPts val="1200"/>
              </a:spcAft>
              <a:buClr>
                <a:srgbClr val="000000"/>
              </a:buClr>
              <a:buSzPct val="110000"/>
              <a:buBlip>
                <a:blip r:embed="rId4"/>
              </a:buBlip>
            </a:pPr>
            <a:r>
              <a:rPr lang="fr-FR" sz="3600" b="1">
                <a:latin typeface="Montserrat" pitchFamily="2" charset="77"/>
              </a:rPr>
              <a:t>Développer</a:t>
            </a:r>
            <a:r>
              <a:rPr lang="fr-FR" sz="3600">
                <a:latin typeface="Montserrat" pitchFamily="2" charset="77"/>
              </a:rPr>
              <a:t> de nouvelles compétences et pratiques en interagissant avec d’autres chercheurs, plaideurs, prestataires de services, exécutants de programmes et responsables politiques.</a:t>
            </a:r>
          </a:p>
          <a:p>
            <a:pPr marL="571500" marR="0" lvl="0" indent="-571500" algn="l" rtl="0">
              <a:lnSpc>
                <a:spcPct val="100000"/>
              </a:lnSpc>
              <a:spcBef>
                <a:spcPts val="0"/>
              </a:spcBef>
              <a:spcAft>
                <a:spcPts val="1200"/>
              </a:spcAft>
              <a:buClr>
                <a:srgbClr val="000000"/>
              </a:buClr>
              <a:buSzPct val="110000"/>
              <a:buBlip>
                <a:blip r:embed="rId4"/>
              </a:buBlip>
            </a:pPr>
            <a:r>
              <a:rPr lang="fr-FR" sz="3600" b="1">
                <a:latin typeface="Montserrat" pitchFamily="2" charset="77"/>
              </a:rPr>
              <a:t>Contribuer</a:t>
            </a:r>
            <a:r>
              <a:rPr lang="fr-FR" sz="3600">
                <a:latin typeface="Montserrat" pitchFamily="2" charset="77"/>
              </a:rPr>
              <a:t> à votre développement professionnel et votre profil en général.</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121D37"/>
        </a:solidFill>
        <a:effectLst/>
      </p:bgPr>
    </p:bg>
    <p:spTree>
      <p:nvGrpSpPr>
        <p:cNvPr id="1" name="Shape 313"/>
        <p:cNvGrpSpPr/>
        <p:nvPr/>
      </p:nvGrpSpPr>
      <p:grpSpPr>
        <a:xfrm>
          <a:off x="0" y="0"/>
          <a:ext cx="0" cy="0"/>
          <a:chOff x="0" y="0"/>
          <a:chExt cx="0" cy="0"/>
        </a:xfrm>
      </p:grpSpPr>
      <p:sp>
        <p:nvSpPr>
          <p:cNvPr id="314" name="Google Shape;314;p22"/>
          <p:cNvSpPr txBox="1"/>
          <p:nvPr/>
        </p:nvSpPr>
        <p:spPr>
          <a:xfrm>
            <a:off x="914400" y="4432536"/>
            <a:ext cx="16459200" cy="1421928"/>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Clr>
                <a:srgbClr val="000000"/>
              </a:buClr>
              <a:buSzPts val="6600"/>
              <a:buFont typeface="Arial"/>
              <a:buNone/>
            </a:pPr>
            <a:r>
              <a:rPr lang="fr-FR" sz="6600" b="1" i="0" u="none" strike="noStrike" cap="none" dirty="0">
                <a:solidFill>
                  <a:schemeClr val="lt1"/>
                </a:solidFill>
                <a:latin typeface="Montserrat"/>
                <a:ea typeface="Montserrat"/>
                <a:cs typeface="Montserrat"/>
                <a:sym typeface="Montserrat"/>
              </a:rPr>
              <a:t>Merci.</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D2254-951D-8A44-B05A-8F5322602F4E}"/>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D41EFAAA-D955-1E40-D80B-DE5C68CFDB77}"/>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D09B4632-5983-2ED4-0D9F-027DDFB2B248}"/>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E66C1064-9397-7C60-3339-DCAFD171CC3F}"/>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F573ACE4-4185-D62B-4D17-DDF05EA75EAC}"/>
              </a:ext>
            </a:extLst>
          </p:cNvPr>
          <p:cNvSpPr txBox="1"/>
          <p:nvPr/>
        </p:nvSpPr>
        <p:spPr>
          <a:xfrm>
            <a:off x="6760230" y="4581632"/>
            <a:ext cx="4767540" cy="1123160"/>
          </a:xfrm>
          <a:prstGeom prst="rect">
            <a:avLst/>
          </a:prstGeom>
        </p:spPr>
        <p:txBody>
          <a:bodyPr vert="horz" wrap="square" lIns="0" tIns="15018" rIns="0" bIns="0" rtlCol="0">
            <a:spAutoFit/>
          </a:bodyPr>
          <a:lstStyle/>
          <a:p>
            <a:pPr algn="ctr"/>
            <a:r>
              <a:rPr lang="fr-FR" sz="7200" b="1" dirty="0">
                <a:solidFill>
                  <a:srgbClr val="FFFFFF"/>
                </a:solidFill>
                <a:latin typeface="Montserrat"/>
                <a:ea typeface="Montserrat"/>
                <a:cs typeface="Montserrat"/>
                <a:sym typeface="Montserrat"/>
              </a:rPr>
              <a:t>Objectif</a:t>
            </a:r>
            <a:endParaRPr lang="fr-FR" sz="72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17017200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5C2B1A1B-BFD4-91A9-3FEA-481E60B872D7}"/>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DE9BA0E4-13CE-1A95-92CB-50AB59CBA0AB}"/>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7D50C5AE-7844-BB41-4CFA-05D7908A356D}"/>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1D8271B1-6A94-2F59-B344-F98786008BF1}"/>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C0F22719-07E6-B854-FE2A-7F8135AB887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521CD53B-6130-F81D-4CCA-3C0F12BC9054}"/>
              </a:ext>
            </a:extLst>
          </p:cNvPr>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fr-FR" sz="4400">
                <a:latin typeface="Montserrat" pitchFamily="2" charset="77"/>
              </a:rPr>
              <a:t>Démontrer aux examinateurs la pertinence de votre plaidoyer et de vos résultats</a:t>
            </a:r>
          </a:p>
          <a:p>
            <a:pPr marL="685800" indent="-685800">
              <a:spcBef>
                <a:spcPts val="900"/>
              </a:spcBef>
              <a:buSzPct val="110000"/>
              <a:buBlip>
                <a:blip r:embed="rId4"/>
              </a:buBlip>
              <a:defRPr sz="3000">
                <a:latin typeface="+mj-lt"/>
                <a:ea typeface="+mj-ea"/>
                <a:cs typeface="+mj-cs"/>
                <a:sym typeface="Helvetica"/>
              </a:defRPr>
            </a:pPr>
            <a:r>
              <a:rPr lang="fr-FR" sz="4400">
                <a:latin typeface="Montserrat" pitchFamily="2" charset="77"/>
              </a:rPr>
              <a:t>Résumer avec exactitude l’intervention, la méthodologie, les résultats clés et l’impact réalisé, les résultats atteints et les leçons que vous en avez tirées</a:t>
            </a:r>
          </a:p>
          <a:p>
            <a:pPr marL="685800" indent="-685800">
              <a:spcBef>
                <a:spcPts val="900"/>
              </a:spcBef>
              <a:buSzPct val="110000"/>
              <a:buBlip>
                <a:blip r:embed="rId4"/>
              </a:buBlip>
              <a:defRPr sz="3000">
                <a:latin typeface="+mj-lt"/>
                <a:ea typeface="+mj-ea"/>
                <a:cs typeface="+mj-cs"/>
                <a:sym typeface="Helvetica"/>
              </a:defRPr>
            </a:pPr>
            <a:r>
              <a:rPr lang="fr-FR" sz="4400">
                <a:latin typeface="Montserrat" pitchFamily="2" charset="77"/>
              </a:rPr>
              <a:t>Communiquer brièvement mais clairement les résultats préliminaires ou définitifs de vos efforts pour que les participants puissent décider d’assister ou non à votre session</a:t>
            </a:r>
          </a:p>
        </p:txBody>
      </p:sp>
      <p:sp>
        <p:nvSpPr>
          <p:cNvPr id="2" name="Google Shape;129;p4">
            <a:extLst>
              <a:ext uri="{FF2B5EF4-FFF2-40B4-BE49-F238E27FC236}">
                <a16:creationId xmlns:a16="http://schemas.microsoft.com/office/drawing/2014/main" id="{B5DBA775-8BB8-2629-E591-1001D3340D57}"/>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i="0" u="none" strike="noStrike" cap="none">
                <a:solidFill>
                  <a:srgbClr val="FFFFFF"/>
                </a:solidFill>
                <a:latin typeface="Montserrat"/>
                <a:ea typeface="Montserrat"/>
                <a:cs typeface="Montserrat"/>
                <a:sym typeface="Montserrat"/>
              </a:rPr>
              <a:t>Objectif d’un résumé de plaidoyer?</a:t>
            </a:r>
          </a:p>
        </p:txBody>
      </p:sp>
    </p:spTree>
    <p:extLst>
      <p:ext uri="{BB962C8B-B14F-4D97-AF65-F5344CB8AC3E}">
        <p14:creationId xmlns:p14="http://schemas.microsoft.com/office/powerpoint/2010/main" val="36856907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53D9E-2E2A-08A3-3233-F65FEA4AB216}"/>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55968015-1830-5E57-2242-4FE55AED11BB}"/>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2C801B12-BC46-31DF-AF41-6E98C3170433}"/>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8530DDBF-E886-37CB-06F1-088393EA1F17}"/>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785D6675-D051-77C2-6D1D-8FC6B9672B5C}"/>
              </a:ext>
            </a:extLst>
          </p:cNvPr>
          <p:cNvSpPr txBox="1"/>
          <p:nvPr/>
        </p:nvSpPr>
        <p:spPr>
          <a:xfrm>
            <a:off x="6725403" y="4581632"/>
            <a:ext cx="4837194" cy="1123160"/>
          </a:xfrm>
          <a:prstGeom prst="rect">
            <a:avLst/>
          </a:prstGeom>
        </p:spPr>
        <p:txBody>
          <a:bodyPr vert="horz" wrap="square" lIns="0" tIns="15018" rIns="0" bIns="0" rtlCol="0">
            <a:spAutoFit/>
          </a:bodyPr>
          <a:lstStyle/>
          <a:p>
            <a:pPr algn="ctr"/>
            <a:r>
              <a:rPr lang="fr-FR" sz="7200" b="1" dirty="0">
                <a:solidFill>
                  <a:srgbClr val="FFFFFF"/>
                </a:solidFill>
                <a:latin typeface="Montserrat"/>
                <a:ea typeface="Montserrat"/>
                <a:cs typeface="Montserrat"/>
                <a:sym typeface="Montserrat"/>
              </a:rPr>
              <a:t>Titre</a:t>
            </a:r>
            <a:endParaRPr lang="fr-FR" sz="72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36355421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A364EDD5-33BC-0E82-F235-385AB20049C4}"/>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EA82E963-76E4-F57D-E022-5F26FA11B80D}"/>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BFE230B-7AB1-1D41-7E3E-099321EA7C3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85C9D216-911D-458F-B99E-05BBA010DAAF}"/>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1218839-1ADC-BA81-134F-31A68A862B67}"/>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648E34CB-5498-550F-919C-C47A3A5F195D}"/>
              </a:ext>
            </a:extLst>
          </p:cNvPr>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fr-FR" sz="4400">
                <a:latin typeface="Montserrat" pitchFamily="2" charset="77"/>
              </a:rPr>
              <a:t>Le titre est votre gros titre, soit une « mini-publicité », dans le programme de la conference</a:t>
            </a:r>
          </a:p>
          <a:p>
            <a:pPr marL="685800" indent="-685800">
              <a:spcBef>
                <a:spcPts val="900"/>
              </a:spcBef>
              <a:buSzPct val="110000"/>
              <a:buBlip>
                <a:blip r:embed="rId4"/>
              </a:buBlip>
              <a:defRPr sz="3000">
                <a:latin typeface="+mj-lt"/>
                <a:ea typeface="+mj-ea"/>
                <a:cs typeface="+mj-cs"/>
                <a:sym typeface="Helvetica"/>
              </a:defRPr>
            </a:pPr>
            <a:r>
              <a:rPr lang="fr-FR" sz="4400">
                <a:latin typeface="Montserrat" pitchFamily="2" charset="77"/>
              </a:rPr>
              <a:t>Le titre doit être </a:t>
            </a:r>
            <a:r>
              <a:rPr lang="fr-FR" sz="4400" b="1">
                <a:solidFill>
                  <a:srgbClr val="D1003F"/>
                </a:solidFill>
                <a:latin typeface="Montserrat" pitchFamily="2" charset="77"/>
              </a:rPr>
              <a:t>bref</a:t>
            </a:r>
            <a:r>
              <a:rPr lang="fr-FR" sz="4400">
                <a:latin typeface="Montserrat" pitchFamily="2" charset="77"/>
              </a:rPr>
              <a:t>, </a:t>
            </a:r>
            <a:r>
              <a:rPr lang="fr-FR" sz="4400" b="1">
                <a:solidFill>
                  <a:srgbClr val="D1003F"/>
                </a:solidFill>
                <a:latin typeface="Montserrat" pitchFamily="2" charset="77"/>
              </a:rPr>
              <a:t>précis</a:t>
            </a:r>
            <a:r>
              <a:rPr lang="fr-FR" sz="4400">
                <a:latin typeface="Montserrat" pitchFamily="2" charset="77"/>
              </a:rPr>
              <a:t>, </a:t>
            </a:r>
            <a:r>
              <a:rPr lang="fr-FR" sz="4400" b="1">
                <a:solidFill>
                  <a:srgbClr val="D1003F"/>
                </a:solidFill>
                <a:latin typeface="Montserrat" pitchFamily="2" charset="77"/>
              </a:rPr>
              <a:t>informatif</a:t>
            </a:r>
            <a:r>
              <a:rPr lang="fr-FR" sz="4400">
                <a:latin typeface="Montserrat" pitchFamily="2" charset="77"/>
              </a:rPr>
              <a:t>, </a:t>
            </a:r>
            <a:r>
              <a:rPr lang="fr-FR" sz="4400" b="1">
                <a:solidFill>
                  <a:srgbClr val="D1003F"/>
                </a:solidFill>
                <a:latin typeface="Montserrat" pitchFamily="2" charset="77"/>
              </a:rPr>
              <a:t>accrocheur</a:t>
            </a:r>
          </a:p>
          <a:p>
            <a:pPr marL="685800" indent="-685800">
              <a:spcBef>
                <a:spcPts val="900"/>
              </a:spcBef>
              <a:buSzPct val="110000"/>
              <a:buBlip>
                <a:blip r:embed="rId4"/>
              </a:buBlip>
              <a:defRPr sz="3000">
                <a:latin typeface="+mj-lt"/>
                <a:ea typeface="+mj-ea"/>
                <a:cs typeface="+mj-cs"/>
                <a:sym typeface="Helvetica"/>
              </a:defRPr>
            </a:pPr>
            <a:r>
              <a:rPr lang="fr-FR" sz="4400">
                <a:latin typeface="Montserrat" pitchFamily="2" charset="77"/>
              </a:rPr>
              <a:t>Résumez votre activité en 15 mots ou moins</a:t>
            </a:r>
          </a:p>
          <a:p>
            <a:pPr marL="685800" indent="-685800">
              <a:spcBef>
                <a:spcPts val="900"/>
              </a:spcBef>
              <a:buSzPct val="110000"/>
              <a:buBlip>
                <a:blip r:embed="rId4"/>
              </a:buBlip>
              <a:defRPr sz="3000">
                <a:latin typeface="+mj-lt"/>
                <a:ea typeface="+mj-ea"/>
                <a:cs typeface="+mj-cs"/>
                <a:sym typeface="Helvetica"/>
              </a:defRPr>
            </a:pPr>
            <a:r>
              <a:rPr lang="fr-FR" sz="4400">
                <a:latin typeface="Montserrat" pitchFamily="2" charset="77"/>
              </a:rPr>
              <a:t>Donnez une idée de l’ampleur de vos efforts (et du lieu)</a:t>
            </a:r>
          </a:p>
          <a:p>
            <a:pPr marL="685800" indent="-685800">
              <a:spcBef>
                <a:spcPts val="900"/>
              </a:spcBef>
              <a:buSzPct val="110000"/>
              <a:buBlip>
                <a:blip r:embed="rId4"/>
              </a:buBlip>
              <a:defRPr sz="3000">
                <a:latin typeface="+mj-lt"/>
                <a:ea typeface="+mj-ea"/>
                <a:cs typeface="+mj-cs"/>
                <a:sym typeface="Helvetica"/>
              </a:defRPr>
            </a:pPr>
            <a:r>
              <a:rPr lang="fr-FR" sz="4400">
                <a:latin typeface="Montserrat" pitchFamily="2" charset="77"/>
              </a:rPr>
              <a:t>Donnez envie d’aller voir votre présentation!</a:t>
            </a:r>
          </a:p>
        </p:txBody>
      </p:sp>
      <p:sp>
        <p:nvSpPr>
          <p:cNvPr id="2" name="Google Shape;129;p4">
            <a:extLst>
              <a:ext uri="{FF2B5EF4-FFF2-40B4-BE49-F238E27FC236}">
                <a16:creationId xmlns:a16="http://schemas.microsoft.com/office/drawing/2014/main" id="{B595F40A-2360-651B-9401-B6242E23BC92}"/>
              </a:ext>
            </a:extLst>
          </p:cNvPr>
          <p:cNvSpPr txBox="1"/>
          <p:nvPr/>
        </p:nvSpPr>
        <p:spPr>
          <a:xfrm>
            <a:off x="914400" y="469227"/>
            <a:ext cx="15716100" cy="147732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i="0" u="none" strike="noStrike" cap="none">
                <a:solidFill>
                  <a:srgbClr val="FFFFFF"/>
                </a:solidFill>
                <a:latin typeface="Montserrat"/>
                <a:ea typeface="Montserrat"/>
                <a:cs typeface="Montserrat"/>
                <a:sym typeface="Montserrat"/>
              </a:rPr>
              <a:t>Le titre de votre résumé est aussi important que son contenu</a:t>
            </a:r>
          </a:p>
        </p:txBody>
      </p:sp>
    </p:spTree>
    <p:extLst>
      <p:ext uri="{BB962C8B-B14F-4D97-AF65-F5344CB8AC3E}">
        <p14:creationId xmlns:p14="http://schemas.microsoft.com/office/powerpoint/2010/main" val="3974499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9C07E41C-5253-BA28-D9A2-90D875133B54}"/>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378C4E14-7114-2EF2-0F96-17C208097C7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75B19099-2F86-3CB4-7AC8-0DB5B138E3D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0882D0A9-6E66-44D3-E178-9E08656C56D4}"/>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C743BAD4-7A00-A6F9-E6C0-68308A7A3F56}"/>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1B479AC5-E7BB-554A-EFBF-288F7EFAFBE5}"/>
              </a:ext>
            </a:extLst>
          </p:cNvPr>
          <p:cNvSpPr/>
          <p:nvPr/>
        </p:nvSpPr>
        <p:spPr>
          <a:xfrm>
            <a:off x="914400" y="2834002"/>
            <a:ext cx="16459200" cy="6400800"/>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fr-FR" sz="3600">
                <a:latin typeface="Montserrat" pitchFamily="2" charset="77"/>
              </a:rPr>
              <a:t>La campagne “Agir maintenant pour mettre fin aux grossesses chez les adolescentes”: Les partenariats multisectoraux, les médias et la mobilisation de masse, moteurs de résultats en Ouganda</a:t>
            </a:r>
          </a:p>
          <a:p>
            <a:pPr marL="685800" indent="-685800">
              <a:spcBef>
                <a:spcPts val="900"/>
              </a:spcBef>
              <a:buSzPct val="110000"/>
              <a:buBlip>
                <a:blip r:embed="rId4"/>
              </a:buBlip>
              <a:defRPr sz="3000">
                <a:latin typeface="+mj-lt"/>
                <a:ea typeface="+mj-ea"/>
                <a:cs typeface="+mj-cs"/>
                <a:sym typeface="Helvetica"/>
              </a:defRPr>
            </a:pPr>
            <a:r>
              <a:rPr lang="fr-FR" sz="3600" b="1">
                <a:solidFill>
                  <a:srgbClr val="D1003F"/>
                </a:solidFill>
                <a:latin typeface="Montserrat" pitchFamily="2" charset="77"/>
              </a:rPr>
              <a:t>Encourager la redevabilité infranationale à travers une auto-évaluation interne innovante et dirigée par les décideurs vis-à-vis des engagements de PF au Kenya</a:t>
            </a:r>
          </a:p>
          <a:p>
            <a:pPr marL="685800" indent="-685800">
              <a:spcBef>
                <a:spcPts val="900"/>
              </a:spcBef>
              <a:buSzPct val="110000"/>
              <a:buBlip>
                <a:blip r:embed="rId4"/>
              </a:buBlip>
              <a:defRPr sz="3000">
                <a:latin typeface="+mj-lt"/>
                <a:ea typeface="+mj-ea"/>
                <a:cs typeface="+mj-cs"/>
                <a:sym typeface="Helvetica"/>
              </a:defRPr>
            </a:pPr>
            <a:r>
              <a:rPr lang="fr-FR" sz="3600">
                <a:latin typeface="Montserrat" pitchFamily="2" charset="77"/>
              </a:rPr>
              <a:t>Cadre d’investissement pour la planification familiale au Nigeria de 2018 à 2020: Une analyse de coûts-bénéfices</a:t>
            </a:r>
          </a:p>
        </p:txBody>
      </p:sp>
      <p:sp>
        <p:nvSpPr>
          <p:cNvPr id="2" name="Scientific Program. 5th International Conference on FP (ICFP) ; November 12–15; Kigali, Rwanda. [online database]. https://www.xcdsystem.com/icfp/program/fhwQ4ds/index.cfm">
            <a:extLst>
              <a:ext uri="{FF2B5EF4-FFF2-40B4-BE49-F238E27FC236}">
                <a16:creationId xmlns:a16="http://schemas.microsoft.com/office/drawing/2014/main" id="{C45B69E6-9642-5A29-6044-F298002B60BC}"/>
              </a:ext>
            </a:extLst>
          </p:cNvPr>
          <p:cNvSpPr txBox="1"/>
          <p:nvPr/>
        </p:nvSpPr>
        <p:spPr>
          <a:xfrm>
            <a:off x="914400" y="9630384"/>
            <a:ext cx="11709492"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defRPr sz="1400">
                <a:solidFill>
                  <a:srgbClr val="333333"/>
                </a:solidFill>
                <a:latin typeface="Arial"/>
                <a:ea typeface="Arial"/>
                <a:cs typeface="Arial"/>
                <a:sym typeface="Arial"/>
              </a:defRPr>
            </a:pPr>
            <a:r>
              <a:rPr lang="fr-FR" sz="1200">
                <a:latin typeface="Montserrat" pitchFamily="2" charset="77"/>
              </a:rPr>
              <a:t>Programme scientifique. 5ème Conférence Internationale sur la PF (ICFP) ; 12–15 novembre, Kigali, Rwanda. [base de données en ligne]. </a:t>
            </a:r>
            <a:r>
              <a:rPr lang="fr-FR" sz="1200" u="sng">
                <a:solidFill>
                  <a:srgbClr val="0563C1"/>
                </a:solidFill>
                <a:uFill>
                  <a:solidFill>
                    <a:srgbClr val="0563C1"/>
                  </a:solidFill>
                </a:uFill>
                <a:latin typeface="Montserrat" pitchFamily="2" charset="77"/>
                <a:hlinkClick r:id="rId5"/>
              </a:rPr>
              <a:t>https://www.xcdsystem.com/icfp/program/fhwQ4ds/index.cfm</a:t>
            </a:r>
          </a:p>
        </p:txBody>
      </p:sp>
      <p:sp>
        <p:nvSpPr>
          <p:cNvPr id="3" name="Google Shape;129;p4">
            <a:extLst>
              <a:ext uri="{FF2B5EF4-FFF2-40B4-BE49-F238E27FC236}">
                <a16:creationId xmlns:a16="http://schemas.microsoft.com/office/drawing/2014/main" id="{055F46BE-38B3-572C-8765-28B4896C8516}"/>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i="0" u="none" strike="noStrike" cap="none">
                <a:solidFill>
                  <a:srgbClr val="FFFFFF"/>
                </a:solidFill>
                <a:latin typeface="Montserrat"/>
                <a:ea typeface="Montserrat"/>
                <a:cs typeface="Montserrat"/>
                <a:sym typeface="Montserrat"/>
              </a:rPr>
              <a:t>Exemples</a:t>
            </a:r>
          </a:p>
        </p:txBody>
      </p:sp>
    </p:spTree>
    <p:extLst>
      <p:ext uri="{BB962C8B-B14F-4D97-AF65-F5344CB8AC3E}">
        <p14:creationId xmlns:p14="http://schemas.microsoft.com/office/powerpoint/2010/main" val="2091539834"/>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1134</TotalTime>
  <Words>2929</Words>
  <Application>Microsoft Macintosh PowerPoint</Application>
  <PresentationFormat>Custom</PresentationFormat>
  <Paragraphs>170</Paragraphs>
  <Slides>40</Slides>
  <Notes>30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Aptos Display</vt:lpstr>
      <vt:lpstr>Aptos</vt:lpstr>
      <vt:lpstr>Arial</vt:lpstr>
      <vt:lpstr>Calibri</vt:lpstr>
      <vt:lpstr>Montserrat</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Molly Moesner</cp:lastModifiedBy>
  <cp:revision>32</cp:revision>
  <dcterms:modified xsi:type="dcterms:W3CDTF">2025-01-11T01:06:21Z</dcterms:modified>
</cp:coreProperties>
</file>