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46"/>
  </p:notesMasterIdLst>
  <p:sldIdLst>
    <p:sldId id="256" r:id="rId2"/>
    <p:sldId id="258" r:id="rId3"/>
    <p:sldId id="278" r:id="rId4"/>
    <p:sldId id="259" r:id="rId5"/>
    <p:sldId id="338" r:id="rId6"/>
    <p:sldId id="282" r:id="rId7"/>
    <p:sldId id="339" r:id="rId8"/>
    <p:sldId id="284" r:id="rId9"/>
    <p:sldId id="285" r:id="rId10"/>
    <p:sldId id="340" r:id="rId11"/>
    <p:sldId id="287" r:id="rId12"/>
    <p:sldId id="317" r:id="rId13"/>
    <p:sldId id="318" r:id="rId14"/>
    <p:sldId id="332" r:id="rId15"/>
    <p:sldId id="333" r:id="rId16"/>
    <p:sldId id="290" r:id="rId17"/>
    <p:sldId id="292" r:id="rId18"/>
    <p:sldId id="322" r:id="rId19"/>
    <p:sldId id="330" r:id="rId20"/>
    <p:sldId id="294" r:id="rId21"/>
    <p:sldId id="295" r:id="rId22"/>
    <p:sldId id="331" r:id="rId23"/>
    <p:sldId id="298" r:id="rId24"/>
    <p:sldId id="299" r:id="rId25"/>
    <p:sldId id="329" r:id="rId26"/>
    <p:sldId id="328" r:id="rId27"/>
    <p:sldId id="326" r:id="rId28"/>
    <p:sldId id="327" r:id="rId29"/>
    <p:sldId id="301" r:id="rId30"/>
    <p:sldId id="302" r:id="rId31"/>
    <p:sldId id="303" r:id="rId32"/>
    <p:sldId id="304" r:id="rId33"/>
    <p:sldId id="305" r:id="rId34"/>
    <p:sldId id="341" r:id="rId35"/>
    <p:sldId id="316" r:id="rId36"/>
    <p:sldId id="342" r:id="rId37"/>
    <p:sldId id="343" r:id="rId38"/>
    <p:sldId id="334" r:id="rId39"/>
    <p:sldId id="335" r:id="rId40"/>
    <p:sldId id="336" r:id="rId41"/>
    <p:sldId id="337" r:id="rId42"/>
    <p:sldId id="344" r:id="rId43"/>
    <p:sldId id="345" r:id="rId44"/>
    <p:sldId id="277" r:id="rId45"/>
  </p:sldIdLst>
  <p:sldSz cx="18288000" cy="10287000"/>
  <p:notesSz cx="6858000" cy="9144000"/>
  <p:embeddedFontLst>
    <p:embeddedFont>
      <p:font typeface="Montserrat" pitchFamily="2" charset="77"/>
      <p:regular r:id="rId47"/>
      <p:bold r:id="rId48"/>
      <p:italic r:id="rId49"/>
      <p:boldItalic r:id="rId5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15:clr>
            <a:srgbClr val="A4A3A4"/>
          </p15:clr>
        </p15:guide>
        <p15:guide id="2" pos="576">
          <p15:clr>
            <a:srgbClr val="A4A3A4"/>
          </p15:clr>
        </p15:guide>
        <p15:guide id="3" orient="horz" pos="288">
          <p15:clr>
            <a:srgbClr val="747775"/>
          </p15:clr>
        </p15:guide>
        <p15:guide id="4" pos="288">
          <p15:clr>
            <a:srgbClr val="747775"/>
          </p15:clr>
        </p15:guide>
        <p15:guide id="5" pos="11232">
          <p15:clr>
            <a:srgbClr val="747775"/>
          </p15:clr>
        </p15:guide>
        <p15:guide id="6" pos="10944">
          <p15:clr>
            <a:srgbClr val="747775"/>
          </p15:clr>
        </p15:guide>
        <p15:guide id="7" orient="horz" pos="6048">
          <p15:clr>
            <a:srgbClr val="747775"/>
          </p15:clr>
        </p15:guide>
        <p15:guide id="8" orient="horz" pos="5760">
          <p15:clr>
            <a:srgbClr val="747775"/>
          </p15:clr>
        </p15:guide>
        <p15:guide id="9" pos="8556">
          <p15:clr>
            <a:srgbClr val="747775"/>
          </p15:clr>
        </p15:guide>
        <p15:guide id="10" pos="10476">
          <p15:clr>
            <a:srgbClr val="747775"/>
          </p15:clr>
        </p15:guide>
        <p15:guide id="11" pos="7020">
          <p15:clr>
            <a:srgbClr val="747775"/>
          </p15:clr>
        </p15:guide>
        <p15:guide id="12" orient="horz" pos="5425">
          <p15:clr>
            <a:srgbClr val="747775"/>
          </p15:clr>
        </p15:guide>
        <p15:guide id="13" orient="horz" pos="5006">
          <p15:clr>
            <a:srgbClr val="747775"/>
          </p15:clr>
        </p15:guide>
        <p15:guide id="14" orient="horz" pos="4658">
          <p15:clr>
            <a:srgbClr val="747775"/>
          </p15:clr>
        </p15:guide>
        <p15:guide id="15" orient="horz" pos="4194">
          <p15:clr>
            <a:srgbClr val="747775"/>
          </p15:clr>
        </p15:guide>
      </p15:sld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55" roundtripDataSignature="AMtx7mgk/K/q0r1lScBiRw7st4GxxsVs0A=="/>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21D37"/>
    <a:srgbClr val="D1003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7DD71B9D-44B6-4920-9387-B6911BDAAAFB}">
  <a:tblStyle styleId="{7DD71B9D-44B6-4920-9387-B6911BDAAAFB}" styleName="Table_0">
    <a:wholeTbl>
      <a:tcTxStyle b="off" i="off">
        <a:font>
          <a:latin typeface="Arial"/>
          <a:ea typeface="Arial"/>
          <a:cs typeface="Arial"/>
        </a:font>
        <a:schemeClr val="dk1"/>
      </a:tcTxStyle>
      <a:tcStyle>
        <a:tcBdr>
          <a:left>
            <a:ln w="9525" cap="flat" cmpd="sng">
              <a:solidFill>
                <a:srgbClr val="000000">
                  <a:alpha val="0"/>
                </a:srgbClr>
              </a:solidFill>
              <a:prstDash val="solid"/>
              <a:round/>
              <a:headEnd type="none" w="sm" len="sm"/>
              <a:tailEnd type="none" w="sm" len="sm"/>
            </a:ln>
          </a:left>
          <a:right>
            <a:ln w="9525" cap="flat" cmpd="sng">
              <a:solidFill>
                <a:srgbClr val="000000">
                  <a:alpha val="0"/>
                </a:srgbClr>
              </a:solidFill>
              <a:prstDash val="solid"/>
              <a:round/>
              <a:headEnd type="none" w="sm" len="sm"/>
              <a:tailEnd type="none" w="sm" len="sm"/>
            </a:ln>
          </a:right>
          <a:top>
            <a:ln w="25400" cap="flat" cmpd="sng">
              <a:solidFill>
                <a:schemeClr val="dk1"/>
              </a:solidFill>
              <a:prstDash val="solid"/>
              <a:round/>
              <a:headEnd type="none" w="sm" len="sm"/>
              <a:tailEnd type="none" w="sm" len="sm"/>
            </a:ln>
          </a:top>
          <a:bottom>
            <a:ln w="25400" cap="flat" cmpd="sng">
              <a:solidFill>
                <a:schemeClr val="dk1"/>
              </a:solidFill>
              <a:prstDash val="solid"/>
              <a:round/>
              <a:headEnd type="none" w="sm" len="sm"/>
              <a:tailEnd type="none" w="sm" len="sm"/>
            </a:ln>
          </a:bottom>
          <a:insideH>
            <a:ln w="9525" cap="flat" cmpd="sng">
              <a:solidFill>
                <a:srgbClr val="000000">
                  <a:alpha val="0"/>
                </a:srgbClr>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fill>
          <a:solidFill>
            <a:schemeClr val="lt1"/>
          </a:solidFill>
        </a:fill>
      </a:tcStyle>
    </a:wholeTbl>
    <a:band1H>
      <a:tcTxStyle/>
      <a:tcStyle>
        <a:tcBdr/>
        <a:fill>
          <a:solidFill>
            <a:srgbClr val="E6E6E6"/>
          </a:solidFill>
        </a:fill>
      </a:tcStyle>
    </a:band1H>
    <a:band2H>
      <a:tcTxStyle/>
      <a:tcStyle>
        <a:tcBdr/>
      </a:tcStyle>
    </a:band2H>
    <a:band1V>
      <a:tcTxStyle/>
      <a:tcStyle>
        <a:tcBdr/>
        <a:fill>
          <a:solidFill>
            <a:srgbClr val="E6E6E6"/>
          </a:solidFill>
        </a:fill>
      </a:tcStyle>
    </a:band1V>
    <a:band2V>
      <a:tcTxStyle/>
      <a:tcStyle>
        <a:tcBdr/>
      </a:tcStyle>
    </a:band2V>
    <a:lastCol>
      <a:tcTxStyle b="on" i="off">
        <a:font>
          <a:latin typeface="Arial"/>
          <a:ea typeface="Arial"/>
          <a:cs typeface="Arial"/>
        </a:font>
        <a:schemeClr val="lt1"/>
      </a:tcTxStyle>
      <a:tcStyle>
        <a:tcBdr/>
        <a:fill>
          <a:solidFill>
            <a:schemeClr val="dk1"/>
          </a:solidFill>
        </a:fill>
      </a:tcStyle>
    </a:lastCol>
    <a:firstCol>
      <a:tcTxStyle b="on" i="off">
        <a:font>
          <a:latin typeface="Arial"/>
          <a:ea typeface="Arial"/>
          <a:cs typeface="Arial"/>
        </a:font>
        <a:schemeClr val="lt1"/>
      </a:tcTxStyle>
      <a:tcStyle>
        <a:tcBdr/>
        <a:fill>
          <a:solidFill>
            <a:schemeClr val="dk1"/>
          </a:solidFill>
        </a:fill>
      </a:tcStyle>
    </a:firstCol>
    <a:lastRow>
      <a:tcTxStyle b="on" i="off"/>
      <a:tcStyle>
        <a:tcBdr>
          <a:top>
            <a:ln w="50800" cap="flat" cmpd="sng">
              <a:solidFill>
                <a:schemeClr val="dk1"/>
              </a:solidFill>
              <a:prstDash val="solid"/>
              <a:round/>
              <a:headEnd type="none" w="sm" len="sm"/>
              <a:tailEnd type="none" w="sm" len="sm"/>
            </a:ln>
          </a:top>
        </a:tcBdr>
        <a:fill>
          <a:solidFill>
            <a:schemeClr val="lt1"/>
          </a:solidFill>
        </a:fill>
      </a:tcStyle>
    </a:lastRow>
    <a:seCell>
      <a:tcTxStyle b="on" i="off">
        <a:font>
          <a:latin typeface="Arial"/>
          <a:ea typeface="Arial"/>
          <a:cs typeface="Arial"/>
        </a:font>
        <a:schemeClr val="dk1"/>
      </a:tcTxStyle>
      <a:tcStyle>
        <a:tcBdr/>
      </a:tcStyle>
    </a:seCell>
    <a:swCell>
      <a:tcTxStyle b="on" i="off">
        <a:font>
          <a:latin typeface="Arial"/>
          <a:ea typeface="Arial"/>
          <a:cs typeface="Arial"/>
        </a:font>
        <a:schemeClr val="dk1"/>
      </a:tcTxStyle>
      <a:tcStyle>
        <a:tcBdr/>
      </a:tcStyle>
    </a:swCell>
    <a:firstRow>
      <a:tcTxStyle b="on" i="off">
        <a:font>
          <a:latin typeface="Arial"/>
          <a:ea typeface="Arial"/>
          <a:cs typeface="Arial"/>
        </a:font>
        <a:schemeClr val="lt1"/>
      </a:tcTxStyle>
      <a:tcStyle>
        <a:tcBdr>
          <a:bottom>
            <a:ln w="25400" cap="flat" cmpd="sng">
              <a:solidFill>
                <a:schemeClr val="dk1"/>
              </a:solidFill>
              <a:prstDash val="solid"/>
              <a:round/>
              <a:headEnd type="none" w="sm" len="sm"/>
              <a:tailEnd type="none" w="sm" len="sm"/>
            </a:ln>
          </a:bottom>
        </a:tcBdr>
        <a:fill>
          <a:solidFill>
            <a:schemeClr val="dk1"/>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475"/>
    <p:restoredTop sz="94421"/>
  </p:normalViewPr>
  <p:slideViewPr>
    <p:cSldViewPr snapToGrid="0">
      <p:cViewPr>
        <p:scale>
          <a:sx n="53" d="100"/>
          <a:sy n="53" d="100"/>
        </p:scale>
        <p:origin x="-240" y="1024"/>
      </p:cViewPr>
      <p:guideLst>
        <p:guide orient="horz"/>
        <p:guide pos="576"/>
        <p:guide orient="horz" pos="288"/>
        <p:guide pos="288"/>
        <p:guide pos="11232"/>
        <p:guide pos="10944"/>
        <p:guide orient="horz" pos="6048"/>
        <p:guide orient="horz" pos="5760"/>
        <p:guide pos="8556"/>
        <p:guide pos="10476"/>
        <p:guide pos="7020"/>
        <p:guide orient="horz" pos="5425"/>
        <p:guide orient="horz" pos="5006"/>
        <p:guide orient="horz" pos="4658"/>
        <p:guide orient="horz" pos="4194"/>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font" Target="fonts/font1.fntdata"/><Relationship Id="rId50" Type="http://schemas.openxmlformats.org/officeDocument/2006/relationships/font" Target="fonts/font4.fntdata"/><Relationship Id="rId55" Type="http://customschemas.google.com/relationships/presentationmetadata" Target="meta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8"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font" Target="fonts/font2.fntdata"/><Relationship Id="rId56"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59"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3.fntdata"/><Relationship Id="rId5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Google Shape;69;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70" name="Google Shape;70;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A36D9969-4667-A149-9435-97673FECBB82}"/>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390703EC-0893-12BD-3349-0E977B3A03FA}"/>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BD074F34-84D8-E00F-9CBF-AD4491FBBF45}"/>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3143359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5A546057-18BC-C6EE-9B60-77350AB7ED0E}"/>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ECEF54E3-74FE-E72E-EC7B-AAF2A7417421}"/>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F2C449CF-5AAB-5B4F-C00E-594116F909BD}"/>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1675002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828E5FF2-6371-FDF7-3766-5B4ACFA31769}"/>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0AA65E8B-AE93-A4EE-A3B6-6636EBB1B310}"/>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BEA15B5F-C7A8-47C6-E31C-DD02489F7578}"/>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8194182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FBBEC4B8-A19A-1389-28EB-6DE12F25A9D2}"/>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5CA2A892-563B-1794-BCA5-4154FADC6C47}"/>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70DC33C5-E83B-58F3-5BED-1BB66E869133}"/>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6013131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E406D4FE-39A7-5B9E-4675-58749CBB66A6}"/>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09C4AAAF-5CC6-0515-1EFD-086CF682B715}"/>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E1B87350-E1DD-36EF-E297-DF5188144FF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1451149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56E2ED17-CE94-A56D-62AB-1AE6F95F9C45}"/>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BDF30844-DA78-FDB0-AF7F-CC42848E9FB0}"/>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0EFC2A5E-C373-4BCC-2042-068288D7FEA5}"/>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8993182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ABF0D916-CD56-C403-7700-14D137152480}"/>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2227BB31-9E88-E98C-2CE9-C66085742D66}"/>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915A39AD-7BC3-654B-10A0-EC32B34EF59C}"/>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071945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BC10D484-833E-1B03-CB8B-2A24979FCEB2}"/>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896354B5-6215-0BD0-7067-DE8D730DC882}"/>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16FD7E8A-21F2-2451-CCEC-836496487E8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9005535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8EF32360-4CE6-86FC-2E12-B96933CC47A5}"/>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0178CD9C-12B8-7110-4BDA-3E5C1797AA83}"/>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FF3B5215-AC72-0F88-3DDA-F380B5949D0F}"/>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6514446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F1E679CB-DC79-CC2F-3C8B-FFB3D8BC57C7}"/>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17A34ABC-C75D-22CE-B980-994C6406377B}"/>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54E6BD5D-14BA-F05A-9247-531ED5A82361}"/>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5558946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Google Shape;109;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10" name="Google Shape;110;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DB6E1F60-2698-DB6B-6932-65844D8858EB}"/>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D2BA52F0-6EB9-9D7F-B424-18AB2245E8F3}"/>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B3E77778-F2BD-9327-98DF-7BD7115A2C5A}"/>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56646560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2EAB0B44-B75B-C572-35F9-F599811F1473}"/>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6EC9B49F-DD8D-0582-3ECE-153F92D78851}"/>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5304F461-7B91-28FD-8732-02F596230AFD}"/>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04632893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8BE03CFD-C1E0-4F19-E8FB-C61B1BB46FB2}"/>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3C0FC523-3E51-FD90-F117-F557ABC012E4}"/>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670C0521-C01A-399A-87F5-B8550CCA5E7F}"/>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31799587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95018B4F-4A0A-FAF0-ED3B-4138CEAE7169}"/>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8E2DFBC3-B37F-838D-CBE4-D9121627F8FE}"/>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AD46A5F8-4BF6-79AD-2E8B-8C54F9EB818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95683648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BE7481C3-ADEC-84E3-9BA7-DCAC595C6301}"/>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8943BB87-4B98-DAF1-CC97-996386E2C854}"/>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E4962FC5-A472-6DD7-D3A9-4ACB59B19163}"/>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1753387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73E482FE-0E11-93A8-FB2A-596EB1AC8CD1}"/>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EC6A521C-E8D0-3B5C-679C-525FA6ADC01F}"/>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28B33433-465B-3AC9-BE17-2AFA28942B4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76361374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A4AE4771-282B-9B62-3F72-4ACBC6823AAC}"/>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8058AE3A-24C8-C016-3EA7-1A71A99CEEAB}"/>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626A8336-F504-61B6-95A6-A8A8EB6C9138}"/>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7901319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4D199867-AEDF-CE9C-110C-AB2F46143EE8}"/>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037081FF-8826-0BBC-4967-CABE96BBC91D}"/>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9AFD282B-79EF-311E-104B-90472FA919F3}"/>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6795461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F1750345-CF5F-1AED-7AE1-33905D3B8B14}"/>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E2F9812B-3549-C2C6-D097-DB56DFCDF92B}"/>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48579B86-A354-44EC-6C30-D7A08F6AC04F}"/>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43912372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1B47B81C-0134-69CB-E45E-80C6E496A936}"/>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FCEB9E21-6620-8926-2C3C-94C85BEE31DD}"/>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AF558B26-9AB1-1BD5-95C6-9CCE9A943D89}"/>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628554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p:cNvGrpSpPr/>
        <p:nvPr/>
      </p:nvGrpSpPr>
      <p:grpSpPr>
        <a:xfrm>
          <a:off x="0" y="0"/>
          <a:ext cx="0" cy="0"/>
          <a:chOff x="0" y="0"/>
          <a:chExt cx="0" cy="0"/>
        </a:xfrm>
      </p:grpSpPr>
      <p:sp>
        <p:nvSpPr>
          <p:cNvPr id="122" name="Google Shape;122;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5EE82B5C-2BB9-D4E2-340C-44443E2CE8FC}"/>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415EDCB0-0CFD-3E20-CDE9-7A6BBAF72864}"/>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B68B3C5A-BEC1-1D8B-37AB-CA5E1FF606DA}"/>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16383384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C81FDF75-79AB-BAE6-BF02-17EC6142BC81}"/>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911E97EF-6BB7-8868-3955-A8C9CBBE4C42}"/>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880CF782-3CA9-352A-5A71-DD3B8F398EC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97238436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45120160-65D8-5450-2EFC-F119B2D93F75}"/>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52C263D1-89A2-CECA-CE9D-AD85D12EA62E}"/>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97F41FCA-4788-2D21-9C29-B4366D86D502}"/>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46062112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F6AEC526-3A21-2154-61EC-6E5E5E1DE020}"/>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BEC3C710-170C-4088-E533-1F6F89894534}"/>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1A29CCB5-5179-9A36-7C78-BF642D3818C7}"/>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22756644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0"/>
        <p:cNvGrpSpPr/>
        <p:nvPr/>
      </p:nvGrpSpPr>
      <p:grpSpPr>
        <a:xfrm>
          <a:off x="0" y="0"/>
          <a:ext cx="0" cy="0"/>
          <a:chOff x="0" y="0"/>
          <a:chExt cx="0" cy="0"/>
        </a:xfrm>
      </p:grpSpPr>
      <p:sp>
        <p:nvSpPr>
          <p:cNvPr id="311" name="Google Shape;311;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12" name="Google Shape;312;p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55D7FDE3-94E7-1F5D-F5C4-D867B4991B0E}"/>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74E0C6E5-1186-A544-600E-78F5BF6F677E}"/>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123" name="Google Shape;123;p4:notes">
            <a:extLst>
              <a:ext uri="{FF2B5EF4-FFF2-40B4-BE49-F238E27FC236}">
                <a16:creationId xmlns:a16="http://schemas.microsoft.com/office/drawing/2014/main" id="{C2243C94-DEF5-B94E-94CD-89A80158A62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8164689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BA61E097-BE34-5686-3F37-774A523B63EB}"/>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CDD95B63-D66A-F1AB-08B5-64A6D815DF64}"/>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5D4BC6D5-5448-7440-BDE9-571ADD48697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0439560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9F3B4FD6-1263-D78C-03B1-004144492E21}"/>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6427D409-7E58-E886-B0A5-73DA9EDA3C2A}"/>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3D82C8AB-7498-1593-B745-0685407C8FD5}"/>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3319918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D529C11F-8D17-B339-0357-28D92ED31974}"/>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134CDA27-FB71-83EC-FF09-1F8401C20A8D}"/>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6FEC106F-6B8C-9ED0-E9C3-29D363EC8F57}"/>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7763156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E9FB76E5-063F-29C9-C4FC-ED811447B06A}"/>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633DC70C-E289-2DFE-932A-95A114E83234}"/>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1C02620F-A465-34CE-543F-FB0D7334E069}"/>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7524064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0FFD5B5F-DB82-18AA-BE42-BB903304BA3F}"/>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F655D528-1CAF-AD1E-D688-39964C36AFF0}"/>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123" name="Google Shape;123;p4:notes">
            <a:extLst>
              <a:ext uri="{FF2B5EF4-FFF2-40B4-BE49-F238E27FC236}">
                <a16:creationId xmlns:a16="http://schemas.microsoft.com/office/drawing/2014/main" id="{C7A377C4-28ED-D9DA-C858-7C4B15BBB70D}"/>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311284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222E26-7C44-0AFA-1131-68CC36D71D86}"/>
              </a:ext>
            </a:extLst>
          </p:cNvPr>
          <p:cNvSpPr>
            <a:spLocks noGrp="1"/>
          </p:cNvSpPr>
          <p:nvPr>
            <p:ph type="ctrTitle"/>
          </p:nvPr>
        </p:nvSpPr>
        <p:spPr>
          <a:xfrm>
            <a:off x="2286000" y="1684338"/>
            <a:ext cx="13716000" cy="3581400"/>
          </a:xfrm>
        </p:spPr>
        <p:txBody>
          <a:bodyPr anchor="b"/>
          <a:lstStyle>
            <a:lvl1pPr algn="ctr">
              <a:defRPr sz="6000"/>
            </a:lvl1pPr>
          </a:lstStyle>
          <a:p>
            <a:r>
              <a:rPr lang="en-US"/>
              <a:t>Click to edit Master title style</a:t>
            </a:r>
            <a:endParaRPr lang="es-ES_tradnl"/>
          </a:p>
        </p:txBody>
      </p:sp>
      <p:sp>
        <p:nvSpPr>
          <p:cNvPr id="3" name="Subtitle 2">
            <a:extLst>
              <a:ext uri="{FF2B5EF4-FFF2-40B4-BE49-F238E27FC236}">
                <a16:creationId xmlns:a16="http://schemas.microsoft.com/office/drawing/2014/main" id="{744537CB-5214-DE40-BD72-58366C948A17}"/>
              </a:ext>
            </a:extLst>
          </p:cNvPr>
          <p:cNvSpPr>
            <a:spLocks noGrp="1"/>
          </p:cNvSpPr>
          <p:nvPr>
            <p:ph type="subTitle" idx="1"/>
          </p:nvPr>
        </p:nvSpPr>
        <p:spPr>
          <a:xfrm>
            <a:off x="2286000" y="5403850"/>
            <a:ext cx="13716000" cy="2482850"/>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s-ES_tradnl"/>
          </a:p>
        </p:txBody>
      </p:sp>
      <p:sp>
        <p:nvSpPr>
          <p:cNvPr id="4" name="Date Placeholder 3">
            <a:extLst>
              <a:ext uri="{FF2B5EF4-FFF2-40B4-BE49-F238E27FC236}">
                <a16:creationId xmlns:a16="http://schemas.microsoft.com/office/drawing/2014/main" id="{F4799B19-7032-D68D-9060-11C424D612C5}"/>
              </a:ext>
            </a:extLst>
          </p:cNvPr>
          <p:cNvSpPr>
            <a:spLocks noGrp="1"/>
          </p:cNvSpPr>
          <p:nvPr>
            <p:ph type="dt" sz="half" idx="10"/>
          </p:nvPr>
        </p:nvSpPr>
        <p:spPr/>
        <p:txBody>
          <a:bodyPr/>
          <a:lstStyle/>
          <a:p>
            <a:fld id="{C7BCC370-6A01-5046-A652-63C43BADE6C4}" type="datetimeFigureOut">
              <a:rPr lang="es-ES_tradnl" smtClean="0"/>
              <a:t>11/1/25</a:t>
            </a:fld>
            <a:endParaRPr lang="es-ES_tradnl"/>
          </a:p>
        </p:txBody>
      </p:sp>
      <p:sp>
        <p:nvSpPr>
          <p:cNvPr id="5" name="Footer Placeholder 4">
            <a:extLst>
              <a:ext uri="{FF2B5EF4-FFF2-40B4-BE49-F238E27FC236}">
                <a16:creationId xmlns:a16="http://schemas.microsoft.com/office/drawing/2014/main" id="{DB994A6B-D437-2B3F-7E79-CE9909BEE84C}"/>
              </a:ext>
            </a:extLst>
          </p:cNvPr>
          <p:cNvSpPr>
            <a:spLocks noGrp="1"/>
          </p:cNvSpPr>
          <p:nvPr>
            <p:ph type="ftr" sz="quarter" idx="11"/>
          </p:nvPr>
        </p:nvSpPr>
        <p:spPr/>
        <p:txBody>
          <a:bodyPr/>
          <a:lstStyle/>
          <a:p>
            <a:endParaRPr lang="es-ES_tradnl"/>
          </a:p>
        </p:txBody>
      </p:sp>
      <p:sp>
        <p:nvSpPr>
          <p:cNvPr id="6" name="Slide Number Placeholder 5">
            <a:extLst>
              <a:ext uri="{FF2B5EF4-FFF2-40B4-BE49-F238E27FC236}">
                <a16:creationId xmlns:a16="http://schemas.microsoft.com/office/drawing/2014/main" id="{85F21FA9-85DB-ED94-7187-FFADDDE45E15}"/>
              </a:ext>
            </a:extLst>
          </p:cNvPr>
          <p:cNvSpPr>
            <a:spLocks noGrp="1"/>
          </p:cNvSpPr>
          <p:nvPr>
            <p:ph type="sldNum" sz="quarter" idx="12"/>
          </p:nvPr>
        </p:nvSpPr>
        <p:spPr/>
        <p:txBody>
          <a:bodyPr/>
          <a:lstStyle/>
          <a:p>
            <a:fld id="{66DE5D2E-BBE5-9845-A301-E7BA5C40191D}" type="slidenum">
              <a:rPr lang="es-ES_tradnl" smtClean="0"/>
              <a:t>‹#›</a:t>
            </a:fld>
            <a:endParaRPr lang="es-ES_tradnl"/>
          </a:p>
        </p:txBody>
      </p:sp>
    </p:spTree>
    <p:extLst>
      <p:ext uri="{BB962C8B-B14F-4D97-AF65-F5344CB8AC3E}">
        <p14:creationId xmlns:p14="http://schemas.microsoft.com/office/powerpoint/2010/main" val="4212333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359C7D-C49A-E478-0FF4-DF2CF9FF80C4}"/>
              </a:ext>
            </a:extLst>
          </p:cNvPr>
          <p:cNvSpPr>
            <a:spLocks noGrp="1"/>
          </p:cNvSpPr>
          <p:nvPr>
            <p:ph type="title"/>
          </p:nvPr>
        </p:nvSpPr>
        <p:spPr/>
        <p:txBody>
          <a:bodyPr/>
          <a:lstStyle/>
          <a:p>
            <a:r>
              <a:rPr lang="en-US"/>
              <a:t>Click to edit Master title style</a:t>
            </a:r>
            <a:endParaRPr lang="es-ES_tradnl"/>
          </a:p>
        </p:txBody>
      </p:sp>
      <p:sp>
        <p:nvSpPr>
          <p:cNvPr id="3" name="Vertical Text Placeholder 2">
            <a:extLst>
              <a:ext uri="{FF2B5EF4-FFF2-40B4-BE49-F238E27FC236}">
                <a16:creationId xmlns:a16="http://schemas.microsoft.com/office/drawing/2014/main" id="{35C9755B-9EF9-A2B5-F5B8-96D3CDEAD72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ES_tradnl"/>
          </a:p>
        </p:txBody>
      </p:sp>
      <p:sp>
        <p:nvSpPr>
          <p:cNvPr id="4" name="Date Placeholder 3">
            <a:extLst>
              <a:ext uri="{FF2B5EF4-FFF2-40B4-BE49-F238E27FC236}">
                <a16:creationId xmlns:a16="http://schemas.microsoft.com/office/drawing/2014/main" id="{C6470854-F90B-AD8E-3F9F-CAC785FB0811}"/>
              </a:ext>
            </a:extLst>
          </p:cNvPr>
          <p:cNvSpPr>
            <a:spLocks noGrp="1"/>
          </p:cNvSpPr>
          <p:nvPr>
            <p:ph type="dt" sz="half" idx="10"/>
          </p:nvPr>
        </p:nvSpPr>
        <p:spPr/>
        <p:txBody>
          <a:bodyPr/>
          <a:lstStyle/>
          <a:p>
            <a:fld id="{C7BCC370-6A01-5046-A652-63C43BADE6C4}" type="datetimeFigureOut">
              <a:rPr lang="es-ES_tradnl" smtClean="0"/>
              <a:t>11/1/25</a:t>
            </a:fld>
            <a:endParaRPr lang="es-ES_tradnl"/>
          </a:p>
        </p:txBody>
      </p:sp>
      <p:sp>
        <p:nvSpPr>
          <p:cNvPr id="5" name="Footer Placeholder 4">
            <a:extLst>
              <a:ext uri="{FF2B5EF4-FFF2-40B4-BE49-F238E27FC236}">
                <a16:creationId xmlns:a16="http://schemas.microsoft.com/office/drawing/2014/main" id="{D86346DA-55ED-7BEB-367E-B8CBA71BC3BF}"/>
              </a:ext>
            </a:extLst>
          </p:cNvPr>
          <p:cNvSpPr>
            <a:spLocks noGrp="1"/>
          </p:cNvSpPr>
          <p:nvPr>
            <p:ph type="ftr" sz="quarter" idx="11"/>
          </p:nvPr>
        </p:nvSpPr>
        <p:spPr/>
        <p:txBody>
          <a:bodyPr/>
          <a:lstStyle/>
          <a:p>
            <a:endParaRPr lang="es-ES_tradnl"/>
          </a:p>
        </p:txBody>
      </p:sp>
      <p:sp>
        <p:nvSpPr>
          <p:cNvPr id="6" name="Slide Number Placeholder 5">
            <a:extLst>
              <a:ext uri="{FF2B5EF4-FFF2-40B4-BE49-F238E27FC236}">
                <a16:creationId xmlns:a16="http://schemas.microsoft.com/office/drawing/2014/main" id="{BCAB2A8E-DFF9-214A-C393-843DF2981A9B}"/>
              </a:ext>
            </a:extLst>
          </p:cNvPr>
          <p:cNvSpPr>
            <a:spLocks noGrp="1"/>
          </p:cNvSpPr>
          <p:nvPr>
            <p:ph type="sldNum" sz="quarter" idx="12"/>
          </p:nvPr>
        </p:nvSpPr>
        <p:spPr/>
        <p:txBody>
          <a:bodyPr/>
          <a:lstStyle/>
          <a:p>
            <a:fld id="{66DE5D2E-BBE5-9845-A301-E7BA5C40191D}" type="slidenum">
              <a:rPr lang="es-ES_tradnl" smtClean="0"/>
              <a:t>‹#›</a:t>
            </a:fld>
            <a:endParaRPr lang="es-ES_tradnl"/>
          </a:p>
        </p:txBody>
      </p:sp>
    </p:spTree>
    <p:extLst>
      <p:ext uri="{BB962C8B-B14F-4D97-AF65-F5344CB8AC3E}">
        <p14:creationId xmlns:p14="http://schemas.microsoft.com/office/powerpoint/2010/main" val="9027288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AA30389-DC4A-C890-2B86-899B396929DE}"/>
              </a:ext>
            </a:extLst>
          </p:cNvPr>
          <p:cNvSpPr>
            <a:spLocks noGrp="1"/>
          </p:cNvSpPr>
          <p:nvPr>
            <p:ph type="title" orient="vert"/>
          </p:nvPr>
        </p:nvSpPr>
        <p:spPr>
          <a:xfrm>
            <a:off x="13087350" y="547688"/>
            <a:ext cx="3943350" cy="8718550"/>
          </a:xfrm>
        </p:spPr>
        <p:txBody>
          <a:bodyPr vert="eaVert"/>
          <a:lstStyle/>
          <a:p>
            <a:r>
              <a:rPr lang="en-US"/>
              <a:t>Click to edit Master title style</a:t>
            </a:r>
            <a:endParaRPr lang="es-ES_tradnl"/>
          </a:p>
        </p:txBody>
      </p:sp>
      <p:sp>
        <p:nvSpPr>
          <p:cNvPr id="3" name="Vertical Text Placeholder 2">
            <a:extLst>
              <a:ext uri="{FF2B5EF4-FFF2-40B4-BE49-F238E27FC236}">
                <a16:creationId xmlns:a16="http://schemas.microsoft.com/office/drawing/2014/main" id="{B3419FE0-1587-F9D4-C96F-40287E2D5536}"/>
              </a:ext>
            </a:extLst>
          </p:cNvPr>
          <p:cNvSpPr>
            <a:spLocks noGrp="1"/>
          </p:cNvSpPr>
          <p:nvPr>
            <p:ph type="body" orient="vert" idx="1"/>
          </p:nvPr>
        </p:nvSpPr>
        <p:spPr>
          <a:xfrm>
            <a:off x="1257300" y="547688"/>
            <a:ext cx="11677650" cy="87185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ES_tradnl"/>
          </a:p>
        </p:txBody>
      </p:sp>
      <p:sp>
        <p:nvSpPr>
          <p:cNvPr id="4" name="Date Placeholder 3">
            <a:extLst>
              <a:ext uri="{FF2B5EF4-FFF2-40B4-BE49-F238E27FC236}">
                <a16:creationId xmlns:a16="http://schemas.microsoft.com/office/drawing/2014/main" id="{48B2D18D-7EC9-713F-EF33-1FBBA5052E8C}"/>
              </a:ext>
            </a:extLst>
          </p:cNvPr>
          <p:cNvSpPr>
            <a:spLocks noGrp="1"/>
          </p:cNvSpPr>
          <p:nvPr>
            <p:ph type="dt" sz="half" idx="10"/>
          </p:nvPr>
        </p:nvSpPr>
        <p:spPr/>
        <p:txBody>
          <a:bodyPr/>
          <a:lstStyle/>
          <a:p>
            <a:fld id="{C7BCC370-6A01-5046-A652-63C43BADE6C4}" type="datetimeFigureOut">
              <a:rPr lang="es-ES_tradnl" smtClean="0"/>
              <a:t>11/1/25</a:t>
            </a:fld>
            <a:endParaRPr lang="es-ES_tradnl"/>
          </a:p>
        </p:txBody>
      </p:sp>
      <p:sp>
        <p:nvSpPr>
          <p:cNvPr id="5" name="Footer Placeholder 4">
            <a:extLst>
              <a:ext uri="{FF2B5EF4-FFF2-40B4-BE49-F238E27FC236}">
                <a16:creationId xmlns:a16="http://schemas.microsoft.com/office/drawing/2014/main" id="{26CB943F-2366-3854-DC90-49D99B844EB9}"/>
              </a:ext>
            </a:extLst>
          </p:cNvPr>
          <p:cNvSpPr>
            <a:spLocks noGrp="1"/>
          </p:cNvSpPr>
          <p:nvPr>
            <p:ph type="ftr" sz="quarter" idx="11"/>
          </p:nvPr>
        </p:nvSpPr>
        <p:spPr/>
        <p:txBody>
          <a:bodyPr/>
          <a:lstStyle/>
          <a:p>
            <a:endParaRPr lang="es-ES_tradnl"/>
          </a:p>
        </p:txBody>
      </p:sp>
      <p:sp>
        <p:nvSpPr>
          <p:cNvPr id="6" name="Slide Number Placeholder 5">
            <a:extLst>
              <a:ext uri="{FF2B5EF4-FFF2-40B4-BE49-F238E27FC236}">
                <a16:creationId xmlns:a16="http://schemas.microsoft.com/office/drawing/2014/main" id="{9F55A72D-CFEC-7803-EF01-8998306EB28F}"/>
              </a:ext>
            </a:extLst>
          </p:cNvPr>
          <p:cNvSpPr>
            <a:spLocks noGrp="1"/>
          </p:cNvSpPr>
          <p:nvPr>
            <p:ph type="sldNum" sz="quarter" idx="12"/>
          </p:nvPr>
        </p:nvSpPr>
        <p:spPr/>
        <p:txBody>
          <a:bodyPr/>
          <a:lstStyle/>
          <a:p>
            <a:fld id="{66DE5D2E-BBE5-9845-A301-E7BA5C40191D}" type="slidenum">
              <a:rPr lang="es-ES_tradnl" smtClean="0"/>
              <a:t>‹#›</a:t>
            </a:fld>
            <a:endParaRPr lang="es-ES_tradnl"/>
          </a:p>
        </p:txBody>
      </p:sp>
    </p:spTree>
    <p:extLst>
      <p:ext uri="{BB962C8B-B14F-4D97-AF65-F5344CB8AC3E}">
        <p14:creationId xmlns:p14="http://schemas.microsoft.com/office/powerpoint/2010/main" val="3395989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1_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1/11/25</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pPr/>
              <a:t>‹#›</a:t>
            </a:fld>
            <a:endParaRPr/>
          </a:p>
        </p:txBody>
      </p:sp>
    </p:spTree>
    <p:extLst>
      <p:ext uri="{BB962C8B-B14F-4D97-AF65-F5344CB8AC3E}">
        <p14:creationId xmlns:p14="http://schemas.microsoft.com/office/powerpoint/2010/main" val="25525662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F42AFA-EBB7-7FDD-FA5E-919A0ADD6CAE}"/>
              </a:ext>
            </a:extLst>
          </p:cNvPr>
          <p:cNvSpPr>
            <a:spLocks noGrp="1"/>
          </p:cNvSpPr>
          <p:nvPr>
            <p:ph type="title"/>
          </p:nvPr>
        </p:nvSpPr>
        <p:spPr/>
        <p:txBody>
          <a:bodyPr/>
          <a:lstStyle/>
          <a:p>
            <a:r>
              <a:rPr lang="en-US"/>
              <a:t>Click to edit Master title style</a:t>
            </a:r>
            <a:endParaRPr lang="es-ES_tradnl"/>
          </a:p>
        </p:txBody>
      </p:sp>
      <p:sp>
        <p:nvSpPr>
          <p:cNvPr id="3" name="Content Placeholder 2">
            <a:extLst>
              <a:ext uri="{FF2B5EF4-FFF2-40B4-BE49-F238E27FC236}">
                <a16:creationId xmlns:a16="http://schemas.microsoft.com/office/drawing/2014/main" id="{85D2CC9D-E938-753E-936A-00E35ECF78B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ES_tradnl"/>
          </a:p>
        </p:txBody>
      </p:sp>
      <p:sp>
        <p:nvSpPr>
          <p:cNvPr id="4" name="Date Placeholder 3">
            <a:extLst>
              <a:ext uri="{FF2B5EF4-FFF2-40B4-BE49-F238E27FC236}">
                <a16:creationId xmlns:a16="http://schemas.microsoft.com/office/drawing/2014/main" id="{628844A6-5F44-4EE0-B9C1-07D214C5B4E3}"/>
              </a:ext>
            </a:extLst>
          </p:cNvPr>
          <p:cNvSpPr>
            <a:spLocks noGrp="1"/>
          </p:cNvSpPr>
          <p:nvPr>
            <p:ph type="dt" sz="half" idx="10"/>
          </p:nvPr>
        </p:nvSpPr>
        <p:spPr/>
        <p:txBody>
          <a:bodyPr/>
          <a:lstStyle/>
          <a:p>
            <a:fld id="{C7BCC370-6A01-5046-A652-63C43BADE6C4}" type="datetimeFigureOut">
              <a:rPr lang="es-ES_tradnl" smtClean="0"/>
              <a:t>11/1/25</a:t>
            </a:fld>
            <a:endParaRPr lang="es-ES_tradnl"/>
          </a:p>
        </p:txBody>
      </p:sp>
      <p:sp>
        <p:nvSpPr>
          <p:cNvPr id="5" name="Footer Placeholder 4">
            <a:extLst>
              <a:ext uri="{FF2B5EF4-FFF2-40B4-BE49-F238E27FC236}">
                <a16:creationId xmlns:a16="http://schemas.microsoft.com/office/drawing/2014/main" id="{94579690-D22E-F788-3776-05C7EFF06F32}"/>
              </a:ext>
            </a:extLst>
          </p:cNvPr>
          <p:cNvSpPr>
            <a:spLocks noGrp="1"/>
          </p:cNvSpPr>
          <p:nvPr>
            <p:ph type="ftr" sz="quarter" idx="11"/>
          </p:nvPr>
        </p:nvSpPr>
        <p:spPr/>
        <p:txBody>
          <a:bodyPr/>
          <a:lstStyle/>
          <a:p>
            <a:endParaRPr lang="es-ES_tradnl"/>
          </a:p>
        </p:txBody>
      </p:sp>
      <p:sp>
        <p:nvSpPr>
          <p:cNvPr id="6" name="Slide Number Placeholder 5">
            <a:extLst>
              <a:ext uri="{FF2B5EF4-FFF2-40B4-BE49-F238E27FC236}">
                <a16:creationId xmlns:a16="http://schemas.microsoft.com/office/drawing/2014/main" id="{D2AB5DE8-8983-E447-964B-20A63FF3D8AE}"/>
              </a:ext>
            </a:extLst>
          </p:cNvPr>
          <p:cNvSpPr>
            <a:spLocks noGrp="1"/>
          </p:cNvSpPr>
          <p:nvPr>
            <p:ph type="sldNum" sz="quarter" idx="12"/>
          </p:nvPr>
        </p:nvSpPr>
        <p:spPr/>
        <p:txBody>
          <a:bodyPr/>
          <a:lstStyle/>
          <a:p>
            <a:fld id="{66DE5D2E-BBE5-9845-A301-E7BA5C40191D}" type="slidenum">
              <a:rPr lang="es-ES_tradnl" smtClean="0"/>
              <a:t>‹#›</a:t>
            </a:fld>
            <a:endParaRPr lang="es-ES_tradnl"/>
          </a:p>
        </p:txBody>
      </p:sp>
    </p:spTree>
    <p:extLst>
      <p:ext uri="{BB962C8B-B14F-4D97-AF65-F5344CB8AC3E}">
        <p14:creationId xmlns:p14="http://schemas.microsoft.com/office/powerpoint/2010/main" val="13037150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D8B3F6-4DD6-D93D-67E6-8C3ED187606A}"/>
              </a:ext>
            </a:extLst>
          </p:cNvPr>
          <p:cNvSpPr>
            <a:spLocks noGrp="1"/>
          </p:cNvSpPr>
          <p:nvPr>
            <p:ph type="title"/>
          </p:nvPr>
        </p:nvSpPr>
        <p:spPr>
          <a:xfrm>
            <a:off x="1247775" y="2565400"/>
            <a:ext cx="15773400" cy="4278313"/>
          </a:xfrm>
        </p:spPr>
        <p:txBody>
          <a:bodyPr anchor="b"/>
          <a:lstStyle>
            <a:lvl1pPr>
              <a:defRPr sz="6000"/>
            </a:lvl1pPr>
          </a:lstStyle>
          <a:p>
            <a:r>
              <a:rPr lang="en-US"/>
              <a:t>Click to edit Master title style</a:t>
            </a:r>
            <a:endParaRPr lang="es-ES_tradnl"/>
          </a:p>
        </p:txBody>
      </p:sp>
      <p:sp>
        <p:nvSpPr>
          <p:cNvPr id="3" name="Text Placeholder 2">
            <a:extLst>
              <a:ext uri="{FF2B5EF4-FFF2-40B4-BE49-F238E27FC236}">
                <a16:creationId xmlns:a16="http://schemas.microsoft.com/office/drawing/2014/main" id="{2D1AA138-3EC5-4CC4-5063-A1D2B6E1E367}"/>
              </a:ext>
            </a:extLst>
          </p:cNvPr>
          <p:cNvSpPr>
            <a:spLocks noGrp="1"/>
          </p:cNvSpPr>
          <p:nvPr>
            <p:ph type="body" idx="1"/>
          </p:nvPr>
        </p:nvSpPr>
        <p:spPr>
          <a:xfrm>
            <a:off x="1247775" y="6884988"/>
            <a:ext cx="15773400" cy="22494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C92F69D-7F46-A9E9-5A04-4C614ED565E0}"/>
              </a:ext>
            </a:extLst>
          </p:cNvPr>
          <p:cNvSpPr>
            <a:spLocks noGrp="1"/>
          </p:cNvSpPr>
          <p:nvPr>
            <p:ph type="dt" sz="half" idx="10"/>
          </p:nvPr>
        </p:nvSpPr>
        <p:spPr/>
        <p:txBody>
          <a:bodyPr/>
          <a:lstStyle/>
          <a:p>
            <a:fld id="{C7BCC370-6A01-5046-A652-63C43BADE6C4}" type="datetimeFigureOut">
              <a:rPr lang="es-ES_tradnl" smtClean="0"/>
              <a:t>11/1/25</a:t>
            </a:fld>
            <a:endParaRPr lang="es-ES_tradnl"/>
          </a:p>
        </p:txBody>
      </p:sp>
      <p:sp>
        <p:nvSpPr>
          <p:cNvPr id="5" name="Footer Placeholder 4">
            <a:extLst>
              <a:ext uri="{FF2B5EF4-FFF2-40B4-BE49-F238E27FC236}">
                <a16:creationId xmlns:a16="http://schemas.microsoft.com/office/drawing/2014/main" id="{6A0C5A7B-B785-E29F-C8E8-EED0955BC8CB}"/>
              </a:ext>
            </a:extLst>
          </p:cNvPr>
          <p:cNvSpPr>
            <a:spLocks noGrp="1"/>
          </p:cNvSpPr>
          <p:nvPr>
            <p:ph type="ftr" sz="quarter" idx="11"/>
          </p:nvPr>
        </p:nvSpPr>
        <p:spPr/>
        <p:txBody>
          <a:bodyPr/>
          <a:lstStyle/>
          <a:p>
            <a:endParaRPr lang="es-ES_tradnl"/>
          </a:p>
        </p:txBody>
      </p:sp>
      <p:sp>
        <p:nvSpPr>
          <p:cNvPr id="6" name="Slide Number Placeholder 5">
            <a:extLst>
              <a:ext uri="{FF2B5EF4-FFF2-40B4-BE49-F238E27FC236}">
                <a16:creationId xmlns:a16="http://schemas.microsoft.com/office/drawing/2014/main" id="{4B32E5AE-6672-6942-069D-C4D582B9BFED}"/>
              </a:ext>
            </a:extLst>
          </p:cNvPr>
          <p:cNvSpPr>
            <a:spLocks noGrp="1"/>
          </p:cNvSpPr>
          <p:nvPr>
            <p:ph type="sldNum" sz="quarter" idx="12"/>
          </p:nvPr>
        </p:nvSpPr>
        <p:spPr/>
        <p:txBody>
          <a:bodyPr/>
          <a:lstStyle/>
          <a:p>
            <a:fld id="{66DE5D2E-BBE5-9845-A301-E7BA5C40191D}" type="slidenum">
              <a:rPr lang="es-ES_tradnl" smtClean="0"/>
              <a:t>‹#›</a:t>
            </a:fld>
            <a:endParaRPr lang="es-ES_tradnl"/>
          </a:p>
        </p:txBody>
      </p:sp>
    </p:spTree>
    <p:extLst>
      <p:ext uri="{BB962C8B-B14F-4D97-AF65-F5344CB8AC3E}">
        <p14:creationId xmlns:p14="http://schemas.microsoft.com/office/powerpoint/2010/main" val="792959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A86E03-D6D1-A796-FCB1-A06D6864C8CB}"/>
              </a:ext>
            </a:extLst>
          </p:cNvPr>
          <p:cNvSpPr>
            <a:spLocks noGrp="1"/>
          </p:cNvSpPr>
          <p:nvPr>
            <p:ph type="title"/>
          </p:nvPr>
        </p:nvSpPr>
        <p:spPr/>
        <p:txBody>
          <a:bodyPr/>
          <a:lstStyle/>
          <a:p>
            <a:r>
              <a:rPr lang="en-US"/>
              <a:t>Click to edit Master title style</a:t>
            </a:r>
            <a:endParaRPr lang="es-ES_tradnl"/>
          </a:p>
        </p:txBody>
      </p:sp>
      <p:sp>
        <p:nvSpPr>
          <p:cNvPr id="3" name="Content Placeholder 2">
            <a:extLst>
              <a:ext uri="{FF2B5EF4-FFF2-40B4-BE49-F238E27FC236}">
                <a16:creationId xmlns:a16="http://schemas.microsoft.com/office/drawing/2014/main" id="{0997F515-4902-44BD-4E25-8510922841B0}"/>
              </a:ext>
            </a:extLst>
          </p:cNvPr>
          <p:cNvSpPr>
            <a:spLocks noGrp="1"/>
          </p:cNvSpPr>
          <p:nvPr>
            <p:ph sz="half" idx="1"/>
          </p:nvPr>
        </p:nvSpPr>
        <p:spPr>
          <a:xfrm>
            <a:off x="1257300" y="2738438"/>
            <a:ext cx="7810500" cy="652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ES_tradnl"/>
          </a:p>
        </p:txBody>
      </p:sp>
      <p:sp>
        <p:nvSpPr>
          <p:cNvPr id="4" name="Content Placeholder 3">
            <a:extLst>
              <a:ext uri="{FF2B5EF4-FFF2-40B4-BE49-F238E27FC236}">
                <a16:creationId xmlns:a16="http://schemas.microsoft.com/office/drawing/2014/main" id="{AFED6AEF-0A46-84B3-8BFB-E2BB5C04FEF5}"/>
              </a:ext>
            </a:extLst>
          </p:cNvPr>
          <p:cNvSpPr>
            <a:spLocks noGrp="1"/>
          </p:cNvSpPr>
          <p:nvPr>
            <p:ph sz="half" idx="2"/>
          </p:nvPr>
        </p:nvSpPr>
        <p:spPr>
          <a:xfrm>
            <a:off x="9220200" y="2738438"/>
            <a:ext cx="7810500" cy="652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ES_tradnl"/>
          </a:p>
        </p:txBody>
      </p:sp>
      <p:sp>
        <p:nvSpPr>
          <p:cNvPr id="5" name="Date Placeholder 4">
            <a:extLst>
              <a:ext uri="{FF2B5EF4-FFF2-40B4-BE49-F238E27FC236}">
                <a16:creationId xmlns:a16="http://schemas.microsoft.com/office/drawing/2014/main" id="{A797BB3F-5FE2-F4B6-0FA1-92BBA5FFC7C5}"/>
              </a:ext>
            </a:extLst>
          </p:cNvPr>
          <p:cNvSpPr>
            <a:spLocks noGrp="1"/>
          </p:cNvSpPr>
          <p:nvPr>
            <p:ph type="dt" sz="half" idx="10"/>
          </p:nvPr>
        </p:nvSpPr>
        <p:spPr/>
        <p:txBody>
          <a:bodyPr/>
          <a:lstStyle/>
          <a:p>
            <a:fld id="{C7BCC370-6A01-5046-A652-63C43BADE6C4}" type="datetimeFigureOut">
              <a:rPr lang="es-ES_tradnl" smtClean="0"/>
              <a:t>11/1/25</a:t>
            </a:fld>
            <a:endParaRPr lang="es-ES_tradnl"/>
          </a:p>
        </p:txBody>
      </p:sp>
      <p:sp>
        <p:nvSpPr>
          <p:cNvPr id="6" name="Footer Placeholder 5">
            <a:extLst>
              <a:ext uri="{FF2B5EF4-FFF2-40B4-BE49-F238E27FC236}">
                <a16:creationId xmlns:a16="http://schemas.microsoft.com/office/drawing/2014/main" id="{DC53E72F-5F8B-0986-DDDC-D2A659092514}"/>
              </a:ext>
            </a:extLst>
          </p:cNvPr>
          <p:cNvSpPr>
            <a:spLocks noGrp="1"/>
          </p:cNvSpPr>
          <p:nvPr>
            <p:ph type="ftr" sz="quarter" idx="11"/>
          </p:nvPr>
        </p:nvSpPr>
        <p:spPr/>
        <p:txBody>
          <a:bodyPr/>
          <a:lstStyle/>
          <a:p>
            <a:endParaRPr lang="es-ES_tradnl"/>
          </a:p>
        </p:txBody>
      </p:sp>
      <p:sp>
        <p:nvSpPr>
          <p:cNvPr id="7" name="Slide Number Placeholder 6">
            <a:extLst>
              <a:ext uri="{FF2B5EF4-FFF2-40B4-BE49-F238E27FC236}">
                <a16:creationId xmlns:a16="http://schemas.microsoft.com/office/drawing/2014/main" id="{5753C529-3B59-5DAB-1A83-FB934EB8334F}"/>
              </a:ext>
            </a:extLst>
          </p:cNvPr>
          <p:cNvSpPr>
            <a:spLocks noGrp="1"/>
          </p:cNvSpPr>
          <p:nvPr>
            <p:ph type="sldNum" sz="quarter" idx="12"/>
          </p:nvPr>
        </p:nvSpPr>
        <p:spPr/>
        <p:txBody>
          <a:bodyPr/>
          <a:lstStyle/>
          <a:p>
            <a:fld id="{66DE5D2E-BBE5-9845-A301-E7BA5C40191D}" type="slidenum">
              <a:rPr lang="es-ES_tradnl" smtClean="0"/>
              <a:t>‹#›</a:t>
            </a:fld>
            <a:endParaRPr lang="es-ES_tradnl"/>
          </a:p>
        </p:txBody>
      </p:sp>
    </p:spTree>
    <p:extLst>
      <p:ext uri="{BB962C8B-B14F-4D97-AF65-F5344CB8AC3E}">
        <p14:creationId xmlns:p14="http://schemas.microsoft.com/office/powerpoint/2010/main" val="1922174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59479C-1DEA-AE5D-AAFE-EAB84886F25E}"/>
              </a:ext>
            </a:extLst>
          </p:cNvPr>
          <p:cNvSpPr>
            <a:spLocks noGrp="1"/>
          </p:cNvSpPr>
          <p:nvPr>
            <p:ph type="title"/>
          </p:nvPr>
        </p:nvSpPr>
        <p:spPr>
          <a:xfrm>
            <a:off x="1260475" y="547688"/>
            <a:ext cx="15773400" cy="1989137"/>
          </a:xfrm>
        </p:spPr>
        <p:txBody>
          <a:bodyPr/>
          <a:lstStyle/>
          <a:p>
            <a:r>
              <a:rPr lang="en-US"/>
              <a:t>Click to edit Master title style</a:t>
            </a:r>
            <a:endParaRPr lang="es-ES_tradnl"/>
          </a:p>
        </p:txBody>
      </p:sp>
      <p:sp>
        <p:nvSpPr>
          <p:cNvPr id="3" name="Text Placeholder 2">
            <a:extLst>
              <a:ext uri="{FF2B5EF4-FFF2-40B4-BE49-F238E27FC236}">
                <a16:creationId xmlns:a16="http://schemas.microsoft.com/office/drawing/2014/main" id="{E606B86E-7684-EA6E-4293-F73CC0B98BC3}"/>
              </a:ext>
            </a:extLst>
          </p:cNvPr>
          <p:cNvSpPr>
            <a:spLocks noGrp="1"/>
          </p:cNvSpPr>
          <p:nvPr>
            <p:ph type="body" idx="1"/>
          </p:nvPr>
        </p:nvSpPr>
        <p:spPr>
          <a:xfrm>
            <a:off x="1260475" y="2522538"/>
            <a:ext cx="7735888" cy="12350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10ABF8-B14E-35CC-4F28-C0A7EF3CB286}"/>
              </a:ext>
            </a:extLst>
          </p:cNvPr>
          <p:cNvSpPr>
            <a:spLocks noGrp="1"/>
          </p:cNvSpPr>
          <p:nvPr>
            <p:ph sz="half" idx="2"/>
          </p:nvPr>
        </p:nvSpPr>
        <p:spPr>
          <a:xfrm>
            <a:off x="1260475" y="3757613"/>
            <a:ext cx="7735888" cy="5527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ES_tradnl"/>
          </a:p>
        </p:txBody>
      </p:sp>
      <p:sp>
        <p:nvSpPr>
          <p:cNvPr id="5" name="Text Placeholder 4">
            <a:extLst>
              <a:ext uri="{FF2B5EF4-FFF2-40B4-BE49-F238E27FC236}">
                <a16:creationId xmlns:a16="http://schemas.microsoft.com/office/drawing/2014/main" id="{2F76BFE0-8715-A7E8-EF4A-38026F7AE91F}"/>
              </a:ext>
            </a:extLst>
          </p:cNvPr>
          <p:cNvSpPr>
            <a:spLocks noGrp="1"/>
          </p:cNvSpPr>
          <p:nvPr>
            <p:ph type="body" sz="quarter" idx="3"/>
          </p:nvPr>
        </p:nvSpPr>
        <p:spPr>
          <a:xfrm>
            <a:off x="9258300" y="2522538"/>
            <a:ext cx="7775575" cy="12350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69AB965-213D-03A0-29AD-AB99A8DEDD57}"/>
              </a:ext>
            </a:extLst>
          </p:cNvPr>
          <p:cNvSpPr>
            <a:spLocks noGrp="1"/>
          </p:cNvSpPr>
          <p:nvPr>
            <p:ph sz="quarter" idx="4"/>
          </p:nvPr>
        </p:nvSpPr>
        <p:spPr>
          <a:xfrm>
            <a:off x="9258300" y="3757613"/>
            <a:ext cx="7775575" cy="5527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ES_tradnl"/>
          </a:p>
        </p:txBody>
      </p:sp>
      <p:sp>
        <p:nvSpPr>
          <p:cNvPr id="7" name="Date Placeholder 6">
            <a:extLst>
              <a:ext uri="{FF2B5EF4-FFF2-40B4-BE49-F238E27FC236}">
                <a16:creationId xmlns:a16="http://schemas.microsoft.com/office/drawing/2014/main" id="{A38B99DE-2143-8B3A-B2AF-3F0964394225}"/>
              </a:ext>
            </a:extLst>
          </p:cNvPr>
          <p:cNvSpPr>
            <a:spLocks noGrp="1"/>
          </p:cNvSpPr>
          <p:nvPr>
            <p:ph type="dt" sz="half" idx="10"/>
          </p:nvPr>
        </p:nvSpPr>
        <p:spPr/>
        <p:txBody>
          <a:bodyPr/>
          <a:lstStyle/>
          <a:p>
            <a:fld id="{C7BCC370-6A01-5046-A652-63C43BADE6C4}" type="datetimeFigureOut">
              <a:rPr lang="es-ES_tradnl" smtClean="0"/>
              <a:t>11/1/25</a:t>
            </a:fld>
            <a:endParaRPr lang="es-ES_tradnl"/>
          </a:p>
        </p:txBody>
      </p:sp>
      <p:sp>
        <p:nvSpPr>
          <p:cNvPr id="8" name="Footer Placeholder 7">
            <a:extLst>
              <a:ext uri="{FF2B5EF4-FFF2-40B4-BE49-F238E27FC236}">
                <a16:creationId xmlns:a16="http://schemas.microsoft.com/office/drawing/2014/main" id="{E444E326-CA62-26E2-B3D7-43F058D53F9C}"/>
              </a:ext>
            </a:extLst>
          </p:cNvPr>
          <p:cNvSpPr>
            <a:spLocks noGrp="1"/>
          </p:cNvSpPr>
          <p:nvPr>
            <p:ph type="ftr" sz="quarter" idx="11"/>
          </p:nvPr>
        </p:nvSpPr>
        <p:spPr/>
        <p:txBody>
          <a:bodyPr/>
          <a:lstStyle/>
          <a:p>
            <a:endParaRPr lang="es-ES_tradnl"/>
          </a:p>
        </p:txBody>
      </p:sp>
      <p:sp>
        <p:nvSpPr>
          <p:cNvPr id="9" name="Slide Number Placeholder 8">
            <a:extLst>
              <a:ext uri="{FF2B5EF4-FFF2-40B4-BE49-F238E27FC236}">
                <a16:creationId xmlns:a16="http://schemas.microsoft.com/office/drawing/2014/main" id="{96902A4A-4023-6F3A-1E4C-3C4D76FA4ABB}"/>
              </a:ext>
            </a:extLst>
          </p:cNvPr>
          <p:cNvSpPr>
            <a:spLocks noGrp="1"/>
          </p:cNvSpPr>
          <p:nvPr>
            <p:ph type="sldNum" sz="quarter" idx="12"/>
          </p:nvPr>
        </p:nvSpPr>
        <p:spPr/>
        <p:txBody>
          <a:bodyPr/>
          <a:lstStyle/>
          <a:p>
            <a:fld id="{66DE5D2E-BBE5-9845-A301-E7BA5C40191D}" type="slidenum">
              <a:rPr lang="es-ES_tradnl" smtClean="0"/>
              <a:t>‹#›</a:t>
            </a:fld>
            <a:endParaRPr lang="es-ES_tradnl"/>
          </a:p>
        </p:txBody>
      </p:sp>
    </p:spTree>
    <p:extLst>
      <p:ext uri="{BB962C8B-B14F-4D97-AF65-F5344CB8AC3E}">
        <p14:creationId xmlns:p14="http://schemas.microsoft.com/office/powerpoint/2010/main" val="17388440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719DC7-41B5-6AC6-D981-4F75B1D35665}"/>
              </a:ext>
            </a:extLst>
          </p:cNvPr>
          <p:cNvSpPr>
            <a:spLocks noGrp="1"/>
          </p:cNvSpPr>
          <p:nvPr>
            <p:ph type="title"/>
          </p:nvPr>
        </p:nvSpPr>
        <p:spPr/>
        <p:txBody>
          <a:bodyPr/>
          <a:lstStyle/>
          <a:p>
            <a:r>
              <a:rPr lang="en-US"/>
              <a:t>Click to edit Master title style</a:t>
            </a:r>
            <a:endParaRPr lang="es-ES_tradnl"/>
          </a:p>
        </p:txBody>
      </p:sp>
      <p:sp>
        <p:nvSpPr>
          <p:cNvPr id="3" name="Date Placeholder 2">
            <a:extLst>
              <a:ext uri="{FF2B5EF4-FFF2-40B4-BE49-F238E27FC236}">
                <a16:creationId xmlns:a16="http://schemas.microsoft.com/office/drawing/2014/main" id="{21CD5181-A95A-B095-87C5-F45DAA1C131D}"/>
              </a:ext>
            </a:extLst>
          </p:cNvPr>
          <p:cNvSpPr>
            <a:spLocks noGrp="1"/>
          </p:cNvSpPr>
          <p:nvPr>
            <p:ph type="dt" sz="half" idx="10"/>
          </p:nvPr>
        </p:nvSpPr>
        <p:spPr/>
        <p:txBody>
          <a:bodyPr/>
          <a:lstStyle/>
          <a:p>
            <a:fld id="{C7BCC370-6A01-5046-A652-63C43BADE6C4}" type="datetimeFigureOut">
              <a:rPr lang="es-ES_tradnl" smtClean="0"/>
              <a:t>11/1/25</a:t>
            </a:fld>
            <a:endParaRPr lang="es-ES_tradnl"/>
          </a:p>
        </p:txBody>
      </p:sp>
      <p:sp>
        <p:nvSpPr>
          <p:cNvPr id="4" name="Footer Placeholder 3">
            <a:extLst>
              <a:ext uri="{FF2B5EF4-FFF2-40B4-BE49-F238E27FC236}">
                <a16:creationId xmlns:a16="http://schemas.microsoft.com/office/drawing/2014/main" id="{E9A6107D-A5DF-30E2-11C6-BCA74C906041}"/>
              </a:ext>
            </a:extLst>
          </p:cNvPr>
          <p:cNvSpPr>
            <a:spLocks noGrp="1"/>
          </p:cNvSpPr>
          <p:nvPr>
            <p:ph type="ftr" sz="quarter" idx="11"/>
          </p:nvPr>
        </p:nvSpPr>
        <p:spPr/>
        <p:txBody>
          <a:bodyPr/>
          <a:lstStyle/>
          <a:p>
            <a:endParaRPr lang="es-ES_tradnl"/>
          </a:p>
        </p:txBody>
      </p:sp>
      <p:sp>
        <p:nvSpPr>
          <p:cNvPr id="5" name="Slide Number Placeholder 4">
            <a:extLst>
              <a:ext uri="{FF2B5EF4-FFF2-40B4-BE49-F238E27FC236}">
                <a16:creationId xmlns:a16="http://schemas.microsoft.com/office/drawing/2014/main" id="{A9BE8222-BD3E-2F7D-60CF-3F248C771AC7}"/>
              </a:ext>
            </a:extLst>
          </p:cNvPr>
          <p:cNvSpPr>
            <a:spLocks noGrp="1"/>
          </p:cNvSpPr>
          <p:nvPr>
            <p:ph type="sldNum" sz="quarter" idx="12"/>
          </p:nvPr>
        </p:nvSpPr>
        <p:spPr/>
        <p:txBody>
          <a:bodyPr/>
          <a:lstStyle/>
          <a:p>
            <a:fld id="{66DE5D2E-BBE5-9845-A301-E7BA5C40191D}" type="slidenum">
              <a:rPr lang="es-ES_tradnl" smtClean="0"/>
              <a:t>‹#›</a:t>
            </a:fld>
            <a:endParaRPr lang="es-ES_tradnl"/>
          </a:p>
        </p:txBody>
      </p:sp>
    </p:spTree>
    <p:extLst>
      <p:ext uri="{BB962C8B-B14F-4D97-AF65-F5344CB8AC3E}">
        <p14:creationId xmlns:p14="http://schemas.microsoft.com/office/powerpoint/2010/main" val="40664563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10D588D-6C9C-22FF-7D64-B714D2BCBE9E}"/>
              </a:ext>
            </a:extLst>
          </p:cNvPr>
          <p:cNvSpPr>
            <a:spLocks noGrp="1"/>
          </p:cNvSpPr>
          <p:nvPr>
            <p:ph type="dt" sz="half" idx="10"/>
          </p:nvPr>
        </p:nvSpPr>
        <p:spPr/>
        <p:txBody>
          <a:bodyPr/>
          <a:lstStyle/>
          <a:p>
            <a:fld id="{C7BCC370-6A01-5046-A652-63C43BADE6C4}" type="datetimeFigureOut">
              <a:rPr lang="es-ES_tradnl" smtClean="0"/>
              <a:t>11/1/25</a:t>
            </a:fld>
            <a:endParaRPr lang="es-ES_tradnl"/>
          </a:p>
        </p:txBody>
      </p:sp>
      <p:sp>
        <p:nvSpPr>
          <p:cNvPr id="3" name="Footer Placeholder 2">
            <a:extLst>
              <a:ext uri="{FF2B5EF4-FFF2-40B4-BE49-F238E27FC236}">
                <a16:creationId xmlns:a16="http://schemas.microsoft.com/office/drawing/2014/main" id="{5075C999-0D3C-DA23-A5C3-B65A8EFE2046}"/>
              </a:ext>
            </a:extLst>
          </p:cNvPr>
          <p:cNvSpPr>
            <a:spLocks noGrp="1"/>
          </p:cNvSpPr>
          <p:nvPr>
            <p:ph type="ftr" sz="quarter" idx="11"/>
          </p:nvPr>
        </p:nvSpPr>
        <p:spPr/>
        <p:txBody>
          <a:bodyPr/>
          <a:lstStyle/>
          <a:p>
            <a:endParaRPr lang="es-ES_tradnl"/>
          </a:p>
        </p:txBody>
      </p:sp>
      <p:sp>
        <p:nvSpPr>
          <p:cNvPr id="4" name="Slide Number Placeholder 3">
            <a:extLst>
              <a:ext uri="{FF2B5EF4-FFF2-40B4-BE49-F238E27FC236}">
                <a16:creationId xmlns:a16="http://schemas.microsoft.com/office/drawing/2014/main" id="{DA79FCEF-6B15-62B0-5C9F-F4B665554EC7}"/>
              </a:ext>
            </a:extLst>
          </p:cNvPr>
          <p:cNvSpPr>
            <a:spLocks noGrp="1"/>
          </p:cNvSpPr>
          <p:nvPr>
            <p:ph type="sldNum" sz="quarter" idx="12"/>
          </p:nvPr>
        </p:nvSpPr>
        <p:spPr/>
        <p:txBody>
          <a:bodyPr/>
          <a:lstStyle/>
          <a:p>
            <a:fld id="{66DE5D2E-BBE5-9845-A301-E7BA5C40191D}" type="slidenum">
              <a:rPr lang="es-ES_tradnl" smtClean="0"/>
              <a:t>‹#›</a:t>
            </a:fld>
            <a:endParaRPr lang="es-ES_tradnl"/>
          </a:p>
        </p:txBody>
      </p:sp>
    </p:spTree>
    <p:extLst>
      <p:ext uri="{BB962C8B-B14F-4D97-AF65-F5344CB8AC3E}">
        <p14:creationId xmlns:p14="http://schemas.microsoft.com/office/powerpoint/2010/main" val="32137321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A6D0D2-99A6-51C5-97E1-E64E4D12839C}"/>
              </a:ext>
            </a:extLst>
          </p:cNvPr>
          <p:cNvSpPr>
            <a:spLocks noGrp="1"/>
          </p:cNvSpPr>
          <p:nvPr>
            <p:ph type="title"/>
          </p:nvPr>
        </p:nvSpPr>
        <p:spPr>
          <a:xfrm>
            <a:off x="1260475" y="685800"/>
            <a:ext cx="5897563" cy="2400300"/>
          </a:xfrm>
        </p:spPr>
        <p:txBody>
          <a:bodyPr anchor="b"/>
          <a:lstStyle>
            <a:lvl1pPr>
              <a:defRPr sz="3200"/>
            </a:lvl1pPr>
          </a:lstStyle>
          <a:p>
            <a:r>
              <a:rPr lang="en-US"/>
              <a:t>Click to edit Master title style</a:t>
            </a:r>
            <a:endParaRPr lang="es-ES_tradnl"/>
          </a:p>
        </p:txBody>
      </p:sp>
      <p:sp>
        <p:nvSpPr>
          <p:cNvPr id="3" name="Content Placeholder 2">
            <a:extLst>
              <a:ext uri="{FF2B5EF4-FFF2-40B4-BE49-F238E27FC236}">
                <a16:creationId xmlns:a16="http://schemas.microsoft.com/office/drawing/2014/main" id="{39722AD9-9582-C1C9-9700-9AC3FB2417DF}"/>
              </a:ext>
            </a:extLst>
          </p:cNvPr>
          <p:cNvSpPr>
            <a:spLocks noGrp="1"/>
          </p:cNvSpPr>
          <p:nvPr>
            <p:ph idx="1"/>
          </p:nvPr>
        </p:nvSpPr>
        <p:spPr>
          <a:xfrm>
            <a:off x="7775575" y="1481138"/>
            <a:ext cx="9258300" cy="7310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ES_tradnl"/>
          </a:p>
        </p:txBody>
      </p:sp>
      <p:sp>
        <p:nvSpPr>
          <p:cNvPr id="4" name="Text Placeholder 3">
            <a:extLst>
              <a:ext uri="{FF2B5EF4-FFF2-40B4-BE49-F238E27FC236}">
                <a16:creationId xmlns:a16="http://schemas.microsoft.com/office/drawing/2014/main" id="{6A24FB09-AD31-0DF9-F58F-1639902B487A}"/>
              </a:ext>
            </a:extLst>
          </p:cNvPr>
          <p:cNvSpPr>
            <a:spLocks noGrp="1"/>
          </p:cNvSpPr>
          <p:nvPr>
            <p:ph type="body" sz="half" idx="2"/>
          </p:nvPr>
        </p:nvSpPr>
        <p:spPr>
          <a:xfrm>
            <a:off x="1260475" y="3086100"/>
            <a:ext cx="5897563" cy="571817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C21689A-6337-3420-F672-9CC729A66A1F}"/>
              </a:ext>
            </a:extLst>
          </p:cNvPr>
          <p:cNvSpPr>
            <a:spLocks noGrp="1"/>
          </p:cNvSpPr>
          <p:nvPr>
            <p:ph type="dt" sz="half" idx="10"/>
          </p:nvPr>
        </p:nvSpPr>
        <p:spPr/>
        <p:txBody>
          <a:bodyPr/>
          <a:lstStyle/>
          <a:p>
            <a:fld id="{C7BCC370-6A01-5046-A652-63C43BADE6C4}" type="datetimeFigureOut">
              <a:rPr lang="es-ES_tradnl" smtClean="0"/>
              <a:t>11/1/25</a:t>
            </a:fld>
            <a:endParaRPr lang="es-ES_tradnl"/>
          </a:p>
        </p:txBody>
      </p:sp>
      <p:sp>
        <p:nvSpPr>
          <p:cNvPr id="6" name="Footer Placeholder 5">
            <a:extLst>
              <a:ext uri="{FF2B5EF4-FFF2-40B4-BE49-F238E27FC236}">
                <a16:creationId xmlns:a16="http://schemas.microsoft.com/office/drawing/2014/main" id="{2C204A54-7591-79C8-FFB7-4BBEC760F5CC}"/>
              </a:ext>
            </a:extLst>
          </p:cNvPr>
          <p:cNvSpPr>
            <a:spLocks noGrp="1"/>
          </p:cNvSpPr>
          <p:nvPr>
            <p:ph type="ftr" sz="quarter" idx="11"/>
          </p:nvPr>
        </p:nvSpPr>
        <p:spPr/>
        <p:txBody>
          <a:bodyPr/>
          <a:lstStyle/>
          <a:p>
            <a:endParaRPr lang="es-ES_tradnl"/>
          </a:p>
        </p:txBody>
      </p:sp>
      <p:sp>
        <p:nvSpPr>
          <p:cNvPr id="7" name="Slide Number Placeholder 6">
            <a:extLst>
              <a:ext uri="{FF2B5EF4-FFF2-40B4-BE49-F238E27FC236}">
                <a16:creationId xmlns:a16="http://schemas.microsoft.com/office/drawing/2014/main" id="{66598E7A-D94C-4427-2372-83B6879DACFD}"/>
              </a:ext>
            </a:extLst>
          </p:cNvPr>
          <p:cNvSpPr>
            <a:spLocks noGrp="1"/>
          </p:cNvSpPr>
          <p:nvPr>
            <p:ph type="sldNum" sz="quarter" idx="12"/>
          </p:nvPr>
        </p:nvSpPr>
        <p:spPr/>
        <p:txBody>
          <a:bodyPr/>
          <a:lstStyle/>
          <a:p>
            <a:fld id="{66DE5D2E-BBE5-9845-A301-E7BA5C40191D}" type="slidenum">
              <a:rPr lang="es-ES_tradnl" smtClean="0"/>
              <a:t>‹#›</a:t>
            </a:fld>
            <a:endParaRPr lang="es-ES_tradnl"/>
          </a:p>
        </p:txBody>
      </p:sp>
    </p:spTree>
    <p:extLst>
      <p:ext uri="{BB962C8B-B14F-4D97-AF65-F5344CB8AC3E}">
        <p14:creationId xmlns:p14="http://schemas.microsoft.com/office/powerpoint/2010/main" val="42595153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97348A-CE5B-8A41-75B7-AC7C45A89F81}"/>
              </a:ext>
            </a:extLst>
          </p:cNvPr>
          <p:cNvSpPr>
            <a:spLocks noGrp="1"/>
          </p:cNvSpPr>
          <p:nvPr>
            <p:ph type="title"/>
          </p:nvPr>
        </p:nvSpPr>
        <p:spPr>
          <a:xfrm>
            <a:off x="1260475" y="685800"/>
            <a:ext cx="5897563" cy="2400300"/>
          </a:xfrm>
        </p:spPr>
        <p:txBody>
          <a:bodyPr anchor="b"/>
          <a:lstStyle>
            <a:lvl1pPr>
              <a:defRPr sz="3200"/>
            </a:lvl1pPr>
          </a:lstStyle>
          <a:p>
            <a:r>
              <a:rPr lang="en-US"/>
              <a:t>Click to edit Master title style</a:t>
            </a:r>
            <a:endParaRPr lang="es-ES_tradnl"/>
          </a:p>
        </p:txBody>
      </p:sp>
      <p:sp>
        <p:nvSpPr>
          <p:cNvPr id="3" name="Picture Placeholder 2">
            <a:extLst>
              <a:ext uri="{FF2B5EF4-FFF2-40B4-BE49-F238E27FC236}">
                <a16:creationId xmlns:a16="http://schemas.microsoft.com/office/drawing/2014/main" id="{284DCFE1-E5A9-B09D-F4E2-09F1F0580009}"/>
              </a:ext>
            </a:extLst>
          </p:cNvPr>
          <p:cNvSpPr>
            <a:spLocks noGrp="1"/>
          </p:cNvSpPr>
          <p:nvPr>
            <p:ph type="pic" idx="1"/>
          </p:nvPr>
        </p:nvSpPr>
        <p:spPr>
          <a:xfrm>
            <a:off x="7775575" y="1481138"/>
            <a:ext cx="9258300" cy="731043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_tradnl"/>
          </a:p>
        </p:txBody>
      </p:sp>
      <p:sp>
        <p:nvSpPr>
          <p:cNvPr id="4" name="Text Placeholder 3">
            <a:extLst>
              <a:ext uri="{FF2B5EF4-FFF2-40B4-BE49-F238E27FC236}">
                <a16:creationId xmlns:a16="http://schemas.microsoft.com/office/drawing/2014/main" id="{3A1783C4-B6B5-C882-F563-712D8A2918AF}"/>
              </a:ext>
            </a:extLst>
          </p:cNvPr>
          <p:cNvSpPr>
            <a:spLocks noGrp="1"/>
          </p:cNvSpPr>
          <p:nvPr>
            <p:ph type="body" sz="half" idx="2"/>
          </p:nvPr>
        </p:nvSpPr>
        <p:spPr>
          <a:xfrm>
            <a:off x="1260475" y="3086100"/>
            <a:ext cx="5897563" cy="571817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048C54E-EDBD-5260-1318-0A1709D7C904}"/>
              </a:ext>
            </a:extLst>
          </p:cNvPr>
          <p:cNvSpPr>
            <a:spLocks noGrp="1"/>
          </p:cNvSpPr>
          <p:nvPr>
            <p:ph type="dt" sz="half" idx="10"/>
          </p:nvPr>
        </p:nvSpPr>
        <p:spPr/>
        <p:txBody>
          <a:bodyPr/>
          <a:lstStyle/>
          <a:p>
            <a:fld id="{C7BCC370-6A01-5046-A652-63C43BADE6C4}" type="datetimeFigureOut">
              <a:rPr lang="es-ES_tradnl" smtClean="0"/>
              <a:t>11/1/25</a:t>
            </a:fld>
            <a:endParaRPr lang="es-ES_tradnl"/>
          </a:p>
        </p:txBody>
      </p:sp>
      <p:sp>
        <p:nvSpPr>
          <p:cNvPr id="6" name="Footer Placeholder 5">
            <a:extLst>
              <a:ext uri="{FF2B5EF4-FFF2-40B4-BE49-F238E27FC236}">
                <a16:creationId xmlns:a16="http://schemas.microsoft.com/office/drawing/2014/main" id="{9AC3B6C0-F528-3AE8-8CF4-B34B659A5F53}"/>
              </a:ext>
            </a:extLst>
          </p:cNvPr>
          <p:cNvSpPr>
            <a:spLocks noGrp="1"/>
          </p:cNvSpPr>
          <p:nvPr>
            <p:ph type="ftr" sz="quarter" idx="11"/>
          </p:nvPr>
        </p:nvSpPr>
        <p:spPr/>
        <p:txBody>
          <a:bodyPr/>
          <a:lstStyle/>
          <a:p>
            <a:endParaRPr lang="es-ES_tradnl"/>
          </a:p>
        </p:txBody>
      </p:sp>
      <p:sp>
        <p:nvSpPr>
          <p:cNvPr id="7" name="Slide Number Placeholder 6">
            <a:extLst>
              <a:ext uri="{FF2B5EF4-FFF2-40B4-BE49-F238E27FC236}">
                <a16:creationId xmlns:a16="http://schemas.microsoft.com/office/drawing/2014/main" id="{04099204-B495-441E-D959-BAB034AC8805}"/>
              </a:ext>
            </a:extLst>
          </p:cNvPr>
          <p:cNvSpPr>
            <a:spLocks noGrp="1"/>
          </p:cNvSpPr>
          <p:nvPr>
            <p:ph type="sldNum" sz="quarter" idx="12"/>
          </p:nvPr>
        </p:nvSpPr>
        <p:spPr/>
        <p:txBody>
          <a:bodyPr/>
          <a:lstStyle/>
          <a:p>
            <a:fld id="{66DE5D2E-BBE5-9845-A301-E7BA5C40191D}" type="slidenum">
              <a:rPr lang="es-ES_tradnl" smtClean="0"/>
              <a:t>‹#›</a:t>
            </a:fld>
            <a:endParaRPr lang="es-ES_tradnl"/>
          </a:p>
        </p:txBody>
      </p:sp>
    </p:spTree>
    <p:extLst>
      <p:ext uri="{BB962C8B-B14F-4D97-AF65-F5344CB8AC3E}">
        <p14:creationId xmlns:p14="http://schemas.microsoft.com/office/powerpoint/2010/main" val="6999099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13DCD62-F053-5591-74EF-F255FFE8BF4A}"/>
              </a:ext>
            </a:extLst>
          </p:cNvPr>
          <p:cNvSpPr>
            <a:spLocks noGrp="1"/>
          </p:cNvSpPr>
          <p:nvPr>
            <p:ph type="title"/>
          </p:nvPr>
        </p:nvSpPr>
        <p:spPr>
          <a:xfrm>
            <a:off x="1257300" y="547688"/>
            <a:ext cx="15773400" cy="1989137"/>
          </a:xfrm>
          <a:prstGeom prst="rect">
            <a:avLst/>
          </a:prstGeom>
        </p:spPr>
        <p:txBody>
          <a:bodyPr vert="horz" lIns="91440" tIns="45720" rIns="91440" bIns="45720" rtlCol="0" anchor="ctr">
            <a:normAutofit/>
          </a:bodyPr>
          <a:lstStyle/>
          <a:p>
            <a:r>
              <a:rPr lang="en-US"/>
              <a:t>Click to edit Master title style</a:t>
            </a:r>
            <a:endParaRPr lang="es-ES_tradnl"/>
          </a:p>
        </p:txBody>
      </p:sp>
      <p:sp>
        <p:nvSpPr>
          <p:cNvPr id="3" name="Text Placeholder 2">
            <a:extLst>
              <a:ext uri="{FF2B5EF4-FFF2-40B4-BE49-F238E27FC236}">
                <a16:creationId xmlns:a16="http://schemas.microsoft.com/office/drawing/2014/main" id="{EF345D3B-5126-345D-7D17-B555879BAD2C}"/>
              </a:ext>
            </a:extLst>
          </p:cNvPr>
          <p:cNvSpPr>
            <a:spLocks noGrp="1"/>
          </p:cNvSpPr>
          <p:nvPr>
            <p:ph type="body" idx="1"/>
          </p:nvPr>
        </p:nvSpPr>
        <p:spPr>
          <a:xfrm>
            <a:off x="1257300" y="2738438"/>
            <a:ext cx="15773400" cy="6527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ES_tradnl"/>
          </a:p>
        </p:txBody>
      </p:sp>
      <p:sp>
        <p:nvSpPr>
          <p:cNvPr id="4" name="Date Placeholder 3">
            <a:extLst>
              <a:ext uri="{FF2B5EF4-FFF2-40B4-BE49-F238E27FC236}">
                <a16:creationId xmlns:a16="http://schemas.microsoft.com/office/drawing/2014/main" id="{4D79AA69-EC8C-C3ED-A7E7-7B1D0CF681C9}"/>
              </a:ext>
            </a:extLst>
          </p:cNvPr>
          <p:cNvSpPr>
            <a:spLocks noGrp="1"/>
          </p:cNvSpPr>
          <p:nvPr>
            <p:ph type="dt" sz="half" idx="2"/>
          </p:nvPr>
        </p:nvSpPr>
        <p:spPr>
          <a:xfrm>
            <a:off x="1257300" y="9534525"/>
            <a:ext cx="4114800" cy="547688"/>
          </a:xfrm>
          <a:prstGeom prst="rect">
            <a:avLst/>
          </a:prstGeom>
        </p:spPr>
        <p:txBody>
          <a:bodyPr vert="horz" lIns="91440" tIns="45720" rIns="91440" bIns="45720" rtlCol="0" anchor="ctr"/>
          <a:lstStyle>
            <a:lvl1pPr algn="l">
              <a:defRPr sz="1200">
                <a:solidFill>
                  <a:schemeClr val="tx1">
                    <a:tint val="82000"/>
                  </a:schemeClr>
                </a:solidFill>
              </a:defRPr>
            </a:lvl1pPr>
          </a:lstStyle>
          <a:p>
            <a:fld id="{C7BCC370-6A01-5046-A652-63C43BADE6C4}" type="datetimeFigureOut">
              <a:rPr lang="es-ES_tradnl" smtClean="0"/>
              <a:t>11/1/25</a:t>
            </a:fld>
            <a:endParaRPr lang="es-ES_tradnl"/>
          </a:p>
        </p:txBody>
      </p:sp>
      <p:sp>
        <p:nvSpPr>
          <p:cNvPr id="5" name="Footer Placeholder 4">
            <a:extLst>
              <a:ext uri="{FF2B5EF4-FFF2-40B4-BE49-F238E27FC236}">
                <a16:creationId xmlns:a16="http://schemas.microsoft.com/office/drawing/2014/main" id="{F24ADD28-1471-7E0D-9ABB-F534179C9430}"/>
              </a:ext>
            </a:extLst>
          </p:cNvPr>
          <p:cNvSpPr>
            <a:spLocks noGrp="1"/>
          </p:cNvSpPr>
          <p:nvPr>
            <p:ph type="ftr" sz="quarter" idx="3"/>
          </p:nvPr>
        </p:nvSpPr>
        <p:spPr>
          <a:xfrm>
            <a:off x="6057900" y="9534525"/>
            <a:ext cx="6172200" cy="547688"/>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s-ES_tradnl"/>
          </a:p>
        </p:txBody>
      </p:sp>
      <p:sp>
        <p:nvSpPr>
          <p:cNvPr id="6" name="Slide Number Placeholder 5">
            <a:extLst>
              <a:ext uri="{FF2B5EF4-FFF2-40B4-BE49-F238E27FC236}">
                <a16:creationId xmlns:a16="http://schemas.microsoft.com/office/drawing/2014/main" id="{B61F7610-9CAE-7A17-CE2A-6C80A3105607}"/>
              </a:ext>
            </a:extLst>
          </p:cNvPr>
          <p:cNvSpPr>
            <a:spLocks noGrp="1"/>
          </p:cNvSpPr>
          <p:nvPr>
            <p:ph type="sldNum" sz="quarter" idx="4"/>
          </p:nvPr>
        </p:nvSpPr>
        <p:spPr>
          <a:xfrm>
            <a:off x="12915900" y="9534525"/>
            <a:ext cx="4114800" cy="547688"/>
          </a:xfrm>
          <a:prstGeom prst="rect">
            <a:avLst/>
          </a:prstGeom>
        </p:spPr>
        <p:txBody>
          <a:bodyPr vert="horz" lIns="91440" tIns="45720" rIns="91440" bIns="45720" rtlCol="0" anchor="ctr"/>
          <a:lstStyle>
            <a:lvl1pPr algn="r">
              <a:defRPr sz="1200">
                <a:solidFill>
                  <a:schemeClr val="tx1">
                    <a:tint val="82000"/>
                  </a:schemeClr>
                </a:solidFill>
              </a:defRPr>
            </a:lvl1pPr>
          </a:lstStyle>
          <a:p>
            <a:fld id="{66DE5D2E-BBE5-9845-A301-E7BA5C40191D}" type="slidenum">
              <a:rPr lang="es-ES_tradnl" smtClean="0"/>
              <a:t>‹#›</a:t>
            </a:fld>
            <a:endParaRPr lang="es-ES_tradnl"/>
          </a:p>
        </p:txBody>
      </p:sp>
    </p:spTree>
    <p:extLst>
      <p:ext uri="{BB962C8B-B14F-4D97-AF65-F5344CB8AC3E}">
        <p14:creationId xmlns:p14="http://schemas.microsoft.com/office/powerpoint/2010/main" val="2765342928"/>
      </p:ext>
    </p:extLst>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71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hyperlink" Target="https://www.xcdsystem.com/icfp/program/fhwQ4ds/index.cfm"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hyperlink" Target="https://www.xcdsystem.com/icfp/program/fhwQ4ds/index.cfm"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hyperlink" Target="https://www.xcdsystem.com/icfp/program/fhwQ4ds/index.cfm"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hyperlink" Target="https://icfp2022.dryfta.com/index.php?option=com_dryfta&amp;view=program&amp;Itemid=684"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7.xml"/><Relationship Id="rId5" Type="http://schemas.openxmlformats.org/officeDocument/2006/relationships/image" Target="../media/image11.jpeg"/><Relationship Id="rId4" Type="http://schemas.openxmlformats.org/officeDocument/2006/relationships/image" Target="../media/image10.png"/></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hyperlink" Target="https://www.xcdsystem.com/icfp/program/fhwQ4ds/index.cfm"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hyperlink" Target="https://www.sciencedirect.com/book/9780128142769" TargetMode="External"/></Relationships>
</file>

<file path=ppt/slides/_rels/slide2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8.xml"/><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hyperlink" Target="https://www.sciencedirect.com/book/9780128142769"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2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2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2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3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3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6.xml"/><Relationship Id="rId1" Type="http://schemas.openxmlformats.org/officeDocument/2006/relationships/slideLayout" Target="../slideLayouts/slideLayout7.xml"/><Relationship Id="rId5" Type="http://schemas.openxmlformats.org/officeDocument/2006/relationships/hyperlink" Target="https://www.jhsph.edu/offices-and-services/student-affairs/resources/student-policies/_documents/academic-ethics-code.pdf" TargetMode="External"/><Relationship Id="rId4" Type="http://schemas.openxmlformats.org/officeDocument/2006/relationships/image" Target="../media/image12.png"/></Relationships>
</file>

<file path=ppt/slides/_rels/slide3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7.xml"/><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3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8.xml"/><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3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9.xml"/><Relationship Id="rId1" Type="http://schemas.openxmlformats.org/officeDocument/2006/relationships/slideLayout" Target="../slideLayouts/slideLayout7.xml"/><Relationship Id="rId5" Type="http://schemas.openxmlformats.org/officeDocument/2006/relationships/hyperlink" Target="https://www.coase.org/writings/shirley2010dosanddontsinabstracts.pdf" TargetMode="Externa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4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0.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4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1.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4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2.xml"/><Relationship Id="rId1" Type="http://schemas.openxmlformats.org/officeDocument/2006/relationships/slideLayout" Target="../slideLayouts/slideLayout7.xml"/><Relationship Id="rId5" Type="http://schemas.openxmlformats.org/officeDocument/2006/relationships/hyperlink" Target="https://www.coase.org/writings/shirley2010dosanddontsinabstracts.pdf" TargetMode="External"/><Relationship Id="rId4" Type="http://schemas.openxmlformats.org/officeDocument/2006/relationships/image" Target="../media/image12.png"/></Relationships>
</file>

<file path=ppt/slides/_rels/slide4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3.xml"/><Relationship Id="rId1" Type="http://schemas.openxmlformats.org/officeDocument/2006/relationships/slideLayout" Target="../slideLayouts/slideLayout7.xml"/><Relationship Id="rId4" Type="http://schemas.openxmlformats.org/officeDocument/2006/relationships/hyperlink" Target="mailto:abstracts@theicfp.org" TargetMode="Externa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121D37"/>
        </a:solidFill>
        <a:effectLst/>
      </p:bgPr>
    </p:bg>
    <p:spTree>
      <p:nvGrpSpPr>
        <p:cNvPr id="1" name="Shape 71"/>
        <p:cNvGrpSpPr/>
        <p:nvPr/>
      </p:nvGrpSpPr>
      <p:grpSpPr>
        <a:xfrm>
          <a:off x="0" y="0"/>
          <a:ext cx="0" cy="0"/>
          <a:chOff x="0" y="0"/>
          <a:chExt cx="0" cy="0"/>
        </a:xfrm>
      </p:grpSpPr>
      <p:cxnSp>
        <p:nvCxnSpPr>
          <p:cNvPr id="72" name="Google Shape;72;p1"/>
          <p:cNvCxnSpPr/>
          <p:nvPr/>
        </p:nvCxnSpPr>
        <p:spPr>
          <a:xfrm>
            <a:off x="1009650" y="8556706"/>
            <a:ext cx="812400" cy="0"/>
          </a:xfrm>
          <a:prstGeom prst="straightConnector1">
            <a:avLst/>
          </a:prstGeom>
          <a:noFill/>
          <a:ln w="95250" cap="flat" cmpd="sng">
            <a:solidFill>
              <a:srgbClr val="D1003F"/>
            </a:solidFill>
            <a:prstDash val="solid"/>
            <a:round/>
            <a:headEnd type="none" w="sm" len="sm"/>
            <a:tailEnd type="none" w="sm" len="sm"/>
          </a:ln>
        </p:spPr>
      </p:cxnSp>
      <p:sp>
        <p:nvSpPr>
          <p:cNvPr id="74" name="Google Shape;74;p1"/>
          <p:cNvSpPr txBox="1"/>
          <p:nvPr/>
        </p:nvSpPr>
        <p:spPr>
          <a:xfrm>
            <a:off x="603233" y="4940592"/>
            <a:ext cx="13036679" cy="2031325"/>
          </a:xfrm>
          <a:prstGeom prst="rect">
            <a:avLst/>
          </a:prstGeom>
          <a:noFill/>
          <a:ln>
            <a:noFill/>
          </a:ln>
        </p:spPr>
        <p:txBody>
          <a:bodyPr spcFirstLastPara="1" wrap="square" lIns="0" tIns="0" rIns="0" bIns="0" anchor="t" anchorCtr="0">
            <a:spAutoFit/>
          </a:bodyPr>
          <a:lstStyle/>
          <a:p>
            <a:pPr marL="0" marR="0" lvl="0" indent="0" algn="ctr" rtl="0">
              <a:lnSpc>
                <a:spcPct val="100000"/>
              </a:lnSpc>
              <a:spcBef>
                <a:spcPts val="0"/>
              </a:spcBef>
              <a:spcAft>
                <a:spcPts val="0"/>
              </a:spcAft>
              <a:buClr>
                <a:srgbClr val="000000"/>
              </a:buClr>
              <a:buSzPts val="7200"/>
              <a:buFont typeface="Arial"/>
              <a:buNone/>
            </a:pPr>
            <a:r>
              <a:rPr lang="fr-FR" sz="6600" b="1" i="0" u="none" strike="noStrike" cap="none">
                <a:solidFill>
                  <a:srgbClr val="FFFFFF"/>
                </a:solidFill>
                <a:latin typeface="Montserrat"/>
                <a:ea typeface="Montserrat"/>
                <a:cs typeface="Montserrat"/>
                <a:sym typeface="Montserrat"/>
              </a:rPr>
              <a:t>Rédaction de résumé de programme</a:t>
            </a:r>
            <a:endParaRPr lang="fr-FR" sz="1200" b="0" i="0" u="none" strike="noStrike" cap="none">
              <a:solidFill>
                <a:srgbClr val="000000"/>
              </a:solidFill>
              <a:latin typeface="Arial"/>
              <a:ea typeface="Arial"/>
              <a:cs typeface="Arial"/>
              <a:sym typeface="Arial"/>
            </a:endParaRPr>
          </a:p>
        </p:txBody>
      </p:sp>
      <p:sp>
        <p:nvSpPr>
          <p:cNvPr id="77" name="Google Shape;77;p1"/>
          <p:cNvSpPr txBox="1"/>
          <p:nvPr/>
        </p:nvSpPr>
        <p:spPr>
          <a:xfrm>
            <a:off x="-186300" y="9383673"/>
            <a:ext cx="3204300" cy="415498"/>
          </a:xfrm>
          <a:prstGeom prst="rect">
            <a:avLst/>
          </a:prstGeom>
          <a:noFill/>
          <a:ln>
            <a:noFill/>
          </a:ln>
        </p:spPr>
        <p:txBody>
          <a:bodyPr spcFirstLastPara="1" wrap="square" lIns="0" tIns="0" rIns="0" bIns="0" anchor="t" anchorCtr="0">
            <a:spAutoFit/>
          </a:bodyPr>
          <a:lstStyle/>
          <a:p>
            <a:pPr marL="0" marR="0" lvl="0" indent="0" algn="r" rtl="0">
              <a:lnSpc>
                <a:spcPct val="150000"/>
              </a:lnSpc>
              <a:spcBef>
                <a:spcPts val="0"/>
              </a:spcBef>
              <a:spcAft>
                <a:spcPts val="0"/>
              </a:spcAft>
              <a:buClr>
                <a:srgbClr val="000000"/>
              </a:buClr>
              <a:buSzPts val="1700"/>
              <a:buFont typeface="Arial"/>
              <a:buNone/>
            </a:pPr>
            <a:r>
              <a:rPr lang="es-ES_tradnl" sz="1800" b="0" i="0" u="none" strike="noStrike" cap="none" dirty="0" err="1">
                <a:solidFill>
                  <a:srgbClr val="FFFFFF"/>
                </a:solidFill>
                <a:latin typeface="Montserrat"/>
                <a:ea typeface="Montserrat"/>
                <a:cs typeface="Montserrat"/>
                <a:sym typeface="Montserrat"/>
              </a:rPr>
              <a:t>TheICFP.org</a:t>
            </a:r>
            <a:r>
              <a:rPr lang="es-ES_tradnl" sz="1800" b="0" i="0" u="none" strike="noStrike" cap="none" dirty="0">
                <a:solidFill>
                  <a:srgbClr val="FFFFFF"/>
                </a:solidFill>
                <a:latin typeface="Montserrat"/>
                <a:ea typeface="Montserrat"/>
                <a:cs typeface="Montserrat"/>
                <a:sym typeface="Montserrat"/>
              </a:rPr>
              <a:t> | #ICFP2025</a:t>
            </a:r>
            <a:endParaRPr lang="es-ES_tradnl" sz="1600" b="0" i="0" u="none" strike="noStrike" cap="none" dirty="0">
              <a:solidFill>
                <a:srgbClr val="000000"/>
              </a:solidFill>
              <a:latin typeface="Arial"/>
              <a:ea typeface="Arial"/>
              <a:cs typeface="Arial"/>
              <a:sym typeface="Arial"/>
            </a:endParaRPr>
          </a:p>
        </p:txBody>
      </p:sp>
      <p:sp>
        <p:nvSpPr>
          <p:cNvPr id="80" name="Google Shape;80;p1"/>
          <p:cNvSpPr txBox="1"/>
          <p:nvPr/>
        </p:nvSpPr>
        <p:spPr>
          <a:xfrm>
            <a:off x="2900723" y="7392965"/>
            <a:ext cx="8441700" cy="1661993"/>
          </a:xfrm>
          <a:prstGeom prst="rect">
            <a:avLst/>
          </a:prstGeom>
          <a:noFill/>
          <a:ln>
            <a:noFill/>
          </a:ln>
        </p:spPr>
        <p:txBody>
          <a:bodyPr spcFirstLastPara="1" wrap="square" lIns="0" tIns="0" rIns="0" bIns="0" anchor="t" anchorCtr="0">
            <a:spAutoFit/>
          </a:bodyPr>
          <a:lstStyle/>
          <a:p>
            <a:pPr marL="0" marR="0" lvl="0" indent="0" algn="ctr" rtl="0">
              <a:lnSpc>
                <a:spcPct val="150000"/>
              </a:lnSpc>
              <a:spcBef>
                <a:spcPts val="0"/>
              </a:spcBef>
              <a:spcAft>
                <a:spcPts val="0"/>
              </a:spcAft>
              <a:buClr>
                <a:srgbClr val="000000"/>
              </a:buClr>
              <a:buSzPts val="1700"/>
              <a:buFont typeface="Arial"/>
              <a:buNone/>
            </a:pPr>
            <a:r>
              <a:rPr lang="fr-FR" sz="1800" b="1" i="0" u="none" strike="noStrike" cap="none">
                <a:solidFill>
                  <a:srgbClr val="FFFFFF"/>
                </a:solidFill>
                <a:latin typeface="Montserrat"/>
                <a:ea typeface="Montserrat"/>
                <a:cs typeface="Montserrat"/>
                <a:sym typeface="Montserrat"/>
              </a:rPr>
              <a:t>Préparé par :</a:t>
            </a:r>
          </a:p>
          <a:p>
            <a:pPr marL="0" marR="0" lvl="0" indent="0" algn="ctr" rtl="0">
              <a:lnSpc>
                <a:spcPct val="150000"/>
              </a:lnSpc>
              <a:spcBef>
                <a:spcPts val="0"/>
              </a:spcBef>
              <a:spcAft>
                <a:spcPts val="0"/>
              </a:spcAft>
              <a:buClr>
                <a:srgbClr val="000000"/>
              </a:buClr>
              <a:buSzPts val="1700"/>
              <a:buFont typeface="Arial"/>
              <a:buNone/>
            </a:pPr>
            <a:r>
              <a:rPr lang="fr-FR" sz="1800" i="0" u="none" strike="noStrike" cap="none">
                <a:solidFill>
                  <a:srgbClr val="FFFFFF"/>
                </a:solidFill>
                <a:latin typeface="Montserrat"/>
                <a:ea typeface="Montserrat"/>
                <a:cs typeface="Montserrat"/>
                <a:sym typeface="Montserrat"/>
              </a:rPr>
              <a:t>Sous-comité scientifique Conférence Internationale sur la </a:t>
            </a:r>
          </a:p>
          <a:p>
            <a:pPr marL="0" marR="0" lvl="0" indent="0" algn="ctr" rtl="0">
              <a:lnSpc>
                <a:spcPct val="150000"/>
              </a:lnSpc>
              <a:spcBef>
                <a:spcPts val="0"/>
              </a:spcBef>
              <a:spcAft>
                <a:spcPts val="0"/>
              </a:spcAft>
              <a:buClr>
                <a:srgbClr val="000000"/>
              </a:buClr>
              <a:buSzPts val="1700"/>
              <a:buFont typeface="Arial"/>
              <a:buNone/>
            </a:pPr>
            <a:r>
              <a:rPr lang="fr-FR" sz="1800" i="0" u="none" strike="noStrike" cap="none">
                <a:solidFill>
                  <a:srgbClr val="FFFFFF"/>
                </a:solidFill>
                <a:latin typeface="Montserrat"/>
                <a:ea typeface="Montserrat"/>
                <a:cs typeface="Montserrat"/>
                <a:sym typeface="Montserrat"/>
              </a:rPr>
              <a:t>Planification Familiale (ICFP)</a:t>
            </a:r>
          </a:p>
          <a:p>
            <a:pPr marL="0" marR="0" lvl="0" indent="0" algn="ctr" rtl="0">
              <a:lnSpc>
                <a:spcPct val="150000"/>
              </a:lnSpc>
              <a:spcBef>
                <a:spcPts val="0"/>
              </a:spcBef>
              <a:spcAft>
                <a:spcPts val="0"/>
              </a:spcAft>
              <a:buClr>
                <a:srgbClr val="000000"/>
              </a:buClr>
              <a:buSzPts val="1700"/>
              <a:buFont typeface="Arial"/>
              <a:buNone/>
            </a:pPr>
            <a:r>
              <a:rPr lang="fr-FR" sz="1800" i="0" u="none" strike="noStrike" cap="none">
                <a:solidFill>
                  <a:srgbClr val="FFFFFF"/>
                </a:solidFill>
                <a:latin typeface="Montserrat"/>
                <a:ea typeface="Montserrat"/>
                <a:cs typeface="Montserrat"/>
                <a:sym typeface="Montserrat"/>
              </a:rPr>
              <a:t>Contact: abstracts@theicfp.org</a:t>
            </a:r>
          </a:p>
        </p:txBody>
      </p:sp>
      <p:sp>
        <p:nvSpPr>
          <p:cNvPr id="81" name="Google Shape;81;p1"/>
          <p:cNvSpPr/>
          <p:nvPr/>
        </p:nvSpPr>
        <p:spPr>
          <a:xfrm>
            <a:off x="13888708" y="0"/>
            <a:ext cx="4400124" cy="8288810"/>
          </a:xfrm>
          <a:custGeom>
            <a:avLst/>
            <a:gdLst/>
            <a:ahLst/>
            <a:cxnLst/>
            <a:rect l="l" t="t" r="r" b="b"/>
            <a:pathLst>
              <a:path w="4400124" h="8247572" extrusionOk="0">
                <a:moveTo>
                  <a:pt x="0" y="0"/>
                </a:moveTo>
                <a:lnTo>
                  <a:pt x="4400124" y="0"/>
                </a:lnTo>
                <a:lnTo>
                  <a:pt x="4400124" y="8247572"/>
                </a:lnTo>
                <a:lnTo>
                  <a:pt x="0" y="8247572"/>
                </a:lnTo>
                <a:lnTo>
                  <a:pt x="0" y="0"/>
                </a:lnTo>
                <a:close/>
              </a:path>
            </a:pathLst>
          </a:custGeom>
          <a:blipFill rotWithShape="1">
            <a:blip r:embed="rId3">
              <a:alphaModFix/>
            </a:blip>
            <a:stretch>
              <a:fillRect l="-111802" r="-87831" b="-6648"/>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nvGrpSpPr>
          <p:cNvPr id="82" name="Google Shape;82;p1"/>
          <p:cNvGrpSpPr/>
          <p:nvPr/>
        </p:nvGrpSpPr>
        <p:grpSpPr>
          <a:xfrm rot="10800000">
            <a:off x="13888686" y="7993635"/>
            <a:ext cx="4400151" cy="749440"/>
            <a:chOff x="0" y="-38100"/>
            <a:chExt cx="954666" cy="162600"/>
          </a:xfrm>
        </p:grpSpPr>
        <p:sp>
          <p:nvSpPr>
            <p:cNvPr id="83" name="Google Shape;83;p1"/>
            <p:cNvSpPr/>
            <p:nvPr/>
          </p:nvSpPr>
          <p:spPr>
            <a:xfrm>
              <a:off x="0" y="0"/>
              <a:ext cx="954666" cy="124359"/>
            </a:xfrm>
            <a:custGeom>
              <a:avLst/>
              <a:gdLst/>
              <a:ahLst/>
              <a:cxnLst/>
              <a:rect l="l" t="t" r="r" b="b"/>
              <a:pathLst>
                <a:path w="954666" h="124359" extrusionOk="0">
                  <a:moveTo>
                    <a:pt x="0" y="0"/>
                  </a:moveTo>
                  <a:lnTo>
                    <a:pt x="954666" y="0"/>
                  </a:lnTo>
                  <a:lnTo>
                    <a:pt x="954666" y="124359"/>
                  </a:lnTo>
                  <a:lnTo>
                    <a:pt x="0" y="124359"/>
                  </a:lnTo>
                  <a:close/>
                </a:path>
              </a:pathLst>
            </a:custGeom>
            <a:solidFill>
              <a:srgbClr val="D4DC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84" name="Google Shape;84;p1"/>
            <p:cNvSpPr txBox="1"/>
            <p:nvPr/>
          </p:nvSpPr>
          <p:spPr>
            <a:xfrm>
              <a:off x="0" y="-38100"/>
              <a:ext cx="954600" cy="162600"/>
            </a:xfrm>
            <a:prstGeom prst="rect">
              <a:avLst/>
            </a:prstGeom>
            <a:noFill/>
            <a:ln>
              <a:noFill/>
            </a:ln>
          </p:spPr>
          <p:txBody>
            <a:bodyPr spcFirstLastPara="1" wrap="square" lIns="50800" tIns="50800" rIns="50800" bIns="50800" anchor="ctr" anchorCtr="0">
              <a:noAutofit/>
            </a:bodyPr>
            <a:lstStyle/>
            <a:p>
              <a:pPr marL="0" marR="0" lvl="0" indent="0" algn="ctr" rtl="0">
                <a:lnSpc>
                  <a:spcPct val="147444"/>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grpSp>
        <p:nvGrpSpPr>
          <p:cNvPr id="85" name="Google Shape;85;p1"/>
          <p:cNvGrpSpPr/>
          <p:nvPr/>
        </p:nvGrpSpPr>
        <p:grpSpPr>
          <a:xfrm rot="10800000">
            <a:off x="13871753" y="8566812"/>
            <a:ext cx="4400151" cy="749440"/>
            <a:chOff x="0" y="-38100"/>
            <a:chExt cx="954666" cy="162600"/>
          </a:xfrm>
        </p:grpSpPr>
        <p:sp>
          <p:nvSpPr>
            <p:cNvPr id="86" name="Google Shape;86;p1"/>
            <p:cNvSpPr/>
            <p:nvPr/>
          </p:nvSpPr>
          <p:spPr>
            <a:xfrm>
              <a:off x="0" y="0"/>
              <a:ext cx="954666" cy="124359"/>
            </a:xfrm>
            <a:custGeom>
              <a:avLst/>
              <a:gdLst/>
              <a:ahLst/>
              <a:cxnLst/>
              <a:rect l="l" t="t" r="r" b="b"/>
              <a:pathLst>
                <a:path w="954666" h="124359" extrusionOk="0">
                  <a:moveTo>
                    <a:pt x="0" y="0"/>
                  </a:moveTo>
                  <a:lnTo>
                    <a:pt x="954666" y="0"/>
                  </a:lnTo>
                  <a:lnTo>
                    <a:pt x="954666" y="124359"/>
                  </a:lnTo>
                  <a:lnTo>
                    <a:pt x="0" y="124359"/>
                  </a:lnTo>
                  <a:close/>
                </a:path>
              </a:pathLst>
            </a:custGeom>
            <a:solidFill>
              <a:srgbClr val="45265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87" name="Google Shape;87;p1"/>
            <p:cNvSpPr txBox="1"/>
            <p:nvPr/>
          </p:nvSpPr>
          <p:spPr>
            <a:xfrm>
              <a:off x="0" y="-38100"/>
              <a:ext cx="954600" cy="162600"/>
            </a:xfrm>
            <a:prstGeom prst="rect">
              <a:avLst/>
            </a:prstGeom>
            <a:noFill/>
            <a:ln>
              <a:noFill/>
            </a:ln>
          </p:spPr>
          <p:txBody>
            <a:bodyPr spcFirstLastPara="1" wrap="square" lIns="50800" tIns="50800" rIns="50800" bIns="50800" anchor="ctr" anchorCtr="0">
              <a:noAutofit/>
            </a:bodyPr>
            <a:lstStyle/>
            <a:p>
              <a:pPr marL="0" marR="0" lvl="0" indent="0" algn="ctr" rtl="0">
                <a:lnSpc>
                  <a:spcPct val="147444"/>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grpSp>
        <p:nvGrpSpPr>
          <p:cNvPr id="88" name="Google Shape;88;p1"/>
          <p:cNvGrpSpPr/>
          <p:nvPr/>
        </p:nvGrpSpPr>
        <p:grpSpPr>
          <a:xfrm rot="10800000">
            <a:off x="13888686" y="9139990"/>
            <a:ext cx="4400151" cy="749440"/>
            <a:chOff x="0" y="-38100"/>
            <a:chExt cx="954666" cy="162600"/>
          </a:xfrm>
        </p:grpSpPr>
        <p:sp>
          <p:nvSpPr>
            <p:cNvPr id="89" name="Google Shape;89;p1"/>
            <p:cNvSpPr/>
            <p:nvPr/>
          </p:nvSpPr>
          <p:spPr>
            <a:xfrm>
              <a:off x="0" y="0"/>
              <a:ext cx="954666" cy="124359"/>
            </a:xfrm>
            <a:custGeom>
              <a:avLst/>
              <a:gdLst/>
              <a:ahLst/>
              <a:cxnLst/>
              <a:rect l="l" t="t" r="r" b="b"/>
              <a:pathLst>
                <a:path w="954666" h="124359" extrusionOk="0">
                  <a:moveTo>
                    <a:pt x="0" y="0"/>
                  </a:moveTo>
                  <a:lnTo>
                    <a:pt x="954666" y="0"/>
                  </a:lnTo>
                  <a:lnTo>
                    <a:pt x="954666" y="124359"/>
                  </a:lnTo>
                  <a:lnTo>
                    <a:pt x="0" y="124359"/>
                  </a:lnTo>
                  <a:close/>
                </a:path>
              </a:pathLst>
            </a:custGeom>
            <a:solidFill>
              <a:srgbClr val="8F1140"/>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90" name="Google Shape;90;p1"/>
            <p:cNvSpPr txBox="1"/>
            <p:nvPr/>
          </p:nvSpPr>
          <p:spPr>
            <a:xfrm>
              <a:off x="0" y="-38100"/>
              <a:ext cx="954600" cy="162600"/>
            </a:xfrm>
            <a:prstGeom prst="rect">
              <a:avLst/>
            </a:prstGeom>
            <a:noFill/>
            <a:ln>
              <a:noFill/>
            </a:ln>
          </p:spPr>
          <p:txBody>
            <a:bodyPr spcFirstLastPara="1" wrap="square" lIns="50800" tIns="50800" rIns="50800" bIns="50800" anchor="ctr" anchorCtr="0">
              <a:noAutofit/>
            </a:bodyPr>
            <a:lstStyle/>
            <a:p>
              <a:pPr marL="0" marR="0" lvl="0" indent="0" algn="ctr" rtl="0">
                <a:lnSpc>
                  <a:spcPct val="147444"/>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grpSp>
        <p:nvGrpSpPr>
          <p:cNvPr id="91" name="Google Shape;91;p1"/>
          <p:cNvGrpSpPr/>
          <p:nvPr/>
        </p:nvGrpSpPr>
        <p:grpSpPr>
          <a:xfrm rot="10800000">
            <a:off x="13888686" y="9713167"/>
            <a:ext cx="4400151" cy="749440"/>
            <a:chOff x="0" y="-38100"/>
            <a:chExt cx="954666" cy="162600"/>
          </a:xfrm>
        </p:grpSpPr>
        <p:sp>
          <p:nvSpPr>
            <p:cNvPr id="92" name="Google Shape;92;p1"/>
            <p:cNvSpPr/>
            <p:nvPr/>
          </p:nvSpPr>
          <p:spPr>
            <a:xfrm>
              <a:off x="0" y="0"/>
              <a:ext cx="954666" cy="124359"/>
            </a:xfrm>
            <a:custGeom>
              <a:avLst/>
              <a:gdLst/>
              <a:ahLst/>
              <a:cxnLst/>
              <a:rect l="l" t="t" r="r" b="b"/>
              <a:pathLst>
                <a:path w="954666" h="124359" extrusionOk="0">
                  <a:moveTo>
                    <a:pt x="0" y="0"/>
                  </a:moveTo>
                  <a:lnTo>
                    <a:pt x="954666" y="0"/>
                  </a:lnTo>
                  <a:lnTo>
                    <a:pt x="954666" y="124359"/>
                  </a:lnTo>
                  <a:lnTo>
                    <a:pt x="0" y="124359"/>
                  </a:lnTo>
                  <a:close/>
                </a:path>
              </a:pathLst>
            </a:custGeom>
            <a:solidFill>
              <a:srgbClr val="D1003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93" name="Google Shape;93;p1"/>
            <p:cNvSpPr txBox="1"/>
            <p:nvPr/>
          </p:nvSpPr>
          <p:spPr>
            <a:xfrm>
              <a:off x="0" y="-38100"/>
              <a:ext cx="954600" cy="162600"/>
            </a:xfrm>
            <a:prstGeom prst="rect">
              <a:avLst/>
            </a:prstGeom>
            <a:noFill/>
            <a:ln>
              <a:noFill/>
            </a:ln>
          </p:spPr>
          <p:txBody>
            <a:bodyPr spcFirstLastPara="1" wrap="square" lIns="50800" tIns="50800" rIns="50800" bIns="50800" anchor="ctr" anchorCtr="0">
              <a:noAutofit/>
            </a:bodyPr>
            <a:lstStyle/>
            <a:p>
              <a:pPr marL="0" marR="0" lvl="0" indent="0" algn="ctr" rtl="0">
                <a:lnSpc>
                  <a:spcPct val="147444"/>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pic>
        <p:nvPicPr>
          <p:cNvPr id="3" name="Picture 2" descr="A black and white logo&#10;&#10;Description automatically generated">
            <a:extLst>
              <a:ext uri="{FF2B5EF4-FFF2-40B4-BE49-F238E27FC236}">
                <a16:creationId xmlns:a16="http://schemas.microsoft.com/office/drawing/2014/main" id="{B0D70F90-22FA-D7D6-9C6A-66B814868060}"/>
              </a:ext>
            </a:extLst>
          </p:cNvPr>
          <p:cNvPicPr>
            <a:picLocks noChangeAspect="1"/>
          </p:cNvPicPr>
          <p:nvPr/>
        </p:nvPicPr>
        <p:blipFill>
          <a:blip r:embed="rId4"/>
          <a:stretch>
            <a:fillRect/>
          </a:stretch>
        </p:blipFill>
        <p:spPr>
          <a:xfrm>
            <a:off x="3409950" y="277785"/>
            <a:ext cx="7772400" cy="4241759"/>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14673E-0812-82CC-8BA2-2CE3311210FA}"/>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39D71EBE-3742-245F-5A1F-64CE0C9CBC1D}"/>
              </a:ext>
            </a:extLst>
          </p:cNvPr>
          <p:cNvSpPr/>
          <p:nvPr/>
        </p:nvSpPr>
        <p:spPr>
          <a:xfrm>
            <a:off x="642" y="1"/>
            <a:ext cx="18286716" cy="10286423"/>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161E37"/>
          </a:solidFill>
        </p:spPr>
        <p:txBody>
          <a:bodyPr wrap="square" lIns="0" tIns="0" rIns="0" bIns="0" rtlCol="0"/>
          <a:lstStyle/>
          <a:p>
            <a:endParaRPr lang="es-ES_tradnl" sz="1638"/>
          </a:p>
        </p:txBody>
      </p:sp>
      <p:pic>
        <p:nvPicPr>
          <p:cNvPr id="3" name="object 3">
            <a:extLst>
              <a:ext uri="{FF2B5EF4-FFF2-40B4-BE49-F238E27FC236}">
                <a16:creationId xmlns:a16="http://schemas.microsoft.com/office/drawing/2014/main" id="{BD97AF82-E75D-DF36-501A-C50C719183DF}"/>
              </a:ext>
            </a:extLst>
          </p:cNvPr>
          <p:cNvPicPr/>
          <p:nvPr/>
        </p:nvPicPr>
        <p:blipFill>
          <a:blip r:embed="rId2" cstate="print"/>
          <a:stretch>
            <a:fillRect/>
          </a:stretch>
        </p:blipFill>
        <p:spPr>
          <a:xfrm>
            <a:off x="9344649" y="1556733"/>
            <a:ext cx="8942709" cy="8729544"/>
          </a:xfrm>
          <a:prstGeom prst="rect">
            <a:avLst/>
          </a:prstGeom>
        </p:spPr>
      </p:pic>
      <p:pic>
        <p:nvPicPr>
          <p:cNvPr id="4" name="object 4">
            <a:extLst>
              <a:ext uri="{FF2B5EF4-FFF2-40B4-BE49-F238E27FC236}">
                <a16:creationId xmlns:a16="http://schemas.microsoft.com/office/drawing/2014/main" id="{293B33CE-91A6-E3D7-0C7E-FF25EB0371D5}"/>
              </a:ext>
            </a:extLst>
          </p:cNvPr>
          <p:cNvPicPr/>
          <p:nvPr/>
        </p:nvPicPr>
        <p:blipFill>
          <a:blip r:embed="rId3" cstate="print"/>
          <a:stretch>
            <a:fillRect/>
          </a:stretch>
        </p:blipFill>
        <p:spPr>
          <a:xfrm>
            <a:off x="-33866" y="-17005"/>
            <a:ext cx="8942709" cy="8729544"/>
          </a:xfrm>
          <a:prstGeom prst="rect">
            <a:avLst/>
          </a:prstGeom>
        </p:spPr>
      </p:pic>
      <p:sp>
        <p:nvSpPr>
          <p:cNvPr id="5" name="object 5">
            <a:extLst>
              <a:ext uri="{FF2B5EF4-FFF2-40B4-BE49-F238E27FC236}">
                <a16:creationId xmlns:a16="http://schemas.microsoft.com/office/drawing/2014/main" id="{B9E4A8FB-2B47-6869-725B-3652EA6B1E62}"/>
              </a:ext>
            </a:extLst>
          </p:cNvPr>
          <p:cNvSpPr txBox="1"/>
          <p:nvPr/>
        </p:nvSpPr>
        <p:spPr>
          <a:xfrm>
            <a:off x="0" y="4296968"/>
            <a:ext cx="18252849" cy="1123160"/>
          </a:xfrm>
          <a:prstGeom prst="rect">
            <a:avLst/>
          </a:prstGeom>
        </p:spPr>
        <p:txBody>
          <a:bodyPr vert="horz" wrap="square" lIns="0" tIns="15018" rIns="0" bIns="0" rtlCol="0">
            <a:spAutoFit/>
          </a:bodyPr>
          <a:lstStyle/>
          <a:p>
            <a:pPr algn="ctr"/>
            <a:r>
              <a:rPr lang="fr-FR" sz="7200" b="1" dirty="0">
                <a:solidFill>
                  <a:srgbClr val="FFFFFF"/>
                </a:solidFill>
                <a:latin typeface="Montserrat"/>
                <a:ea typeface="Montserrat"/>
                <a:cs typeface="Montserrat"/>
                <a:sym typeface="Montserrat"/>
              </a:rPr>
              <a:t>Importance / Contexte</a:t>
            </a:r>
          </a:p>
        </p:txBody>
      </p:sp>
      <p:sp>
        <p:nvSpPr>
          <p:cNvPr id="8" name="Google Shape;80;p1">
            <a:extLst>
              <a:ext uri="{FF2B5EF4-FFF2-40B4-BE49-F238E27FC236}">
                <a16:creationId xmlns:a16="http://schemas.microsoft.com/office/drawing/2014/main" id="{392933BD-9030-903C-90AA-97EB76A6525B}"/>
              </a:ext>
            </a:extLst>
          </p:cNvPr>
          <p:cNvSpPr txBox="1"/>
          <p:nvPr/>
        </p:nvSpPr>
        <p:spPr>
          <a:xfrm>
            <a:off x="5123799" y="6091920"/>
            <a:ext cx="8441700" cy="646331"/>
          </a:xfrm>
          <a:prstGeom prst="rect">
            <a:avLst/>
          </a:prstGeom>
          <a:noFill/>
          <a:ln>
            <a:noFill/>
          </a:ln>
        </p:spPr>
        <p:txBody>
          <a:bodyPr spcFirstLastPara="1" wrap="square" lIns="0" tIns="0" rIns="0" bIns="0" anchor="t" anchorCtr="0">
            <a:spAutoFit/>
          </a:bodyPr>
          <a:lstStyle/>
          <a:p>
            <a:pPr marL="0" marR="0" lvl="0" indent="0" algn="ctr" rtl="0">
              <a:lnSpc>
                <a:spcPct val="150000"/>
              </a:lnSpc>
              <a:spcBef>
                <a:spcPts val="0"/>
              </a:spcBef>
              <a:spcAft>
                <a:spcPts val="0"/>
              </a:spcAft>
              <a:buClr>
                <a:srgbClr val="000000"/>
              </a:buClr>
              <a:buSzPts val="1700"/>
              <a:buFont typeface="Arial"/>
              <a:buNone/>
            </a:pPr>
            <a:r>
              <a:rPr lang="fr-FR" sz="2800" i="0" u="none" strike="noStrike" cap="none" dirty="0">
                <a:solidFill>
                  <a:srgbClr val="FFFFFF"/>
                </a:solidFill>
                <a:latin typeface="Montserrat"/>
                <a:ea typeface="Montserrat"/>
                <a:cs typeface="Montserrat"/>
                <a:sym typeface="Montserrat"/>
              </a:rPr>
              <a:t>200 mots maximum</a:t>
            </a:r>
          </a:p>
        </p:txBody>
      </p:sp>
    </p:spTree>
    <p:extLst>
      <p:ext uri="{BB962C8B-B14F-4D97-AF65-F5344CB8AC3E}">
        <p14:creationId xmlns:p14="http://schemas.microsoft.com/office/powerpoint/2010/main" val="17841008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CC5CE41B-0E57-16A6-1122-D2A37E570AC2}"/>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80993D50-86DA-FB4F-C290-D06735772321}"/>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3C106EE0-2D44-9324-664B-1FB585629981}"/>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B0A6226A-0792-30FA-9892-FAAD865E86C0}"/>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A53D46D6-08CA-5492-3B94-A83FAE008EFB}"/>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a:extLst>
              <a:ext uri="{FF2B5EF4-FFF2-40B4-BE49-F238E27FC236}">
                <a16:creationId xmlns:a16="http://schemas.microsoft.com/office/drawing/2014/main" id="{E0DEF038-EE90-8422-ADEF-D1F2B55EADCB}"/>
              </a:ext>
            </a:extLst>
          </p:cNvPr>
          <p:cNvSpPr txBox="1"/>
          <p:nvPr/>
        </p:nvSpPr>
        <p:spPr>
          <a:xfrm>
            <a:off x="914400" y="404346"/>
            <a:ext cx="15716100" cy="1477328"/>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rgbClr val="000000"/>
              </a:buClr>
              <a:buSzPts val="6200"/>
              <a:buFont typeface="Arial"/>
              <a:buNone/>
            </a:pPr>
            <a:r>
              <a:rPr lang="fr-FR" sz="4800" b="1">
                <a:solidFill>
                  <a:srgbClr val="FFFFFF"/>
                </a:solidFill>
                <a:latin typeface="Montserrat"/>
                <a:ea typeface="Montserrat"/>
                <a:cs typeface="Montserrat"/>
                <a:sym typeface="Montserrat"/>
              </a:rPr>
              <a:t>Pourquoi le programme ou l’évaluation était-il/elle nécessaire?</a:t>
            </a:r>
          </a:p>
        </p:txBody>
      </p:sp>
      <p:sp>
        <p:nvSpPr>
          <p:cNvPr id="2" name="Google Shape;130;p4">
            <a:extLst>
              <a:ext uri="{FF2B5EF4-FFF2-40B4-BE49-F238E27FC236}">
                <a16:creationId xmlns:a16="http://schemas.microsoft.com/office/drawing/2014/main" id="{E258C3C8-6CC4-5BDE-B3E0-D1009171C5FA}"/>
              </a:ext>
            </a:extLst>
          </p:cNvPr>
          <p:cNvSpPr/>
          <p:nvPr/>
        </p:nvSpPr>
        <p:spPr>
          <a:xfrm>
            <a:off x="1066800" y="3084417"/>
            <a:ext cx="16459200" cy="6518635"/>
          </a:xfrm>
          <a:prstGeom prst="rect">
            <a:avLst/>
          </a:prstGeom>
          <a:noFill/>
          <a:ln>
            <a:noFill/>
          </a:ln>
        </p:spPr>
        <p:txBody>
          <a:bodyPr spcFirstLastPara="1" wrap="square" lIns="91425" tIns="45700" rIns="91425" bIns="45700" anchor="t" anchorCtr="0">
            <a:noAutofit/>
          </a:bodyPr>
          <a:lstStyle/>
          <a:p>
            <a:pPr marL="571500" indent="-571500" algn="l">
              <a:lnSpc>
                <a:spcPct val="100000"/>
              </a:lnSpc>
              <a:spcAft>
                <a:spcPts val="1200"/>
              </a:spcAft>
              <a:buBlip>
                <a:blip r:embed="rId4"/>
              </a:buBlip>
            </a:pPr>
            <a:r>
              <a:rPr lang="fr-FR" sz="3600" b="1">
                <a:latin typeface="Montserrat" pitchFamily="2" charset="77"/>
              </a:rPr>
              <a:t>Contextualisez l’intervention programmatique ou l’évaluation.</a:t>
            </a:r>
          </a:p>
          <a:p>
            <a:pPr marL="571500" indent="-571500" algn="l">
              <a:lnSpc>
                <a:spcPct val="100000"/>
              </a:lnSpc>
              <a:spcAft>
                <a:spcPts val="1200"/>
              </a:spcAft>
              <a:buBlip>
                <a:blip r:embed="rId4"/>
              </a:buBlip>
            </a:pPr>
            <a:r>
              <a:rPr lang="fr-FR" sz="3600" b="1">
                <a:latin typeface="Montserrat" pitchFamily="2" charset="77"/>
              </a:rPr>
              <a:t>Pour les résumés de de programme sans résultat d’évaluation :</a:t>
            </a:r>
          </a:p>
          <a:p>
            <a:pPr marL="1028700" lvl="1" indent="-571500">
              <a:spcAft>
                <a:spcPts val="1200"/>
              </a:spcAft>
              <a:buBlip>
                <a:blip r:embed="rId4"/>
              </a:buBlip>
            </a:pPr>
            <a:r>
              <a:rPr lang="fr-FR" sz="3200">
                <a:latin typeface="Montserrat" pitchFamily="2" charset="77"/>
              </a:rPr>
              <a:t>Pourquoi le programme est-il nécessaire? Par exemple, qui est affecté, quelles sont les conséquences? </a:t>
            </a:r>
          </a:p>
          <a:p>
            <a:pPr marL="571500" indent="-571500" algn="l">
              <a:lnSpc>
                <a:spcPct val="100000"/>
              </a:lnSpc>
              <a:spcAft>
                <a:spcPts val="1200"/>
              </a:spcAft>
              <a:buBlip>
                <a:blip r:embed="rId4"/>
              </a:buBlip>
            </a:pPr>
            <a:r>
              <a:rPr lang="fr-FR" sz="3600" b="1">
                <a:latin typeface="Montserrat" pitchFamily="2" charset="77"/>
              </a:rPr>
              <a:t>Pour les résumés avec des résultats d’évaluation :</a:t>
            </a:r>
          </a:p>
          <a:p>
            <a:pPr marL="1028700" lvl="1" indent="-571500">
              <a:spcAft>
                <a:spcPts val="1200"/>
              </a:spcAft>
              <a:buBlip>
                <a:blip r:embed="rId4"/>
              </a:buBlip>
            </a:pPr>
            <a:r>
              <a:rPr lang="fr-FR" sz="3200">
                <a:latin typeface="Montserrat" pitchFamily="2" charset="77"/>
              </a:rPr>
              <a:t>But de l’évaluation</a:t>
            </a:r>
          </a:p>
          <a:p>
            <a:pPr marL="1028700" lvl="1" indent="-571500">
              <a:spcAft>
                <a:spcPts val="1200"/>
              </a:spcAft>
              <a:buBlip>
                <a:blip r:embed="rId4"/>
              </a:buBlip>
            </a:pPr>
            <a:r>
              <a:rPr lang="fr-FR" sz="3200">
                <a:latin typeface="Montserrat" pitchFamily="2" charset="77"/>
              </a:rPr>
              <a:t>Qui utilisera les résultats</a:t>
            </a:r>
          </a:p>
          <a:p>
            <a:pPr marL="1028700" lvl="1" indent="-571500">
              <a:spcAft>
                <a:spcPts val="1200"/>
              </a:spcAft>
              <a:buBlip>
                <a:blip r:embed="rId4"/>
              </a:buBlip>
            </a:pPr>
            <a:r>
              <a:rPr lang="fr-FR" sz="3200">
                <a:latin typeface="Montserrat" pitchFamily="2" charset="77"/>
              </a:rPr>
              <a:t>Phase de développement du programme ou projet</a:t>
            </a:r>
          </a:p>
          <a:p>
            <a:pPr marL="1028700" lvl="1" indent="-571500">
              <a:spcAft>
                <a:spcPts val="1200"/>
              </a:spcAft>
              <a:buBlip>
                <a:blip r:embed="rId4"/>
              </a:buBlip>
            </a:pPr>
            <a:r>
              <a:rPr lang="fr-FR" sz="3200">
                <a:latin typeface="Montserrat" pitchFamily="2" charset="77"/>
              </a:rPr>
              <a:t>Chronologie du projet</a:t>
            </a:r>
          </a:p>
        </p:txBody>
      </p:sp>
    </p:spTree>
    <p:extLst>
      <p:ext uri="{BB962C8B-B14F-4D97-AF65-F5344CB8AC3E}">
        <p14:creationId xmlns:p14="http://schemas.microsoft.com/office/powerpoint/2010/main" val="19025498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FDEDBD37-8938-BBCC-B42E-C47DDB0B008D}"/>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DBAF9D45-3BA1-D3EB-DD6F-5E8FF702A364}"/>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A2C32793-19AE-9D79-F657-5B3981AFDD84}"/>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E0DD6FA7-0304-7F3E-E0D9-338863934F6B}"/>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08952E67-CD7C-B3D8-912D-761179645B10}"/>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a:extLst>
              <a:ext uri="{FF2B5EF4-FFF2-40B4-BE49-F238E27FC236}">
                <a16:creationId xmlns:a16="http://schemas.microsoft.com/office/drawing/2014/main" id="{AD065C2E-D5AF-316D-F803-80B7B91645DD}"/>
              </a:ext>
            </a:extLst>
          </p:cNvPr>
          <p:cNvSpPr txBox="1"/>
          <p:nvPr/>
        </p:nvSpPr>
        <p:spPr>
          <a:xfrm>
            <a:off x="914400" y="625945"/>
            <a:ext cx="15716100" cy="1034129"/>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fr-FR" sz="4800" b="1">
                <a:solidFill>
                  <a:srgbClr val="FFFFFF"/>
                </a:solidFill>
                <a:latin typeface="Montserrat"/>
                <a:ea typeface="Montserrat"/>
                <a:cs typeface="Montserrat"/>
                <a:sym typeface="Montserrat"/>
              </a:rPr>
              <a:t>Pourquoi le programme était-il nécessaire?</a:t>
            </a:r>
          </a:p>
        </p:txBody>
      </p:sp>
      <p:sp>
        <p:nvSpPr>
          <p:cNvPr id="130" name="Google Shape;130;p4">
            <a:extLst>
              <a:ext uri="{FF2B5EF4-FFF2-40B4-BE49-F238E27FC236}">
                <a16:creationId xmlns:a16="http://schemas.microsoft.com/office/drawing/2014/main" id="{6ECA3504-1627-117F-65E3-04EEFC410379}"/>
              </a:ext>
            </a:extLst>
          </p:cNvPr>
          <p:cNvSpPr/>
          <p:nvPr/>
        </p:nvSpPr>
        <p:spPr>
          <a:xfrm>
            <a:off x="914400" y="2932017"/>
            <a:ext cx="16459200" cy="6400800"/>
          </a:xfrm>
          <a:prstGeom prst="rect">
            <a:avLst/>
          </a:prstGeom>
          <a:noFill/>
          <a:ln>
            <a:noFill/>
          </a:ln>
        </p:spPr>
        <p:txBody>
          <a:bodyPr spcFirstLastPara="1" wrap="square" lIns="91425" tIns="45700" rIns="91425" bIns="45700" anchor="t" anchorCtr="0">
            <a:noAutofit/>
          </a:bodyPr>
          <a:lstStyle/>
          <a:p>
            <a:pPr algn="l">
              <a:lnSpc>
                <a:spcPct val="100000"/>
              </a:lnSpc>
              <a:spcAft>
                <a:spcPts val="1200"/>
              </a:spcAft>
            </a:pPr>
            <a:r>
              <a:rPr lang="fr-FR" sz="3600" b="1">
                <a:latin typeface="Montserrat" pitchFamily="2" charset="77"/>
              </a:rPr>
              <a:t>Faire :</a:t>
            </a:r>
          </a:p>
          <a:p>
            <a:pPr marL="918972" lvl="1" indent="-571500">
              <a:spcAft>
                <a:spcPts val="1200"/>
              </a:spcAft>
              <a:buBlip>
                <a:blip r:embed="rId4"/>
              </a:buBlip>
            </a:pPr>
            <a:r>
              <a:rPr lang="fr-FR" sz="3600">
                <a:latin typeface="Montserrat" pitchFamily="2" charset="77"/>
              </a:rPr>
              <a:t>Identifier pourquoi votre programme est important</a:t>
            </a:r>
          </a:p>
          <a:p>
            <a:pPr marL="918972" lvl="1" indent="-571500">
              <a:spcAft>
                <a:spcPts val="1200"/>
              </a:spcAft>
              <a:buBlip>
                <a:blip r:embed="rId4"/>
              </a:buBlip>
            </a:pPr>
            <a:r>
              <a:rPr lang="fr-FR" sz="3600">
                <a:latin typeface="Montserrat" pitchFamily="2" charset="77"/>
              </a:rPr>
              <a:t>Donner des éléments de contexte pertinents et spécifiques</a:t>
            </a:r>
          </a:p>
          <a:p>
            <a:pPr algn="l">
              <a:lnSpc>
                <a:spcPct val="100000"/>
              </a:lnSpc>
              <a:spcAft>
                <a:spcPts val="1200"/>
              </a:spcAft>
            </a:pPr>
            <a:r>
              <a:rPr lang="fr-FR" sz="3600" b="1">
                <a:latin typeface="Montserrat" pitchFamily="2" charset="77"/>
              </a:rPr>
              <a:t>Ne pas faire :</a:t>
            </a:r>
          </a:p>
          <a:p>
            <a:pPr marL="918972" lvl="1" indent="-571500">
              <a:spcAft>
                <a:spcPts val="1200"/>
              </a:spcAft>
              <a:buBlip>
                <a:blip r:embed="rId4"/>
              </a:buBlip>
            </a:pPr>
            <a:r>
              <a:rPr lang="fr-FR" sz="3600">
                <a:latin typeface="Montserrat" pitchFamily="2" charset="77"/>
              </a:rPr>
              <a:t>Résumer le contexte du programme sans identifier ce dont votre programme/projet traite spécifiquement.</a:t>
            </a:r>
          </a:p>
          <a:p>
            <a:pPr marL="918972" lvl="1" indent="-571500">
              <a:spcAft>
                <a:spcPts val="1200"/>
              </a:spcAft>
              <a:buBlip>
                <a:blip r:embed="rId4"/>
              </a:buBlip>
            </a:pPr>
            <a:r>
              <a:rPr lang="fr-FR" sz="3600">
                <a:latin typeface="Montserrat" pitchFamily="2" charset="77"/>
              </a:rPr>
              <a:t>Gâcher de l’espace pour des informations contextuelles génériques. Apportez des informations spécifiques sur le contexte et le programme.</a:t>
            </a:r>
          </a:p>
        </p:txBody>
      </p:sp>
    </p:spTree>
    <p:extLst>
      <p:ext uri="{BB962C8B-B14F-4D97-AF65-F5344CB8AC3E}">
        <p14:creationId xmlns:p14="http://schemas.microsoft.com/office/powerpoint/2010/main" val="374576707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AB2EA126-826B-C1F3-6E7D-5EAD1A92B72C}"/>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94296E6B-D757-0C67-5B03-65305F2A6C62}"/>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A7EAFC33-5735-B1F0-1304-F4B2D4A83711}"/>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A4AB5FE7-AB4C-8BC1-553E-2378FAB87A26}"/>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2D275FB1-4777-E8C0-EF1F-3C3F4B02CB4F}"/>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a:extLst>
              <a:ext uri="{FF2B5EF4-FFF2-40B4-BE49-F238E27FC236}">
                <a16:creationId xmlns:a16="http://schemas.microsoft.com/office/drawing/2014/main" id="{6D894BBD-275A-B04B-C874-A63FDFD61C96}"/>
              </a:ext>
            </a:extLst>
          </p:cNvPr>
          <p:cNvSpPr txBox="1"/>
          <p:nvPr/>
        </p:nvSpPr>
        <p:spPr>
          <a:xfrm>
            <a:off x="914400" y="561312"/>
            <a:ext cx="15716100" cy="1034129"/>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fr-FR" sz="4800" b="1">
                <a:solidFill>
                  <a:srgbClr val="FFFFFF"/>
                </a:solidFill>
                <a:latin typeface="Montserrat"/>
                <a:ea typeface="Montserrat"/>
                <a:cs typeface="Montserrat"/>
                <a:sym typeface="Montserrat"/>
              </a:rPr>
              <a:t>Exemple</a:t>
            </a:r>
          </a:p>
        </p:txBody>
      </p:sp>
      <p:sp>
        <p:nvSpPr>
          <p:cNvPr id="130" name="Google Shape;130;p4">
            <a:extLst>
              <a:ext uri="{FF2B5EF4-FFF2-40B4-BE49-F238E27FC236}">
                <a16:creationId xmlns:a16="http://schemas.microsoft.com/office/drawing/2014/main" id="{69F2A22C-C25B-7658-D400-E9EF4C318F73}"/>
              </a:ext>
            </a:extLst>
          </p:cNvPr>
          <p:cNvSpPr/>
          <p:nvPr/>
        </p:nvSpPr>
        <p:spPr>
          <a:xfrm>
            <a:off x="914400" y="2717505"/>
            <a:ext cx="12687300" cy="6897778"/>
          </a:xfrm>
          <a:prstGeom prst="rect">
            <a:avLst/>
          </a:prstGeom>
          <a:noFill/>
          <a:ln>
            <a:noFill/>
          </a:ln>
        </p:spPr>
        <p:txBody>
          <a:bodyPr spcFirstLastPara="1" wrap="square" lIns="91425" tIns="45700" rIns="91425" bIns="45700" anchor="t" anchorCtr="0">
            <a:noAutofit/>
          </a:bodyPr>
          <a:lstStyle/>
          <a:p>
            <a:pPr algn="l">
              <a:lnSpc>
                <a:spcPct val="100000"/>
              </a:lnSpc>
              <a:spcAft>
                <a:spcPts val="1200"/>
              </a:spcAft>
            </a:pPr>
            <a:r>
              <a:rPr lang="fr-FR" sz="2200" b="1">
                <a:solidFill>
                  <a:srgbClr val="0070C0"/>
                </a:solidFill>
                <a:latin typeface="Montserrat" pitchFamily="2" charset="77"/>
              </a:rPr>
              <a:t>Le DMPA-SC a été introduit parmi les méthodes contraceptives offertes au Nigeria en 2015, d’abord à travers les circuits de distribution du secteur privé. Cependant, dans le contexte d’un système de santé mixte, les services de santé du secteur public sont d’importance critique, particulièrement pour les communautés à revenus faibles et sous-médicalisées, dans la mesure où les contraceptifs du secteur public sont largement subventionnés et gratuits pour les utilisateurs. </a:t>
            </a:r>
            <a:r>
              <a:rPr lang="fr-FR" sz="2200">
                <a:latin typeface="Montserrat" pitchFamily="2" charset="77"/>
              </a:rPr>
              <a:t>Depuis 2016-2017, sous la coordination du Fonds des Nations Unies pour la population (UNFPA) et mis en œuvre par trois partenaires d’exécution, le DMPA-SC a été introduit parmi les méthodes de contraception offertes dans le secteur public à travers les centres de soins primaires administrés par les états dans des zones cibles de 10 états sélectionnés. S’appuyant sur des expériences pilotes précédentes, le passage à l’échelle du DMPA-SC dans le secteur public public reposait principalement sur un modèle de distribution à base communautaire (DBC). Bien que les stratégies de mise en œuvre sous ce modèle aient été intentionnellement variées selon les contextes et les partenaires, l’approche impliquait du conseil initial et l’ordonnance d’un prestataire de santé formé et certifié (agent de santé communautaire, infirmier/sage femme, ou médecin), avec des injections subséquentes administrées par des volontaires communautaires formés. Cette étude présente les résultats du suivi et évaluation (S&amp;E) de cet effort de passage à l’échelle, ses leçons, et ses implications pour l’expansion du DMPA-SC au Nigeria dans le secteur public.</a:t>
            </a:r>
          </a:p>
        </p:txBody>
      </p:sp>
      <p:sp>
        <p:nvSpPr>
          <p:cNvPr id="5" name="TextBox 4">
            <a:extLst>
              <a:ext uri="{FF2B5EF4-FFF2-40B4-BE49-F238E27FC236}">
                <a16:creationId xmlns:a16="http://schemas.microsoft.com/office/drawing/2014/main" id="{E6EFD8D9-E3DD-3724-30D5-1A8023C6DE73}"/>
              </a:ext>
            </a:extLst>
          </p:cNvPr>
          <p:cNvSpPr txBox="1"/>
          <p:nvPr/>
        </p:nvSpPr>
        <p:spPr>
          <a:xfrm>
            <a:off x="14325600" y="2717505"/>
            <a:ext cx="3048000" cy="3046988"/>
          </a:xfrm>
          <a:prstGeom prst="rect">
            <a:avLst/>
          </a:prstGeom>
          <a:noFill/>
          <a:ln>
            <a:solidFill>
              <a:schemeClr val="accent1"/>
            </a:solidFill>
          </a:ln>
        </p:spPr>
        <p:txBody>
          <a:bodyPr wrap="square" rtlCol="0">
            <a:spAutoFit/>
          </a:bodyPr>
          <a:lstStyle/>
          <a:p>
            <a:r>
              <a:rPr lang="fr-FR" sz="2400">
                <a:solidFill>
                  <a:srgbClr val="0070C0"/>
                </a:solidFill>
                <a:latin typeface="Montserrat" pitchFamily="2" charset="77"/>
              </a:rPr>
              <a:t>Pourquoi ce projet est-il important ? – Établit que le DMPA est une intervention importante et que le secteur public doit être impliqué.</a:t>
            </a:r>
          </a:p>
        </p:txBody>
      </p:sp>
      <p:sp>
        <p:nvSpPr>
          <p:cNvPr id="4" name="Rectangle 3">
            <a:extLst>
              <a:ext uri="{FF2B5EF4-FFF2-40B4-BE49-F238E27FC236}">
                <a16:creationId xmlns:a16="http://schemas.microsoft.com/office/drawing/2014/main" id="{86A21936-0025-E737-D655-19DD9912A404}"/>
              </a:ext>
            </a:extLst>
          </p:cNvPr>
          <p:cNvSpPr/>
          <p:nvPr/>
        </p:nvSpPr>
        <p:spPr>
          <a:xfrm>
            <a:off x="914400" y="9615283"/>
            <a:ext cx="16459200" cy="461665"/>
          </a:xfrm>
          <a:prstGeom prst="rect">
            <a:avLst/>
          </a:prstGeom>
        </p:spPr>
        <p:txBody>
          <a:bodyPr wrap="square">
            <a:spAutoFit/>
          </a:bodyPr>
          <a:lstStyle/>
          <a:p>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Schatzkin</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E, Afolabi K, et al: Lessons learned from a public sector community-based distribution program for scaling up DMPA-SC contraceptive services in Nigeria. Article </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présenté</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à la 5ème </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Conférence</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Internationale</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sur la Planification </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Familiale</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(ICFP); 12–15 </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novembre</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Kigali, Rwanda. ICFP Program. [base de données </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en</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ligne</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 </a:t>
            </a:r>
            <a:r>
              <a:rPr lang="en-US" sz="1200" dirty="0">
                <a:solidFill>
                  <a:srgbClr val="333333"/>
                </a:solidFill>
                <a:latin typeface="Montserrat" pitchFamily="2" charset="77"/>
                <a:ea typeface="Calibri" panose="020F0502020204030204" pitchFamily="34" charset="0"/>
                <a:cs typeface="Times New Roman" panose="02020603050405020304" pitchFamily="18" charset="0"/>
                <a:hlinkClick r:id="rId4"/>
              </a:rPr>
              <a:t>https://www.xcdsystem.com/icfp/program/fhwQ4ds/index.cfm</a:t>
            </a:r>
            <a:endParaRPr lang="en-US" sz="2000" dirty="0">
              <a:latin typeface="Montserrat" pitchFamily="2" charset="77"/>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330509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633BACF0-059C-F032-7A4F-E6A4E1C702EE}"/>
            </a:ext>
          </a:extLst>
        </p:cNvPr>
        <p:cNvGrpSpPr/>
        <p:nvPr/>
      </p:nvGrpSpPr>
      <p:grpSpPr>
        <a:xfrm>
          <a:off x="0" y="0"/>
          <a:ext cx="0" cy="0"/>
          <a:chOff x="0" y="0"/>
          <a:chExt cx="0" cy="0"/>
        </a:xfrm>
      </p:grpSpPr>
      <p:grpSp>
        <p:nvGrpSpPr>
          <p:cNvPr id="7" name="Google Shape;125;p4">
            <a:extLst>
              <a:ext uri="{FF2B5EF4-FFF2-40B4-BE49-F238E27FC236}">
                <a16:creationId xmlns:a16="http://schemas.microsoft.com/office/drawing/2014/main" id="{0DE5548F-E4F3-7314-D9F2-FAEB17C488E0}"/>
              </a:ext>
            </a:extLst>
          </p:cNvPr>
          <p:cNvGrpSpPr/>
          <p:nvPr/>
        </p:nvGrpSpPr>
        <p:grpSpPr>
          <a:xfrm>
            <a:off x="175" y="-152400"/>
            <a:ext cx="18288219" cy="2590820"/>
            <a:chOff x="0" y="-38100"/>
            <a:chExt cx="5123755" cy="850900"/>
          </a:xfrm>
        </p:grpSpPr>
        <p:sp>
          <p:nvSpPr>
            <p:cNvPr id="8" name="Google Shape;126;p4">
              <a:extLst>
                <a:ext uri="{FF2B5EF4-FFF2-40B4-BE49-F238E27FC236}">
                  <a16:creationId xmlns:a16="http://schemas.microsoft.com/office/drawing/2014/main" id="{203F530E-5D4D-94C0-90E5-DEFC0B112F64}"/>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9" name="Google Shape;127;p4">
              <a:extLst>
                <a:ext uri="{FF2B5EF4-FFF2-40B4-BE49-F238E27FC236}">
                  <a16:creationId xmlns:a16="http://schemas.microsoft.com/office/drawing/2014/main" id="{5DA54EB6-1E1B-32F1-CB2A-A8D9FA857A67}"/>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6103E429-FCA3-6EC0-A241-7969A5DAD7FF}"/>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a:extLst>
              <a:ext uri="{FF2B5EF4-FFF2-40B4-BE49-F238E27FC236}">
                <a16:creationId xmlns:a16="http://schemas.microsoft.com/office/drawing/2014/main" id="{5469B7BF-5CBA-68BA-320D-F8A1E6450D4F}"/>
              </a:ext>
            </a:extLst>
          </p:cNvPr>
          <p:cNvSpPr txBox="1"/>
          <p:nvPr/>
        </p:nvSpPr>
        <p:spPr>
          <a:xfrm>
            <a:off x="914400" y="561312"/>
            <a:ext cx="15716100" cy="1034129"/>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fr-FR" sz="4800" b="1">
                <a:solidFill>
                  <a:srgbClr val="FFFFFF"/>
                </a:solidFill>
                <a:latin typeface="Montserrat"/>
                <a:ea typeface="Montserrat"/>
                <a:cs typeface="Montserrat"/>
                <a:sym typeface="Montserrat"/>
              </a:rPr>
              <a:t>Exemple</a:t>
            </a:r>
            <a:endParaRPr lang="fr-FR" sz="5400" b="1">
              <a:solidFill>
                <a:srgbClr val="FFFFFF"/>
              </a:solidFill>
              <a:latin typeface="Montserrat"/>
              <a:ea typeface="Montserrat"/>
              <a:cs typeface="Montserrat"/>
              <a:sym typeface="Montserrat"/>
            </a:endParaRPr>
          </a:p>
        </p:txBody>
      </p:sp>
      <p:sp>
        <p:nvSpPr>
          <p:cNvPr id="130" name="Google Shape;130;p4">
            <a:extLst>
              <a:ext uri="{FF2B5EF4-FFF2-40B4-BE49-F238E27FC236}">
                <a16:creationId xmlns:a16="http://schemas.microsoft.com/office/drawing/2014/main" id="{1E6EB10A-FD54-DBE5-CC5B-3FC25DFC057C}"/>
              </a:ext>
            </a:extLst>
          </p:cNvPr>
          <p:cNvSpPr/>
          <p:nvPr/>
        </p:nvSpPr>
        <p:spPr>
          <a:xfrm>
            <a:off x="914400" y="2717505"/>
            <a:ext cx="12687300" cy="6897778"/>
          </a:xfrm>
          <a:prstGeom prst="rect">
            <a:avLst/>
          </a:prstGeom>
          <a:noFill/>
          <a:ln>
            <a:noFill/>
          </a:ln>
        </p:spPr>
        <p:txBody>
          <a:bodyPr spcFirstLastPara="1" wrap="square" lIns="91425" tIns="45700" rIns="91425" bIns="45700" anchor="t" anchorCtr="0">
            <a:noAutofit/>
          </a:bodyPr>
          <a:lstStyle/>
          <a:p>
            <a:pPr algn="l">
              <a:lnSpc>
                <a:spcPct val="100000"/>
              </a:lnSpc>
              <a:spcAft>
                <a:spcPts val="1200"/>
              </a:spcAft>
            </a:pPr>
            <a:r>
              <a:rPr lang="fr-FR" sz="2200">
                <a:latin typeface="Montserrat" pitchFamily="2" charset="77"/>
              </a:rPr>
              <a:t>Le DMPA-SC a été introduit parmi les méthodes contraceptives offertes au Nigeria en 2015, d’abord à travers les circuits de distribution du secteur privé. Cependant, dans le contexte d’un système de santé mixte, les services de santé du secteur public sont d’importance critique, particulièrement pour les communautés à revenus faibles et sous-médicalisées, dans la mesure où les contraceptifs du secteur public sont largement subventionnés et gratuits pour les utilisateurs. </a:t>
            </a:r>
            <a:r>
              <a:rPr lang="fr-FR" sz="2200" b="1">
                <a:solidFill>
                  <a:schemeClr val="accent6">
                    <a:lumMod val="75000"/>
                  </a:schemeClr>
                </a:solidFill>
                <a:latin typeface="Montserrat" pitchFamily="2" charset="77"/>
              </a:rPr>
              <a:t>Depuis 2016-2017, sous la coordination du Fonds des Nations Unies pour la population (UNFPA) et mis en œuvre par trois partenaires d’exécution, le DMPA-SC a été introduit parmi les méthodes de contraception offertes dans le secteur public à travers les centres de soins primaires administrés par les états dans des zones cibles de 10 états sélectionnés. S’appuyant sur des expériences pilotes précédentes, le passage à l’échelle du DMPA-SC dans le secteur public public reposait principalement sur un modèle de distribution à base communautaire (DBC). Bien que les stratégies de mise en œuvre sous ce modèle aient été intentionnellement variées selon les contextes et les partenaires, l’approche impliquait du conseil initial et l’ordonnance d’un prestataire de santé formé et certifié (agent de santé communautaire, infirmier/sage femme, ou médecin), avec des injections subséquentes administrées par des volontaires communautaires formés.</a:t>
            </a:r>
            <a:r>
              <a:rPr lang="fr-FR" sz="2200" b="1">
                <a:solidFill>
                  <a:srgbClr val="00B050"/>
                </a:solidFill>
                <a:latin typeface="Montserrat" pitchFamily="2" charset="77"/>
              </a:rPr>
              <a:t> </a:t>
            </a:r>
            <a:r>
              <a:rPr lang="fr-FR" sz="2200">
                <a:latin typeface="Montserrat" pitchFamily="2" charset="77"/>
              </a:rPr>
              <a:t>Cette étude présente les résultats du suivi et évaluation (S&amp;E) de cet effort de passage à l’échelle, ses leçons, et ses implications pour l’expansion du DMPA-SC au Nigeria dans le secteur public.</a:t>
            </a:r>
          </a:p>
        </p:txBody>
      </p:sp>
      <p:sp>
        <p:nvSpPr>
          <p:cNvPr id="3" name="Rectangle 2">
            <a:extLst>
              <a:ext uri="{FF2B5EF4-FFF2-40B4-BE49-F238E27FC236}">
                <a16:creationId xmlns:a16="http://schemas.microsoft.com/office/drawing/2014/main" id="{13FDFA5E-AD34-F53C-C332-49B1B89B65B9}"/>
              </a:ext>
            </a:extLst>
          </p:cNvPr>
          <p:cNvSpPr/>
          <p:nvPr/>
        </p:nvSpPr>
        <p:spPr>
          <a:xfrm>
            <a:off x="914400" y="9615283"/>
            <a:ext cx="16459200" cy="461665"/>
          </a:xfrm>
          <a:prstGeom prst="rect">
            <a:avLst/>
          </a:prstGeom>
        </p:spPr>
        <p:txBody>
          <a:bodyPr wrap="square">
            <a:spAutoFit/>
          </a:bodyPr>
          <a:lstStyle/>
          <a:p>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Schatzkin</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E, Afolabi K, et al: Lessons learned from a public sector community-based distribution program for scaling up DMPA-SC contraceptive services in Nigeria. Article </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présenté</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à la 5ème </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Conférence</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Internationale</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sur la Planification </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Familiale</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(ICFP); 12–15 </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novembre</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Kigali, Rwanda. ICFP Program. [base de données </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en</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ligne</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 </a:t>
            </a:r>
            <a:r>
              <a:rPr lang="en-US" sz="1200" dirty="0">
                <a:solidFill>
                  <a:srgbClr val="333333"/>
                </a:solidFill>
                <a:latin typeface="Montserrat" pitchFamily="2" charset="77"/>
                <a:ea typeface="Calibri" panose="020F0502020204030204" pitchFamily="34" charset="0"/>
                <a:cs typeface="Times New Roman" panose="02020603050405020304" pitchFamily="18" charset="0"/>
                <a:hlinkClick r:id="rId4"/>
              </a:rPr>
              <a:t>https://www.xcdsystem.com/icfp/program/fhwQ4ds/index.cfm</a:t>
            </a:r>
            <a:endParaRPr lang="en-US" sz="2000" dirty="0">
              <a:latin typeface="Montserrat" pitchFamily="2" charset="77"/>
              <a:ea typeface="Calibri" panose="020F0502020204030204" pitchFamily="34" charset="0"/>
              <a:cs typeface="Times New Roman" panose="02020603050405020304" pitchFamily="18" charset="0"/>
            </a:endParaRPr>
          </a:p>
        </p:txBody>
      </p:sp>
      <p:sp>
        <p:nvSpPr>
          <p:cNvPr id="5" name="TextBox 4">
            <a:extLst>
              <a:ext uri="{FF2B5EF4-FFF2-40B4-BE49-F238E27FC236}">
                <a16:creationId xmlns:a16="http://schemas.microsoft.com/office/drawing/2014/main" id="{A0D30505-94F4-A192-F95E-51E732B37BCD}"/>
              </a:ext>
            </a:extLst>
          </p:cNvPr>
          <p:cNvSpPr txBox="1"/>
          <p:nvPr/>
        </p:nvSpPr>
        <p:spPr>
          <a:xfrm>
            <a:off x="14325600" y="2717505"/>
            <a:ext cx="3048000" cy="2677656"/>
          </a:xfrm>
          <a:prstGeom prst="rect">
            <a:avLst/>
          </a:prstGeom>
          <a:noFill/>
          <a:ln>
            <a:solidFill>
              <a:schemeClr val="accent1"/>
            </a:solidFill>
          </a:ln>
        </p:spPr>
        <p:txBody>
          <a:bodyPr wrap="square" rtlCol="0">
            <a:spAutoFit/>
          </a:bodyPr>
          <a:lstStyle/>
          <a:p>
            <a:r>
              <a:rPr lang="en-US" sz="2400" dirty="0" err="1">
                <a:solidFill>
                  <a:schemeClr val="accent6">
                    <a:lumMod val="75000"/>
                  </a:schemeClr>
                </a:solidFill>
                <a:latin typeface="Montserrat" pitchFamily="2" charset="77"/>
              </a:rPr>
              <a:t>Éléments</a:t>
            </a:r>
            <a:r>
              <a:rPr lang="en-US" sz="2400" dirty="0">
                <a:solidFill>
                  <a:schemeClr val="accent6">
                    <a:lumMod val="75000"/>
                  </a:schemeClr>
                </a:solidFill>
                <a:latin typeface="Montserrat" pitchFamily="2" charset="77"/>
              </a:rPr>
              <a:t> de </a:t>
            </a:r>
            <a:r>
              <a:rPr lang="en-US" sz="2400" dirty="0" err="1">
                <a:solidFill>
                  <a:schemeClr val="accent6">
                    <a:lumMod val="75000"/>
                  </a:schemeClr>
                </a:solidFill>
                <a:latin typeface="Montserrat" pitchFamily="2" charset="77"/>
              </a:rPr>
              <a:t>contexte</a:t>
            </a:r>
            <a:r>
              <a:rPr lang="en-US" sz="2400" dirty="0">
                <a:solidFill>
                  <a:schemeClr val="accent6">
                    <a:lumMod val="75000"/>
                  </a:schemeClr>
                </a:solidFill>
                <a:latin typeface="Montserrat" pitchFamily="2" charset="77"/>
              </a:rPr>
              <a:t> </a:t>
            </a:r>
            <a:r>
              <a:rPr lang="en-US" sz="2400" dirty="0" err="1">
                <a:solidFill>
                  <a:schemeClr val="accent6">
                    <a:lumMod val="75000"/>
                  </a:schemeClr>
                </a:solidFill>
                <a:latin typeface="Montserrat" pitchFamily="2" charset="77"/>
              </a:rPr>
              <a:t>spécifiques</a:t>
            </a:r>
            <a:r>
              <a:rPr lang="en-US" sz="2400" dirty="0">
                <a:solidFill>
                  <a:schemeClr val="accent6">
                    <a:lumMod val="75000"/>
                  </a:schemeClr>
                </a:solidFill>
                <a:latin typeface="Montserrat" pitchFamily="2" charset="77"/>
              </a:rPr>
              <a:t> et </a:t>
            </a:r>
            <a:r>
              <a:rPr lang="en-US" sz="2400" dirty="0" err="1">
                <a:solidFill>
                  <a:schemeClr val="accent6">
                    <a:lumMod val="75000"/>
                  </a:schemeClr>
                </a:solidFill>
                <a:latin typeface="Montserrat" pitchFamily="2" charset="77"/>
              </a:rPr>
              <a:t>pertinents</a:t>
            </a:r>
            <a:r>
              <a:rPr lang="en-US" sz="2400" dirty="0">
                <a:solidFill>
                  <a:schemeClr val="accent6">
                    <a:lumMod val="75000"/>
                  </a:schemeClr>
                </a:solidFill>
                <a:latin typeface="Montserrat" pitchFamily="2" charset="77"/>
              </a:rPr>
              <a:t> – </a:t>
            </a:r>
            <a:r>
              <a:rPr lang="en-US" sz="2400" dirty="0" err="1">
                <a:solidFill>
                  <a:schemeClr val="accent6">
                    <a:lumMod val="75000"/>
                  </a:schemeClr>
                </a:solidFill>
                <a:latin typeface="Montserrat" pitchFamily="2" charset="77"/>
              </a:rPr>
              <a:t>Brève</a:t>
            </a:r>
            <a:r>
              <a:rPr lang="en-US" sz="2400" dirty="0">
                <a:solidFill>
                  <a:schemeClr val="accent6">
                    <a:lumMod val="75000"/>
                  </a:schemeClr>
                </a:solidFill>
                <a:latin typeface="Montserrat" pitchFamily="2" charset="77"/>
              </a:rPr>
              <a:t> description du type du </a:t>
            </a:r>
            <a:r>
              <a:rPr lang="en-US" sz="2400" dirty="0" err="1">
                <a:solidFill>
                  <a:schemeClr val="accent6">
                    <a:lumMod val="75000"/>
                  </a:schemeClr>
                </a:solidFill>
                <a:latin typeface="Montserrat" pitchFamily="2" charset="77"/>
              </a:rPr>
              <a:t>projet</a:t>
            </a:r>
            <a:r>
              <a:rPr lang="en-US" sz="2400" dirty="0">
                <a:solidFill>
                  <a:schemeClr val="accent6">
                    <a:lumMod val="75000"/>
                  </a:schemeClr>
                </a:solidFill>
                <a:latin typeface="Montserrat" pitchFamily="2" charset="77"/>
              </a:rPr>
              <a:t> </a:t>
            </a:r>
            <a:r>
              <a:rPr lang="en-US" sz="2400" dirty="0" err="1">
                <a:solidFill>
                  <a:schemeClr val="accent6">
                    <a:lumMod val="75000"/>
                  </a:schemeClr>
                </a:solidFill>
                <a:latin typeface="Montserrat" pitchFamily="2" charset="77"/>
              </a:rPr>
              <a:t>mené</a:t>
            </a:r>
            <a:r>
              <a:rPr lang="en-US" sz="2400" dirty="0">
                <a:solidFill>
                  <a:schemeClr val="accent6">
                    <a:lumMod val="75000"/>
                  </a:schemeClr>
                </a:solidFill>
                <a:latin typeface="Montserrat" pitchFamily="2" charset="77"/>
              </a:rPr>
              <a:t>.</a:t>
            </a:r>
          </a:p>
        </p:txBody>
      </p:sp>
    </p:spTree>
    <p:extLst>
      <p:ext uri="{BB962C8B-B14F-4D97-AF65-F5344CB8AC3E}">
        <p14:creationId xmlns:p14="http://schemas.microsoft.com/office/powerpoint/2010/main" val="36031658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77DD0166-9264-A22A-922A-A3DB0F485EB8}"/>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525C97BE-652F-9674-A897-1AE833862298}"/>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9BB96535-1FB9-CDA9-E476-9AD807A37D6D}"/>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DA7D46B1-460B-7509-A53C-CB605FDC3545}"/>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A7B22835-2475-0F7D-49E5-D682FC8984A1}"/>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a:extLst>
              <a:ext uri="{FF2B5EF4-FFF2-40B4-BE49-F238E27FC236}">
                <a16:creationId xmlns:a16="http://schemas.microsoft.com/office/drawing/2014/main" id="{49463DCE-6BD3-13A0-2039-DFEA11546A3D}"/>
              </a:ext>
            </a:extLst>
          </p:cNvPr>
          <p:cNvSpPr txBox="1"/>
          <p:nvPr/>
        </p:nvSpPr>
        <p:spPr>
          <a:xfrm>
            <a:off x="914400" y="561312"/>
            <a:ext cx="15716100" cy="1034129"/>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fr-FR" sz="4800" b="1">
                <a:solidFill>
                  <a:srgbClr val="FFFFFF"/>
                </a:solidFill>
                <a:latin typeface="Montserrat"/>
                <a:ea typeface="Montserrat"/>
                <a:cs typeface="Montserrat"/>
                <a:sym typeface="Montserrat"/>
              </a:rPr>
              <a:t>Exemple</a:t>
            </a:r>
          </a:p>
        </p:txBody>
      </p:sp>
      <p:sp>
        <p:nvSpPr>
          <p:cNvPr id="130" name="Google Shape;130;p4">
            <a:extLst>
              <a:ext uri="{FF2B5EF4-FFF2-40B4-BE49-F238E27FC236}">
                <a16:creationId xmlns:a16="http://schemas.microsoft.com/office/drawing/2014/main" id="{2DE1BF0E-46CB-0379-76EF-F814B33AC159}"/>
              </a:ext>
            </a:extLst>
          </p:cNvPr>
          <p:cNvSpPr/>
          <p:nvPr/>
        </p:nvSpPr>
        <p:spPr>
          <a:xfrm>
            <a:off x="914400" y="2717505"/>
            <a:ext cx="12687300" cy="6897778"/>
          </a:xfrm>
          <a:prstGeom prst="rect">
            <a:avLst/>
          </a:prstGeom>
          <a:noFill/>
          <a:ln>
            <a:noFill/>
          </a:ln>
        </p:spPr>
        <p:txBody>
          <a:bodyPr spcFirstLastPara="1" wrap="square" lIns="91425" tIns="45700" rIns="91425" bIns="45700" anchor="t" anchorCtr="0">
            <a:noAutofit/>
          </a:bodyPr>
          <a:lstStyle/>
          <a:p>
            <a:pPr algn="l">
              <a:lnSpc>
                <a:spcPct val="100000"/>
              </a:lnSpc>
              <a:spcAft>
                <a:spcPts val="1200"/>
              </a:spcAft>
            </a:pPr>
            <a:r>
              <a:rPr lang="fr-FR" sz="2200">
                <a:latin typeface="Montserrat" pitchFamily="2" charset="77"/>
              </a:rPr>
              <a:t>Le DMPA-SC a été introduit parmi les méthodes contraceptives offertes au Nigeria en 2015, d’abord à travers les circuits de distribution du secteur privé. Cependant, dans le contexte d’un système de santé mixte, les services de santé du secteur public sont d’importance critique, particulièrement pour les communautés à revenus faibles et sous-médicalisées, dans la mesure où les contraceptifs du secteur public sont largement subventionnés et gratuits pour les utilisateurs. Depuis 2016-2017, sous la coordination du Fonds des Nations Unies pour la population (UNFPA) et mis en œuvre par trois partenaires d’exécution, le DMPA-SC a été introduit parmi les méthodes de contraception offertes dans le secteur public à travers les centres de soins primaires administrés par les états dans des zones cibles de 10 états sélectionnés. S’appuyant sur des expériences pilotes précédentes, le passage à l’échelle du DMPA-SC dans le secteur public public reposait principalement sur un modèle de distribution à base communautaire (DBC). Bien que les stratégies de mise en œuvre sous ce modèle aient été intentionnellement variées selon les contextes et les partenaires, l’approche impliquait du conseil initial et l’ordonnance d’un prestataire de santé formé et certifié (agent de santé communautaire, infirmier/sage femme, ou médecin), avec des injections subséquentes administrées par des volontaires communautaires formés. </a:t>
            </a:r>
            <a:r>
              <a:rPr lang="fr-FR" sz="2200" b="1">
                <a:solidFill>
                  <a:srgbClr val="7030A0"/>
                </a:solidFill>
                <a:latin typeface="Montserrat" pitchFamily="2" charset="77"/>
              </a:rPr>
              <a:t>Cette étude présente les résultats du suivi et évaluation (S&amp;E) de cet effort de passage à l’échelle, ses leçons, et ses implications pour l’expansion du DMPA-SC au Nigeria dans le secteur public.</a:t>
            </a:r>
          </a:p>
        </p:txBody>
      </p:sp>
      <p:sp>
        <p:nvSpPr>
          <p:cNvPr id="5" name="TextBox 4">
            <a:extLst>
              <a:ext uri="{FF2B5EF4-FFF2-40B4-BE49-F238E27FC236}">
                <a16:creationId xmlns:a16="http://schemas.microsoft.com/office/drawing/2014/main" id="{E14A0677-BFC7-6507-1A69-B74F89811FE6}"/>
              </a:ext>
            </a:extLst>
          </p:cNvPr>
          <p:cNvSpPr txBox="1"/>
          <p:nvPr/>
        </p:nvSpPr>
        <p:spPr>
          <a:xfrm>
            <a:off x="14325600" y="2717505"/>
            <a:ext cx="3048000" cy="830997"/>
          </a:xfrm>
          <a:prstGeom prst="rect">
            <a:avLst/>
          </a:prstGeom>
          <a:noFill/>
          <a:ln>
            <a:solidFill>
              <a:schemeClr val="accent1"/>
            </a:solidFill>
          </a:ln>
        </p:spPr>
        <p:txBody>
          <a:bodyPr wrap="square" rtlCol="0">
            <a:spAutoFit/>
          </a:bodyPr>
          <a:lstStyle/>
          <a:p>
            <a:r>
              <a:rPr lang="fr-FR" sz="2400">
                <a:solidFill>
                  <a:srgbClr val="7030A0"/>
                </a:solidFill>
                <a:latin typeface="Montserrat" pitchFamily="2" charset="77"/>
              </a:rPr>
              <a:t>But de la stratégie d’évaluation.</a:t>
            </a:r>
          </a:p>
        </p:txBody>
      </p:sp>
      <p:sp>
        <p:nvSpPr>
          <p:cNvPr id="2" name="Rectangle 1">
            <a:extLst>
              <a:ext uri="{FF2B5EF4-FFF2-40B4-BE49-F238E27FC236}">
                <a16:creationId xmlns:a16="http://schemas.microsoft.com/office/drawing/2014/main" id="{EBD5DBB7-44C3-CE29-9A56-D0253E8519CF}"/>
              </a:ext>
            </a:extLst>
          </p:cNvPr>
          <p:cNvSpPr/>
          <p:nvPr/>
        </p:nvSpPr>
        <p:spPr>
          <a:xfrm>
            <a:off x="914400" y="9615283"/>
            <a:ext cx="16459200" cy="461665"/>
          </a:xfrm>
          <a:prstGeom prst="rect">
            <a:avLst/>
          </a:prstGeom>
        </p:spPr>
        <p:txBody>
          <a:bodyPr wrap="square">
            <a:spAutoFit/>
          </a:bodyPr>
          <a:lstStyle/>
          <a:p>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Schatzkin</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E, Afolabi K, et al: Lessons learned from a public sector community-based distribution program for scaling up DMPA-SC contraceptive services in Nigeria. Article </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présenté</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à la 5ème </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Conférence</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Internationale</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sur la Planification </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Familiale</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(ICFP); 12–15 </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novembre</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Kigali, Rwanda. ICFP Program. [base de données </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en</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ligne</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 </a:t>
            </a:r>
            <a:r>
              <a:rPr lang="en-US" sz="1200" dirty="0">
                <a:solidFill>
                  <a:srgbClr val="333333"/>
                </a:solidFill>
                <a:latin typeface="Montserrat" pitchFamily="2" charset="77"/>
                <a:ea typeface="Calibri" panose="020F0502020204030204" pitchFamily="34" charset="0"/>
                <a:cs typeface="Times New Roman" panose="02020603050405020304" pitchFamily="18" charset="0"/>
                <a:hlinkClick r:id="rId4"/>
              </a:rPr>
              <a:t>https://www.xcdsystem.com/icfp/program/fhwQ4ds/index.cfm</a:t>
            </a:r>
            <a:endParaRPr lang="en-US" sz="2000" dirty="0">
              <a:latin typeface="Montserrat" pitchFamily="2" charset="77"/>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25407208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0C2426-F3F2-8DB6-E23E-642B99E0A922}"/>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645AEC64-5D03-B609-A7D5-A8C52B5E3E14}"/>
              </a:ext>
            </a:extLst>
          </p:cNvPr>
          <p:cNvSpPr/>
          <p:nvPr/>
        </p:nvSpPr>
        <p:spPr>
          <a:xfrm>
            <a:off x="642" y="1"/>
            <a:ext cx="18286716" cy="10286423"/>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161E37"/>
          </a:solidFill>
        </p:spPr>
        <p:txBody>
          <a:bodyPr wrap="square" lIns="0" tIns="0" rIns="0" bIns="0" rtlCol="0"/>
          <a:lstStyle/>
          <a:p>
            <a:endParaRPr lang="es-ES_tradnl" sz="1638"/>
          </a:p>
        </p:txBody>
      </p:sp>
      <p:pic>
        <p:nvPicPr>
          <p:cNvPr id="3" name="object 3">
            <a:extLst>
              <a:ext uri="{FF2B5EF4-FFF2-40B4-BE49-F238E27FC236}">
                <a16:creationId xmlns:a16="http://schemas.microsoft.com/office/drawing/2014/main" id="{D6412907-6EE6-FC6B-67FE-BBDE0CA30BE5}"/>
              </a:ext>
            </a:extLst>
          </p:cNvPr>
          <p:cNvPicPr/>
          <p:nvPr/>
        </p:nvPicPr>
        <p:blipFill>
          <a:blip r:embed="rId2" cstate="print"/>
          <a:stretch>
            <a:fillRect/>
          </a:stretch>
        </p:blipFill>
        <p:spPr>
          <a:xfrm>
            <a:off x="9344649" y="1556733"/>
            <a:ext cx="8942709" cy="8729544"/>
          </a:xfrm>
          <a:prstGeom prst="rect">
            <a:avLst/>
          </a:prstGeom>
        </p:spPr>
      </p:pic>
      <p:pic>
        <p:nvPicPr>
          <p:cNvPr id="4" name="object 4">
            <a:extLst>
              <a:ext uri="{FF2B5EF4-FFF2-40B4-BE49-F238E27FC236}">
                <a16:creationId xmlns:a16="http://schemas.microsoft.com/office/drawing/2014/main" id="{4A839C6F-C733-DD21-38E7-33F5B68152CB}"/>
              </a:ext>
            </a:extLst>
          </p:cNvPr>
          <p:cNvPicPr/>
          <p:nvPr/>
        </p:nvPicPr>
        <p:blipFill>
          <a:blip r:embed="rId3" cstate="print"/>
          <a:stretch>
            <a:fillRect/>
          </a:stretch>
        </p:blipFill>
        <p:spPr>
          <a:xfrm>
            <a:off x="-33866" y="-17005"/>
            <a:ext cx="8942709" cy="8729544"/>
          </a:xfrm>
          <a:prstGeom prst="rect">
            <a:avLst/>
          </a:prstGeom>
        </p:spPr>
      </p:pic>
      <p:sp>
        <p:nvSpPr>
          <p:cNvPr id="5" name="object 5">
            <a:extLst>
              <a:ext uri="{FF2B5EF4-FFF2-40B4-BE49-F238E27FC236}">
                <a16:creationId xmlns:a16="http://schemas.microsoft.com/office/drawing/2014/main" id="{63D4877F-CDFB-0B10-4498-25A179A0895F}"/>
              </a:ext>
            </a:extLst>
          </p:cNvPr>
          <p:cNvSpPr txBox="1"/>
          <p:nvPr/>
        </p:nvSpPr>
        <p:spPr>
          <a:xfrm>
            <a:off x="0" y="3885962"/>
            <a:ext cx="18252849" cy="2231156"/>
          </a:xfrm>
          <a:prstGeom prst="rect">
            <a:avLst/>
          </a:prstGeom>
        </p:spPr>
        <p:txBody>
          <a:bodyPr vert="horz" wrap="square" lIns="0" tIns="15018" rIns="0" bIns="0" rtlCol="0">
            <a:spAutoFit/>
          </a:bodyPr>
          <a:lstStyle/>
          <a:p>
            <a:pPr algn="ctr"/>
            <a:r>
              <a:rPr lang="fr-FR" sz="7200" b="1">
                <a:solidFill>
                  <a:srgbClr val="FFFFFF"/>
                </a:solidFill>
                <a:latin typeface="Montserrat"/>
                <a:ea typeface="Montserrat"/>
                <a:cs typeface="Montserrat"/>
                <a:sym typeface="Montserrat"/>
              </a:rPr>
              <a:t>Intervention / activité programmatique testée</a:t>
            </a:r>
          </a:p>
        </p:txBody>
      </p:sp>
      <p:sp>
        <p:nvSpPr>
          <p:cNvPr id="8" name="Google Shape;80;p1">
            <a:extLst>
              <a:ext uri="{FF2B5EF4-FFF2-40B4-BE49-F238E27FC236}">
                <a16:creationId xmlns:a16="http://schemas.microsoft.com/office/drawing/2014/main" id="{402E1D10-6FB6-4019-14B9-FA02BCC041A2}"/>
              </a:ext>
            </a:extLst>
          </p:cNvPr>
          <p:cNvSpPr txBox="1"/>
          <p:nvPr/>
        </p:nvSpPr>
        <p:spPr>
          <a:xfrm>
            <a:off x="5123799" y="6768497"/>
            <a:ext cx="8441700" cy="646331"/>
          </a:xfrm>
          <a:prstGeom prst="rect">
            <a:avLst/>
          </a:prstGeom>
          <a:noFill/>
          <a:ln>
            <a:noFill/>
          </a:ln>
        </p:spPr>
        <p:txBody>
          <a:bodyPr spcFirstLastPara="1" wrap="square" lIns="0" tIns="0" rIns="0" bIns="0" anchor="t" anchorCtr="0">
            <a:spAutoFit/>
          </a:bodyPr>
          <a:lstStyle/>
          <a:p>
            <a:pPr marL="0" marR="0" lvl="0" indent="0" algn="ctr" rtl="0">
              <a:lnSpc>
                <a:spcPct val="150000"/>
              </a:lnSpc>
              <a:spcBef>
                <a:spcPts val="0"/>
              </a:spcBef>
              <a:spcAft>
                <a:spcPts val="0"/>
              </a:spcAft>
              <a:buClr>
                <a:srgbClr val="000000"/>
              </a:buClr>
              <a:buSzPts val="1700"/>
              <a:buFont typeface="Arial"/>
              <a:buNone/>
            </a:pPr>
            <a:r>
              <a:rPr lang="fr-FR" sz="2800">
                <a:solidFill>
                  <a:srgbClr val="FFFFFF"/>
                </a:solidFill>
                <a:latin typeface="Montserrat"/>
                <a:ea typeface="Montserrat"/>
                <a:cs typeface="Montserrat"/>
                <a:sym typeface="Montserrat"/>
              </a:rPr>
              <a:t>100 mots maximum</a:t>
            </a:r>
            <a:endParaRPr lang="fr-FR" sz="2800" i="0" u="none" strike="noStrike" cap="none">
              <a:solidFill>
                <a:srgbClr val="FFFFFF"/>
              </a:solidFill>
              <a:latin typeface="Montserrat"/>
              <a:ea typeface="Montserrat"/>
              <a:cs typeface="Montserrat"/>
              <a:sym typeface="Montserrat"/>
            </a:endParaRPr>
          </a:p>
        </p:txBody>
      </p:sp>
    </p:spTree>
    <p:extLst>
      <p:ext uri="{BB962C8B-B14F-4D97-AF65-F5344CB8AC3E}">
        <p14:creationId xmlns:p14="http://schemas.microsoft.com/office/powerpoint/2010/main" val="30956499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600AC742-F4AD-3EAE-5D10-90EA4A3F5DEF}"/>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4D195334-BAD2-6B98-D912-71C2CCEA84D8}"/>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62C07CC1-C059-B08C-DF24-6092493D54EE}"/>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FAD24847-CA47-7D1A-B0F0-5E6D22567D60}"/>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178FEF9B-D896-469E-D7DC-1BB55F8DD615}"/>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a:extLst>
              <a:ext uri="{FF2B5EF4-FFF2-40B4-BE49-F238E27FC236}">
                <a16:creationId xmlns:a16="http://schemas.microsoft.com/office/drawing/2014/main" id="{2F58983E-8713-3F0E-6A6E-19B872E5B269}"/>
              </a:ext>
            </a:extLst>
          </p:cNvPr>
          <p:cNvSpPr txBox="1"/>
          <p:nvPr/>
        </p:nvSpPr>
        <p:spPr>
          <a:xfrm>
            <a:off x="914400" y="625945"/>
            <a:ext cx="15716100" cy="1034129"/>
          </a:xfrm>
          <a:prstGeom prst="rect">
            <a:avLst/>
          </a:prstGeom>
          <a:noFill/>
          <a:ln>
            <a:noFill/>
          </a:ln>
        </p:spPr>
        <p:txBody>
          <a:bodyPr spcFirstLastPara="1" wrap="square" lIns="0" tIns="0" rIns="0" bIns="0" anchor="t" anchorCtr="0">
            <a:spAutoFit/>
          </a:bodyPr>
          <a:lstStyle/>
          <a:p>
            <a:pPr>
              <a:lnSpc>
                <a:spcPct val="140006"/>
              </a:lnSpc>
              <a:buSzPts val="6200"/>
            </a:pPr>
            <a:r>
              <a:rPr lang="fr-FR" sz="4800" b="1">
                <a:solidFill>
                  <a:srgbClr val="FFFFFF"/>
                </a:solidFill>
                <a:latin typeface="Montserrat"/>
                <a:ea typeface="Montserrat"/>
                <a:cs typeface="Montserrat"/>
                <a:sym typeface="Montserrat"/>
              </a:rPr>
              <a:t>Intervention programmatique</a:t>
            </a:r>
          </a:p>
        </p:txBody>
      </p:sp>
      <p:sp>
        <p:nvSpPr>
          <p:cNvPr id="2" name="Text Placeholder 2">
            <a:extLst>
              <a:ext uri="{FF2B5EF4-FFF2-40B4-BE49-F238E27FC236}">
                <a16:creationId xmlns:a16="http://schemas.microsoft.com/office/drawing/2014/main" id="{6ABB3A6A-0123-4B20-036F-3EFC8FF044F4}"/>
              </a:ext>
            </a:extLst>
          </p:cNvPr>
          <p:cNvSpPr txBox="1">
            <a:spLocks/>
          </p:cNvSpPr>
          <p:nvPr/>
        </p:nvSpPr>
        <p:spPr>
          <a:xfrm>
            <a:off x="914400" y="2662432"/>
            <a:ext cx="7486499" cy="804669"/>
          </a:xfrm>
          <a:prstGeom prst="rect">
            <a:avLst/>
          </a:prstGeom>
          <a:solidFill>
            <a:srgbClr val="B61040"/>
          </a:solidFill>
          <a:ln>
            <a:solidFill>
              <a:srgbClr val="C00000"/>
            </a:solidFill>
          </a:ln>
        </p:spPr>
        <p:txBody>
          <a:bodyPr/>
          <a:lstStyle>
            <a:defPPr marR="0" lvl="0" algn="l" rtl="0">
              <a:lnSpc>
                <a:spcPct val="100000"/>
              </a:lnSpc>
              <a:spcBef>
                <a:spcPts val="0"/>
              </a:spcBef>
              <a:spcAft>
                <a:spcPts val="0"/>
              </a:spcAft>
            </a:defPPr>
            <a:lvl1pPr marL="0" indent="0" defTabSz="914400" eaLnBrk="1" latinLnBrk="0" hangingPunct="1">
              <a:spcBef>
                <a:spcPts val="1000"/>
              </a:spcBef>
              <a:buClrTx/>
              <a:buFont typeface="Arial" panose="020B0604020202020204" pitchFamily="34" charset="0"/>
              <a:buNone/>
              <a:defRPr sz="4000" kern="1200">
                <a:solidFill>
                  <a:schemeClr val="bg1"/>
                </a:solidFill>
                <a:latin typeface="Montserrat" pitchFamily="2" charset="77"/>
                <a:ea typeface="+mn-ea"/>
                <a:cs typeface="+mn-cs"/>
              </a:defRPr>
            </a:lvl1pPr>
            <a:lvl2pPr marL="685800" indent="-228600" defTabSz="91440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defTabSz="91440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defTabSz="91440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defTabSz="91440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defTabSz="91440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defTabSz="91440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defTabSz="91440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defTabSz="91440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3600"/>
              <a:t>Mise en œuvre du programme</a:t>
            </a:r>
          </a:p>
        </p:txBody>
      </p:sp>
      <p:sp>
        <p:nvSpPr>
          <p:cNvPr id="3" name="Content Placeholder 3">
            <a:extLst>
              <a:ext uri="{FF2B5EF4-FFF2-40B4-BE49-F238E27FC236}">
                <a16:creationId xmlns:a16="http://schemas.microsoft.com/office/drawing/2014/main" id="{FD5C28CA-DEB1-AF20-8EC7-ED0720D94EAE}"/>
              </a:ext>
            </a:extLst>
          </p:cNvPr>
          <p:cNvSpPr txBox="1">
            <a:spLocks/>
          </p:cNvSpPr>
          <p:nvPr/>
        </p:nvSpPr>
        <p:spPr>
          <a:xfrm>
            <a:off x="914401" y="3680909"/>
            <a:ext cx="7486499" cy="6322073"/>
          </a:xfrm>
          <a:prstGeom prst="rect">
            <a:avLst/>
          </a:prstGeom>
          <a:ln>
            <a:solidFill>
              <a:srgbClr val="C00000"/>
            </a:solidFill>
          </a:ln>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spcAft>
                <a:spcPts val="600"/>
              </a:spcAft>
            </a:pPr>
            <a:r>
              <a:rPr lang="fr-FR" b="1">
                <a:latin typeface="Montserrat" pitchFamily="2" charset="77"/>
              </a:rPr>
              <a:t>Décrivez le “quoi” en quelques phrases.</a:t>
            </a:r>
          </a:p>
          <a:p>
            <a:pPr marL="914400" lvl="1" indent="-566928">
              <a:lnSpc>
                <a:spcPct val="100000"/>
              </a:lnSpc>
              <a:spcBef>
                <a:spcPts val="0"/>
              </a:spcBef>
              <a:spcAft>
                <a:spcPts val="600"/>
              </a:spcAft>
              <a:buBlip>
                <a:blip r:embed="rId4"/>
              </a:buBlip>
            </a:pPr>
            <a:r>
              <a:rPr lang="fr-FR" sz="2300">
                <a:latin typeface="Montserrat" pitchFamily="2" charset="77"/>
              </a:rPr>
              <a:t>But(s) et objectif(s)</a:t>
            </a:r>
          </a:p>
          <a:p>
            <a:pPr marL="914400" lvl="1" indent="-566928">
              <a:lnSpc>
                <a:spcPct val="100000"/>
              </a:lnSpc>
              <a:spcBef>
                <a:spcPts val="0"/>
              </a:spcBef>
              <a:spcAft>
                <a:spcPts val="600"/>
              </a:spcAft>
              <a:buBlip>
                <a:blip r:embed="rId4"/>
              </a:buBlip>
            </a:pPr>
            <a:r>
              <a:rPr lang="fr-FR" sz="2300">
                <a:latin typeface="Montserrat" pitchFamily="2" charset="77"/>
              </a:rPr>
              <a:t>Théorie du changement  </a:t>
            </a:r>
          </a:p>
          <a:p>
            <a:pPr>
              <a:lnSpc>
                <a:spcPct val="100000"/>
              </a:lnSpc>
              <a:spcBef>
                <a:spcPts val="0"/>
              </a:spcBef>
              <a:spcAft>
                <a:spcPts val="600"/>
              </a:spcAft>
            </a:pPr>
            <a:r>
              <a:rPr lang="fr-FR" b="1">
                <a:latin typeface="Montserrat" pitchFamily="2" charset="77"/>
              </a:rPr>
              <a:t>Quelles activités ont été menées ?</a:t>
            </a:r>
          </a:p>
          <a:p>
            <a:pPr marL="914400" lvl="1" indent="-566928">
              <a:lnSpc>
                <a:spcPct val="100000"/>
              </a:lnSpc>
              <a:spcBef>
                <a:spcPts val="0"/>
              </a:spcBef>
              <a:spcAft>
                <a:spcPts val="600"/>
              </a:spcAft>
              <a:buBlip>
                <a:blip r:embed="rId4"/>
              </a:buBlip>
            </a:pPr>
            <a:r>
              <a:rPr lang="fr-FR" sz="2300">
                <a:latin typeface="Montserrat" pitchFamily="2" charset="77"/>
              </a:rPr>
              <a:t>Exécution du programme</a:t>
            </a:r>
          </a:p>
          <a:p>
            <a:pPr marL="1371600" lvl="2" indent="-566928">
              <a:lnSpc>
                <a:spcPct val="100000"/>
              </a:lnSpc>
              <a:spcBef>
                <a:spcPts val="0"/>
              </a:spcBef>
              <a:spcAft>
                <a:spcPts val="600"/>
              </a:spcAft>
              <a:buBlip>
                <a:blip r:embed="rId4"/>
              </a:buBlip>
            </a:pPr>
            <a:r>
              <a:rPr lang="fr-FR" sz="2100">
                <a:latin typeface="Montserrat" pitchFamily="2" charset="77"/>
              </a:rPr>
              <a:t>Adhérence</a:t>
            </a:r>
          </a:p>
          <a:p>
            <a:pPr marL="1371600" lvl="2" indent="-566928">
              <a:lnSpc>
                <a:spcPct val="100000"/>
              </a:lnSpc>
              <a:spcBef>
                <a:spcPts val="0"/>
              </a:spcBef>
              <a:spcAft>
                <a:spcPts val="600"/>
              </a:spcAft>
              <a:buBlip>
                <a:blip r:embed="rId4"/>
              </a:buBlip>
            </a:pPr>
            <a:r>
              <a:rPr lang="fr-FR" sz="2100">
                <a:latin typeface="Montserrat" pitchFamily="2" charset="77"/>
              </a:rPr>
              <a:t>Adaptation </a:t>
            </a:r>
          </a:p>
          <a:p>
            <a:pPr marL="914400" lvl="1" indent="-566928">
              <a:lnSpc>
                <a:spcPct val="100000"/>
              </a:lnSpc>
              <a:spcBef>
                <a:spcPts val="0"/>
              </a:spcBef>
              <a:spcAft>
                <a:spcPts val="600"/>
              </a:spcAft>
              <a:buBlip>
                <a:blip r:embed="rId4"/>
              </a:buBlip>
            </a:pPr>
            <a:r>
              <a:rPr lang="fr-FR" sz="2300">
                <a:latin typeface="Montserrat" pitchFamily="2" charset="77"/>
              </a:rPr>
              <a:t>Réception du programme</a:t>
            </a:r>
          </a:p>
          <a:p>
            <a:pPr marL="1371600" lvl="2" indent="-566928">
              <a:lnSpc>
                <a:spcPct val="100000"/>
              </a:lnSpc>
              <a:spcBef>
                <a:spcPts val="0"/>
              </a:spcBef>
              <a:spcAft>
                <a:spcPts val="600"/>
              </a:spcAft>
              <a:buBlip>
                <a:blip r:embed="rId4"/>
              </a:buBlip>
            </a:pPr>
            <a:r>
              <a:rPr lang="fr-FR" sz="2100">
                <a:latin typeface="Montserrat" pitchFamily="2" charset="77"/>
              </a:rPr>
              <a:t>Réaction des bénéficiaires</a:t>
            </a:r>
          </a:p>
          <a:p>
            <a:pPr marL="1371600" lvl="2" indent="-566928">
              <a:lnSpc>
                <a:spcPct val="100000"/>
              </a:lnSpc>
              <a:spcBef>
                <a:spcPts val="0"/>
              </a:spcBef>
              <a:spcAft>
                <a:spcPts val="600"/>
              </a:spcAft>
              <a:buBlip>
                <a:blip r:embed="rId4"/>
              </a:buBlip>
            </a:pPr>
            <a:r>
              <a:rPr lang="fr-FR" sz="2100">
                <a:latin typeface="Montserrat" pitchFamily="2" charset="77"/>
              </a:rPr>
              <a:t>Participation</a:t>
            </a:r>
          </a:p>
        </p:txBody>
      </p:sp>
      <p:sp>
        <p:nvSpPr>
          <p:cNvPr id="4" name="Text Placeholder 4">
            <a:extLst>
              <a:ext uri="{FF2B5EF4-FFF2-40B4-BE49-F238E27FC236}">
                <a16:creationId xmlns:a16="http://schemas.microsoft.com/office/drawing/2014/main" id="{B2545D17-E701-1324-C9ED-EB68E391C670}"/>
              </a:ext>
            </a:extLst>
          </p:cNvPr>
          <p:cNvSpPr txBox="1">
            <a:spLocks/>
          </p:cNvSpPr>
          <p:nvPr/>
        </p:nvSpPr>
        <p:spPr>
          <a:xfrm>
            <a:off x="8722076" y="2662431"/>
            <a:ext cx="8651523" cy="804670"/>
          </a:xfrm>
          <a:prstGeom prst="rect">
            <a:avLst/>
          </a:prstGeom>
          <a:solidFill>
            <a:srgbClr val="B61040"/>
          </a:solidFill>
          <a:ln>
            <a:solidFill>
              <a:srgbClr val="C00000"/>
            </a:solidFill>
          </a:ln>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ClrTx/>
              <a:buNone/>
            </a:pPr>
            <a:r>
              <a:rPr lang="fr-FR" sz="3600">
                <a:solidFill>
                  <a:schemeClr val="bg1"/>
                </a:solidFill>
                <a:latin typeface="Montserrat" pitchFamily="2" charset="77"/>
              </a:rPr>
              <a:t>Évaluation du programme</a:t>
            </a:r>
          </a:p>
        </p:txBody>
      </p:sp>
      <p:sp>
        <p:nvSpPr>
          <p:cNvPr id="5" name="Content Placeholder 5">
            <a:extLst>
              <a:ext uri="{FF2B5EF4-FFF2-40B4-BE49-F238E27FC236}">
                <a16:creationId xmlns:a16="http://schemas.microsoft.com/office/drawing/2014/main" id="{E5470049-7F36-070D-2E20-FF14CBBB6D5C}"/>
              </a:ext>
            </a:extLst>
          </p:cNvPr>
          <p:cNvSpPr txBox="1">
            <a:spLocks/>
          </p:cNvSpPr>
          <p:nvPr/>
        </p:nvSpPr>
        <p:spPr>
          <a:xfrm>
            <a:off x="8722075" y="3680910"/>
            <a:ext cx="8651523" cy="6322072"/>
          </a:xfrm>
          <a:prstGeom prst="rect">
            <a:avLst/>
          </a:prstGeom>
          <a:ln>
            <a:solidFill>
              <a:srgbClr val="C00000"/>
            </a:solidFill>
          </a:ln>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spcAft>
                <a:spcPts val="600"/>
              </a:spcAft>
            </a:pPr>
            <a:r>
              <a:rPr lang="fr-FR" b="1">
                <a:latin typeface="Montserrat" pitchFamily="2" charset="77"/>
              </a:rPr>
              <a:t>Quelle(s) est (sont) la (les) question(s) clés de l’évaluation?</a:t>
            </a:r>
          </a:p>
          <a:p>
            <a:pPr>
              <a:lnSpc>
                <a:spcPct val="100000"/>
              </a:lnSpc>
              <a:spcBef>
                <a:spcPts val="0"/>
              </a:spcBef>
              <a:spcAft>
                <a:spcPts val="600"/>
              </a:spcAft>
            </a:pPr>
            <a:r>
              <a:rPr lang="fr-FR" b="1">
                <a:latin typeface="Montserrat" pitchFamily="2" charset="77"/>
              </a:rPr>
              <a:t>Clarifier le type de relation évaluation-partie prenante</a:t>
            </a:r>
          </a:p>
          <a:p>
            <a:pPr marL="914400" lvl="1" indent="-566928">
              <a:lnSpc>
                <a:spcPct val="100000"/>
              </a:lnSpc>
              <a:spcBef>
                <a:spcPts val="0"/>
              </a:spcBef>
              <a:spcAft>
                <a:spcPts val="600"/>
              </a:spcAft>
              <a:buBlip>
                <a:blip r:embed="rId4"/>
              </a:buBlip>
            </a:pPr>
            <a:r>
              <a:rPr lang="fr-FR" sz="2300">
                <a:latin typeface="Montserrat" pitchFamily="2" charset="77"/>
              </a:rPr>
              <a:t>Évaluation indépendante</a:t>
            </a:r>
          </a:p>
          <a:p>
            <a:pPr marL="914400" lvl="1" indent="-566928">
              <a:lnSpc>
                <a:spcPct val="100000"/>
              </a:lnSpc>
              <a:spcBef>
                <a:spcPts val="0"/>
              </a:spcBef>
              <a:spcAft>
                <a:spcPts val="600"/>
              </a:spcAft>
              <a:buBlip>
                <a:blip r:embed="rId4"/>
              </a:buBlip>
            </a:pPr>
            <a:r>
              <a:rPr lang="fr-FR" sz="2300">
                <a:latin typeface="Montserrat" pitchFamily="2" charset="77"/>
              </a:rPr>
              <a:t>Évaluation participative/collaborative</a:t>
            </a:r>
          </a:p>
          <a:p>
            <a:pPr marL="914400" lvl="1" indent="-566928">
              <a:lnSpc>
                <a:spcPct val="100000"/>
              </a:lnSpc>
              <a:spcBef>
                <a:spcPts val="0"/>
              </a:spcBef>
              <a:spcAft>
                <a:spcPts val="600"/>
              </a:spcAft>
              <a:buBlip>
                <a:blip r:embed="rId4"/>
              </a:buBlip>
            </a:pPr>
            <a:r>
              <a:rPr lang="fr-FR" sz="2300">
                <a:latin typeface="Montserrat" pitchFamily="2" charset="77"/>
              </a:rPr>
              <a:t>Évaluation autonome</a:t>
            </a:r>
          </a:p>
          <a:p>
            <a:pPr>
              <a:lnSpc>
                <a:spcPct val="100000"/>
              </a:lnSpc>
              <a:spcBef>
                <a:spcPts val="0"/>
              </a:spcBef>
              <a:spcAft>
                <a:spcPts val="600"/>
              </a:spcAft>
            </a:pPr>
            <a:r>
              <a:rPr lang="fr-FR" b="1">
                <a:latin typeface="Montserrat" pitchFamily="2" charset="77"/>
              </a:rPr>
              <a:t>Portée de l’évaluation : Que vise t-elle?</a:t>
            </a:r>
          </a:p>
          <a:p>
            <a:pPr marL="914400" lvl="1" indent="-566928">
              <a:lnSpc>
                <a:spcPct val="100000"/>
              </a:lnSpc>
              <a:spcBef>
                <a:spcPts val="0"/>
              </a:spcBef>
              <a:spcAft>
                <a:spcPts val="600"/>
              </a:spcAft>
              <a:buBlip>
                <a:blip r:embed="rId4"/>
              </a:buBlip>
            </a:pPr>
            <a:r>
              <a:rPr lang="fr-FR" sz="2300">
                <a:latin typeface="Montserrat" pitchFamily="2" charset="77"/>
              </a:rPr>
              <a:t>Améliorer le programme ?</a:t>
            </a:r>
          </a:p>
          <a:p>
            <a:pPr marL="914400" lvl="1" indent="-566928">
              <a:lnSpc>
                <a:spcPct val="100000"/>
              </a:lnSpc>
              <a:spcBef>
                <a:spcPts val="0"/>
              </a:spcBef>
              <a:spcAft>
                <a:spcPts val="600"/>
              </a:spcAft>
              <a:buBlip>
                <a:blip r:embed="rId4"/>
              </a:buBlip>
            </a:pPr>
            <a:r>
              <a:rPr lang="fr-FR" sz="2300">
                <a:latin typeface="Montserrat" pitchFamily="2" charset="77"/>
              </a:rPr>
              <a:t>Le programme a-t-il été mis en œuvre adéquatement ?</a:t>
            </a:r>
          </a:p>
          <a:p>
            <a:pPr marL="914400" lvl="1" indent="-566928">
              <a:lnSpc>
                <a:spcPct val="100000"/>
              </a:lnSpc>
              <a:spcBef>
                <a:spcPts val="0"/>
              </a:spcBef>
              <a:spcAft>
                <a:spcPts val="600"/>
              </a:spcAft>
              <a:buBlip>
                <a:blip r:embed="rId4"/>
              </a:buBlip>
            </a:pPr>
            <a:r>
              <a:rPr lang="fr-FR" sz="2300">
                <a:latin typeface="Montserrat" pitchFamily="2" charset="77"/>
              </a:rPr>
              <a:t>Y a-t-il des changements de résultats ?</a:t>
            </a:r>
          </a:p>
          <a:p>
            <a:pPr marL="914400" lvl="1" indent="-566928">
              <a:lnSpc>
                <a:spcPct val="100000"/>
              </a:lnSpc>
              <a:spcBef>
                <a:spcPts val="0"/>
              </a:spcBef>
              <a:spcAft>
                <a:spcPts val="600"/>
              </a:spcAft>
              <a:buBlip>
                <a:blip r:embed="rId4"/>
              </a:buBlip>
            </a:pPr>
            <a:r>
              <a:rPr lang="fr-FR" sz="2300">
                <a:latin typeface="Montserrat" pitchFamily="2" charset="77"/>
              </a:rPr>
              <a:t>Les changements de résultats peuvent-ils être attribués au programme ?</a:t>
            </a:r>
          </a:p>
        </p:txBody>
      </p:sp>
    </p:spTree>
    <p:extLst>
      <p:ext uri="{BB962C8B-B14F-4D97-AF65-F5344CB8AC3E}">
        <p14:creationId xmlns:p14="http://schemas.microsoft.com/office/powerpoint/2010/main" val="255251452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4ADFF958-803F-C310-80AA-B63B0C4E0266}"/>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B92FE22E-88A8-1B09-3494-A22E9C3BFF2E}"/>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B5D6283D-28D7-D27F-F601-73BCB99226C0}"/>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DDE4FB84-EE12-F157-116C-42CE202C8CC4}"/>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8C8CB993-E393-8062-DDCC-3C1137AE17BE}"/>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a:extLst>
              <a:ext uri="{FF2B5EF4-FFF2-40B4-BE49-F238E27FC236}">
                <a16:creationId xmlns:a16="http://schemas.microsoft.com/office/drawing/2014/main" id="{578EF840-885A-3769-3298-DA5AA790804B}"/>
              </a:ext>
            </a:extLst>
          </p:cNvPr>
          <p:cNvSpPr txBox="1"/>
          <p:nvPr/>
        </p:nvSpPr>
        <p:spPr>
          <a:xfrm>
            <a:off x="952500" y="683948"/>
            <a:ext cx="15716100" cy="1034129"/>
          </a:xfrm>
          <a:prstGeom prst="rect">
            <a:avLst/>
          </a:prstGeom>
          <a:noFill/>
          <a:ln>
            <a:noFill/>
          </a:ln>
        </p:spPr>
        <p:txBody>
          <a:bodyPr spcFirstLastPara="1" wrap="square" lIns="0" tIns="0" rIns="0" bIns="0" anchor="t" anchorCtr="0">
            <a:spAutoFit/>
          </a:bodyPr>
          <a:lstStyle/>
          <a:p>
            <a:pPr>
              <a:lnSpc>
                <a:spcPct val="140006"/>
              </a:lnSpc>
              <a:buSzPts val="6200"/>
            </a:pPr>
            <a:r>
              <a:rPr lang="fr-FR" sz="4800" b="1">
                <a:solidFill>
                  <a:srgbClr val="FFFFFF"/>
                </a:solidFill>
                <a:latin typeface="Montserrat"/>
                <a:ea typeface="Montserrat"/>
                <a:cs typeface="Montserrat"/>
                <a:sym typeface="Montserrat"/>
              </a:rPr>
              <a:t>Déterminer le cadre du résumé</a:t>
            </a:r>
          </a:p>
        </p:txBody>
      </p:sp>
      <p:graphicFrame>
        <p:nvGraphicFramePr>
          <p:cNvPr id="2" name="Table 1">
            <a:extLst>
              <a:ext uri="{FF2B5EF4-FFF2-40B4-BE49-F238E27FC236}">
                <a16:creationId xmlns:a16="http://schemas.microsoft.com/office/drawing/2014/main" id="{E2D78A9B-24AF-7949-2BB2-AC0B92761F69}"/>
              </a:ext>
            </a:extLst>
          </p:cNvPr>
          <p:cNvGraphicFramePr>
            <a:graphicFrameLocks noGrp="1"/>
          </p:cNvGraphicFramePr>
          <p:nvPr>
            <p:extLst>
              <p:ext uri="{D42A27DB-BD31-4B8C-83A1-F6EECF244321}">
                <p14:modId xmlns:p14="http://schemas.microsoft.com/office/powerpoint/2010/main" val="1780075352"/>
              </p:ext>
            </p:extLst>
          </p:nvPr>
        </p:nvGraphicFramePr>
        <p:xfrm>
          <a:off x="952500" y="2666286"/>
          <a:ext cx="7526482" cy="7271037"/>
        </p:xfrm>
        <a:graphic>
          <a:graphicData uri="http://schemas.openxmlformats.org/drawingml/2006/table">
            <a:tbl>
              <a:tblPr firstRow="1" bandRow="1">
                <a:tableStyleId>{85BE263C-DBD7-4A20-BB59-AAB30ACAA65A}</a:tableStyleId>
              </a:tblPr>
              <a:tblGrid>
                <a:gridCol w="2772165">
                  <a:extLst>
                    <a:ext uri="{9D8B030D-6E8A-4147-A177-3AD203B41FA5}">
                      <a16:colId xmlns:a16="http://schemas.microsoft.com/office/drawing/2014/main" val="3251545464"/>
                    </a:ext>
                  </a:extLst>
                </a:gridCol>
                <a:gridCol w="4754317">
                  <a:extLst>
                    <a:ext uri="{9D8B030D-6E8A-4147-A177-3AD203B41FA5}">
                      <a16:colId xmlns:a16="http://schemas.microsoft.com/office/drawing/2014/main" val="3655672170"/>
                    </a:ext>
                  </a:extLst>
                </a:gridCol>
              </a:tblGrid>
              <a:tr h="1018732">
                <a:tc>
                  <a:txBody>
                    <a:bodyPr/>
                    <a:lstStyle/>
                    <a:p>
                      <a:r>
                        <a:rPr lang="fr-FR" sz="2800" noProof="0" dirty="0">
                          <a:latin typeface="Montserrat" pitchFamily="2" charset="77"/>
                        </a:rPr>
                        <a:t>Phase du projet</a:t>
                      </a:r>
                    </a:p>
                  </a:txBody>
                  <a:tcPr marL="132676" marR="132676" marT="66338" marB="66338">
                    <a:solidFill>
                      <a:srgbClr val="B61040"/>
                    </a:solidFill>
                  </a:tcPr>
                </a:tc>
                <a:tc>
                  <a:txBody>
                    <a:bodyPr/>
                    <a:lstStyle/>
                    <a:p>
                      <a:r>
                        <a:rPr lang="fr-FR" sz="2800" noProof="0" dirty="0">
                          <a:latin typeface="Montserrat" pitchFamily="2" charset="77"/>
                        </a:rPr>
                        <a:t>Cadre du résumé</a:t>
                      </a:r>
                    </a:p>
                  </a:txBody>
                  <a:tcPr marL="132676" marR="132676" marT="66338" marB="66338">
                    <a:solidFill>
                      <a:srgbClr val="B61040"/>
                    </a:solidFill>
                  </a:tcPr>
                </a:tc>
                <a:extLst>
                  <a:ext uri="{0D108BD9-81ED-4DB2-BD59-A6C34878D82A}">
                    <a16:rowId xmlns:a16="http://schemas.microsoft.com/office/drawing/2014/main" val="206923382"/>
                  </a:ext>
                </a:extLst>
              </a:tr>
              <a:tr h="1364749">
                <a:tc>
                  <a:txBody>
                    <a:bodyPr/>
                    <a:lstStyle/>
                    <a:p>
                      <a:r>
                        <a:rPr lang="fr-FR" sz="2400" b="1" noProof="0" dirty="0">
                          <a:latin typeface="Montserrat" pitchFamily="2" charset="77"/>
                        </a:rPr>
                        <a:t>Concept/ type de projet</a:t>
                      </a:r>
                    </a:p>
                  </a:txBody>
                  <a:tcPr marL="132676" marR="132676" marT="66338" marB="66338"/>
                </a:tc>
                <a:tc>
                  <a:txBody>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2400" kern="1200" noProof="0" dirty="0">
                          <a:latin typeface="Montserrat" pitchFamily="2" charset="77"/>
                        </a:rPr>
                        <a:t>Recherche ou évaluation formative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2400" kern="1200" noProof="0" dirty="0">
                          <a:latin typeface="Montserrat" pitchFamily="2" charset="77"/>
                        </a:rPr>
                        <a:t>Évaluation des besoins</a:t>
                      </a:r>
                      <a:endParaRPr lang="fr-FR" sz="2400" kern="1200" noProof="0" dirty="0">
                        <a:solidFill>
                          <a:schemeClr val="dk1"/>
                        </a:solidFill>
                        <a:latin typeface="Montserrat" pitchFamily="2" charset="77"/>
                        <a:ea typeface="+mn-ea"/>
                        <a:cs typeface="+mn-cs"/>
                      </a:endParaRPr>
                    </a:p>
                  </a:txBody>
                  <a:tcPr marL="132676" marR="132676" marT="66338" marB="66338"/>
                </a:tc>
                <a:extLst>
                  <a:ext uri="{0D108BD9-81ED-4DB2-BD59-A6C34878D82A}">
                    <a16:rowId xmlns:a16="http://schemas.microsoft.com/office/drawing/2014/main" val="4125261007"/>
                  </a:ext>
                </a:extLst>
              </a:tr>
              <a:tr h="4510974">
                <a:tc>
                  <a:txBody>
                    <a:bodyPr/>
                    <a:lstStyle/>
                    <a:p>
                      <a:r>
                        <a:rPr lang="fr-FR" sz="2400" b="1" noProof="0" dirty="0">
                          <a:latin typeface="Montserrat" pitchFamily="2" charset="77"/>
                        </a:rPr>
                        <a:t>Mise en œuvre du projet </a:t>
                      </a:r>
                    </a:p>
                  </a:txBody>
                  <a:tcPr marL="132676" marR="132676" marT="66338" marB="66338"/>
                </a:tc>
                <a:tc>
                  <a:txBody>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2400" kern="1200" noProof="0" dirty="0">
                          <a:latin typeface="Montserrat" pitchFamily="2" charset="77"/>
                        </a:rPr>
                        <a:t>Évaluation de processus</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2400" kern="1200" noProof="0" dirty="0">
                          <a:latin typeface="Montserrat" pitchFamily="2" charset="77"/>
                        </a:rPr>
                        <a:t>Bilan</a:t>
                      </a:r>
                    </a:p>
                    <a:p>
                      <a:pPr marL="800100" marR="0" lvl="1"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2400" kern="1200" noProof="0" dirty="0">
                          <a:latin typeface="Montserrat" pitchFamily="2" charset="77"/>
                        </a:rPr>
                        <a:t>Évaluation de résultats</a:t>
                      </a:r>
                    </a:p>
                    <a:p>
                      <a:pPr marL="800100" marR="0" lvl="1"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2400" kern="1200" noProof="0" dirty="0">
                          <a:latin typeface="Montserrat" pitchFamily="2" charset="77"/>
                        </a:rPr>
                        <a:t>Évaluation d’impact</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2400" kern="1200" noProof="0" dirty="0">
                          <a:latin typeface="Montserrat" pitchFamily="2" charset="77"/>
                        </a:rPr>
                        <a:t>Évaluation économique </a:t>
                      </a:r>
                    </a:p>
                    <a:p>
                      <a:pPr marL="800100" marR="0" lvl="1"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2400" noProof="0" dirty="0">
                          <a:latin typeface="Montserrat" pitchFamily="2" charset="77"/>
                        </a:rPr>
                        <a:t>Analyse de minimisation de coûts</a:t>
                      </a:r>
                    </a:p>
                    <a:p>
                      <a:pPr marL="800100" marR="0" lvl="1"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2400" noProof="0" dirty="0">
                          <a:latin typeface="Montserrat" pitchFamily="2" charset="77"/>
                        </a:rPr>
                        <a:t>Analyse de rentabilité</a:t>
                      </a:r>
                    </a:p>
                    <a:p>
                      <a:pPr marL="800100" marR="0" lvl="1"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2400" noProof="0" dirty="0">
                          <a:latin typeface="Montserrat" pitchFamily="2" charset="77"/>
                        </a:rPr>
                        <a:t>Analyse coûts-bénéfices</a:t>
                      </a:r>
                    </a:p>
                    <a:p>
                      <a:pPr marL="800100" marR="0" lvl="1"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2400" noProof="0" dirty="0">
                          <a:latin typeface="Montserrat" pitchFamily="2" charset="77"/>
                        </a:rPr>
                        <a:t>Analyse coût-utilité</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2400" kern="1200" noProof="0" dirty="0">
                          <a:latin typeface="Montserrat" pitchFamily="2" charset="77"/>
                        </a:rPr>
                        <a:t>Science de la mise en œuvre </a:t>
                      </a:r>
                      <a:endParaRPr lang="fr-FR" sz="2400" kern="1200" noProof="0" dirty="0">
                        <a:solidFill>
                          <a:schemeClr val="dk1"/>
                        </a:solidFill>
                        <a:latin typeface="Montserrat" pitchFamily="2" charset="77"/>
                        <a:ea typeface="+mn-ea"/>
                        <a:cs typeface="+mn-cs"/>
                      </a:endParaRPr>
                    </a:p>
                  </a:txBody>
                  <a:tcPr marL="132676" marR="132676" marT="66338" marB="66338"/>
                </a:tc>
                <a:extLst>
                  <a:ext uri="{0D108BD9-81ED-4DB2-BD59-A6C34878D82A}">
                    <a16:rowId xmlns:a16="http://schemas.microsoft.com/office/drawing/2014/main" val="1515814324"/>
                  </a:ext>
                </a:extLst>
              </a:tr>
            </a:tbl>
          </a:graphicData>
        </a:graphic>
      </p:graphicFrame>
      <p:graphicFrame>
        <p:nvGraphicFramePr>
          <p:cNvPr id="4" name="Table 3">
            <a:extLst>
              <a:ext uri="{FF2B5EF4-FFF2-40B4-BE49-F238E27FC236}">
                <a16:creationId xmlns:a16="http://schemas.microsoft.com/office/drawing/2014/main" id="{0BA942AC-F782-4CFA-6016-C8753A514997}"/>
              </a:ext>
            </a:extLst>
          </p:cNvPr>
          <p:cNvGraphicFramePr>
            <a:graphicFrameLocks noGrp="1"/>
          </p:cNvGraphicFramePr>
          <p:nvPr>
            <p:extLst>
              <p:ext uri="{D42A27DB-BD31-4B8C-83A1-F6EECF244321}">
                <p14:modId xmlns:p14="http://schemas.microsoft.com/office/powerpoint/2010/main" val="2746546466"/>
              </p:ext>
            </p:extLst>
          </p:nvPr>
        </p:nvGraphicFramePr>
        <p:xfrm>
          <a:off x="8725489" y="2666286"/>
          <a:ext cx="8610011" cy="7271037"/>
        </p:xfrm>
        <a:graphic>
          <a:graphicData uri="http://schemas.openxmlformats.org/drawingml/2006/table">
            <a:tbl>
              <a:tblPr firstRow="1" bandRow="1">
                <a:tableStyleId>{85BE263C-DBD7-4A20-BB59-AAB30ACAA65A}</a:tableStyleId>
              </a:tblPr>
              <a:tblGrid>
                <a:gridCol w="2931480">
                  <a:extLst>
                    <a:ext uri="{9D8B030D-6E8A-4147-A177-3AD203B41FA5}">
                      <a16:colId xmlns:a16="http://schemas.microsoft.com/office/drawing/2014/main" val="3251545464"/>
                    </a:ext>
                  </a:extLst>
                </a:gridCol>
                <a:gridCol w="5678531">
                  <a:extLst>
                    <a:ext uri="{9D8B030D-6E8A-4147-A177-3AD203B41FA5}">
                      <a16:colId xmlns:a16="http://schemas.microsoft.com/office/drawing/2014/main" val="3655672170"/>
                    </a:ext>
                  </a:extLst>
                </a:gridCol>
              </a:tblGrid>
              <a:tr h="1073406">
                <a:tc>
                  <a:txBody>
                    <a:bodyPr/>
                    <a:lstStyle/>
                    <a:p>
                      <a:r>
                        <a:rPr lang="fr-FR" sz="2800" noProof="0" dirty="0">
                          <a:latin typeface="Montserrat" pitchFamily="2" charset="77"/>
                        </a:rPr>
                        <a:t>Phase du projet</a:t>
                      </a:r>
                    </a:p>
                  </a:txBody>
                  <a:tcPr marL="139796" marR="139796" marT="69898" marB="69898">
                    <a:solidFill>
                      <a:srgbClr val="B61040"/>
                    </a:solidFill>
                  </a:tcPr>
                </a:tc>
                <a:tc>
                  <a:txBody>
                    <a:bodyPr/>
                    <a:lstStyle/>
                    <a:p>
                      <a:r>
                        <a:rPr lang="fr-FR" sz="2800" noProof="0" dirty="0">
                          <a:latin typeface="Montserrat" pitchFamily="2" charset="77"/>
                        </a:rPr>
                        <a:t>Cadre du résumé</a:t>
                      </a:r>
                    </a:p>
                  </a:txBody>
                  <a:tcPr marL="139796" marR="139796" marT="69898" marB="69898">
                    <a:solidFill>
                      <a:srgbClr val="B61040"/>
                    </a:solidFill>
                  </a:tcPr>
                </a:tc>
                <a:extLst>
                  <a:ext uri="{0D108BD9-81ED-4DB2-BD59-A6C34878D82A}">
                    <a16:rowId xmlns:a16="http://schemas.microsoft.com/office/drawing/2014/main" val="206923382"/>
                  </a:ext>
                </a:extLst>
              </a:tr>
              <a:tr h="6197631">
                <a:tc>
                  <a:txBody>
                    <a:bodyPr/>
                    <a:lstStyle/>
                    <a:p>
                      <a:r>
                        <a:rPr lang="fr-FR" sz="2400" b="1" noProof="0" dirty="0">
                          <a:latin typeface="Montserrat" pitchFamily="2" charset="77"/>
                        </a:rPr>
                        <a:t>Évaluation du projet</a:t>
                      </a:r>
                    </a:p>
                  </a:txBody>
                  <a:tcPr marL="139796" marR="139796" marT="69898" marB="69898"/>
                </a:tc>
                <a:tc>
                  <a:txBody>
                    <a:bodyPr/>
                    <a:lstStyle/>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2800" kern="1200" noProof="0" dirty="0">
                          <a:latin typeface="Montserrat" pitchFamily="2" charset="77"/>
                        </a:rPr>
                        <a:t>Bilan</a:t>
                      </a:r>
                    </a:p>
                    <a:p>
                      <a:pPr marL="914400" marR="0" lvl="1"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2800" kern="1200" noProof="0" dirty="0">
                          <a:latin typeface="Montserrat" pitchFamily="2" charset="77"/>
                        </a:rPr>
                        <a:t>Évaluation de résultats </a:t>
                      </a:r>
                    </a:p>
                    <a:p>
                      <a:pPr marL="914400" marR="0" lvl="1"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2800" kern="1200" noProof="0" dirty="0">
                          <a:latin typeface="Montserrat" pitchFamily="2" charset="77"/>
                        </a:rPr>
                        <a:t>Évaluation d’impact</a:t>
                      </a:r>
                    </a:p>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2800" kern="1200" noProof="0" dirty="0">
                          <a:latin typeface="Montserrat" pitchFamily="2" charset="77"/>
                        </a:rPr>
                        <a:t>Évaluation économique</a:t>
                      </a:r>
                    </a:p>
                    <a:p>
                      <a:pPr marL="914400" marR="0" lvl="1"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2800" noProof="0" dirty="0">
                          <a:latin typeface="Montserrat" pitchFamily="2" charset="77"/>
                        </a:rPr>
                        <a:t>Analyse de minimisation de coûts</a:t>
                      </a:r>
                    </a:p>
                    <a:p>
                      <a:pPr marL="914400" marR="0" lvl="1"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2800" noProof="0" dirty="0">
                          <a:latin typeface="Montserrat" pitchFamily="2" charset="77"/>
                        </a:rPr>
                        <a:t>Analyse de rentabilité</a:t>
                      </a:r>
                    </a:p>
                    <a:p>
                      <a:pPr marL="914400" marR="0" lvl="1"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2800" noProof="0" dirty="0">
                          <a:latin typeface="Montserrat" pitchFamily="2" charset="77"/>
                        </a:rPr>
                        <a:t>Analyse coûts-bénéfices</a:t>
                      </a:r>
                    </a:p>
                    <a:p>
                      <a:pPr marL="914400" marR="0" lvl="1"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2800" noProof="0" dirty="0">
                          <a:latin typeface="Montserrat" pitchFamily="2" charset="77"/>
                        </a:rPr>
                        <a:t>Analyse coût-utilité</a:t>
                      </a:r>
                    </a:p>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2800" kern="1200" noProof="0" dirty="0">
                          <a:latin typeface="Montserrat" pitchFamily="2" charset="77"/>
                        </a:rPr>
                        <a:t>Science de la mise en œuvre </a:t>
                      </a:r>
                    </a:p>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2800" kern="1200" noProof="0" dirty="0">
                          <a:solidFill>
                            <a:schemeClr val="dk1"/>
                          </a:solidFill>
                          <a:latin typeface="Montserrat" pitchFamily="2" charset="77"/>
                          <a:ea typeface="+mn-ea"/>
                          <a:cs typeface="+mn-cs"/>
                        </a:rPr>
                        <a:t>Évaluation basée sur la théorie</a:t>
                      </a:r>
                    </a:p>
                  </a:txBody>
                  <a:tcPr marL="139796" marR="139796" marT="69898" marB="69898"/>
                </a:tc>
                <a:extLst>
                  <a:ext uri="{0D108BD9-81ED-4DB2-BD59-A6C34878D82A}">
                    <a16:rowId xmlns:a16="http://schemas.microsoft.com/office/drawing/2014/main" val="1131282520"/>
                  </a:ext>
                </a:extLst>
              </a:tr>
            </a:tbl>
          </a:graphicData>
        </a:graphic>
      </p:graphicFrame>
    </p:spTree>
    <p:extLst>
      <p:ext uri="{BB962C8B-B14F-4D97-AF65-F5344CB8AC3E}">
        <p14:creationId xmlns:p14="http://schemas.microsoft.com/office/powerpoint/2010/main" val="305104959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5BE7F59F-B0F0-EFC1-F2A0-A84A238AB025}"/>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EDB2DDC7-FF68-A11F-5BC6-69405B380A45}"/>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C60972BC-D3F8-726C-FA4A-1FCB7C7EEA2C}"/>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6CB8C351-9454-E646-FCC6-8D82FF545B90}"/>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B1031AFA-F085-713E-E5E9-0A1F39A417C0}"/>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a:extLst>
              <a:ext uri="{FF2B5EF4-FFF2-40B4-BE49-F238E27FC236}">
                <a16:creationId xmlns:a16="http://schemas.microsoft.com/office/drawing/2014/main" id="{45401432-689B-AE5D-166D-EBECA8CB000F}"/>
              </a:ext>
            </a:extLst>
          </p:cNvPr>
          <p:cNvSpPr txBox="1"/>
          <p:nvPr/>
        </p:nvSpPr>
        <p:spPr>
          <a:xfrm>
            <a:off x="914400" y="625945"/>
            <a:ext cx="15716100" cy="1034129"/>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fr-FR" sz="4800" b="1">
                <a:solidFill>
                  <a:srgbClr val="FFFFFF"/>
                </a:solidFill>
                <a:latin typeface="Montserrat"/>
                <a:ea typeface="Montserrat"/>
                <a:cs typeface="Montserrat"/>
                <a:sym typeface="Montserrat"/>
              </a:rPr>
              <a:t>Exemple</a:t>
            </a:r>
            <a:endParaRPr lang="fr-FR" sz="5400" b="1">
              <a:solidFill>
                <a:srgbClr val="FFFFFF"/>
              </a:solidFill>
              <a:latin typeface="Montserrat"/>
              <a:ea typeface="Montserrat"/>
              <a:cs typeface="Montserrat"/>
              <a:sym typeface="Montserrat"/>
            </a:endParaRPr>
          </a:p>
        </p:txBody>
      </p:sp>
      <p:sp>
        <p:nvSpPr>
          <p:cNvPr id="130" name="Google Shape;130;p4">
            <a:extLst>
              <a:ext uri="{FF2B5EF4-FFF2-40B4-BE49-F238E27FC236}">
                <a16:creationId xmlns:a16="http://schemas.microsoft.com/office/drawing/2014/main" id="{0CCAA28B-40B7-12D4-484B-38952A953BE2}"/>
              </a:ext>
            </a:extLst>
          </p:cNvPr>
          <p:cNvSpPr/>
          <p:nvPr/>
        </p:nvSpPr>
        <p:spPr>
          <a:xfrm>
            <a:off x="914400" y="2717505"/>
            <a:ext cx="11328400" cy="6388396"/>
          </a:xfrm>
          <a:prstGeom prst="rect">
            <a:avLst/>
          </a:prstGeom>
          <a:noFill/>
          <a:ln>
            <a:noFill/>
          </a:ln>
        </p:spPr>
        <p:txBody>
          <a:bodyPr spcFirstLastPara="1" wrap="square" lIns="91425" tIns="45700" rIns="91425" bIns="45700" anchor="t" anchorCtr="0">
            <a:noAutofit/>
          </a:bodyPr>
          <a:lstStyle/>
          <a:p>
            <a:pPr algn="l">
              <a:lnSpc>
                <a:spcPct val="100000"/>
              </a:lnSpc>
              <a:spcBef>
                <a:spcPts val="600"/>
              </a:spcBef>
              <a:spcAft>
                <a:spcPts val="600"/>
              </a:spcAft>
            </a:pPr>
            <a:r>
              <a:rPr lang="fr-FR" sz="2800" b="1">
                <a:solidFill>
                  <a:srgbClr val="0070C0"/>
                </a:solidFill>
                <a:latin typeface="Montserrat" pitchFamily="2" charset="77"/>
              </a:rPr>
              <a:t>Reflet de la diversité culturelle et géopolitique du Nigeria, le programme du DMPA-SC dans le secteur public a été conçu pour évaluer la prestation et réception du DMPA-SC comme élément de l’offre de méthodes contraceptives. </a:t>
            </a:r>
          </a:p>
          <a:p>
            <a:pPr algn="l">
              <a:lnSpc>
                <a:spcPct val="100000"/>
              </a:lnSpc>
              <a:spcBef>
                <a:spcPts val="600"/>
              </a:spcBef>
              <a:spcAft>
                <a:spcPts val="600"/>
              </a:spcAft>
            </a:pPr>
            <a:r>
              <a:rPr lang="fr-FR" sz="2800">
                <a:solidFill>
                  <a:schemeClr val="accent6">
                    <a:lumMod val="50000"/>
                  </a:schemeClr>
                </a:solidFill>
                <a:latin typeface="Montserrat" pitchFamily="2" charset="77"/>
              </a:rPr>
              <a:t>Les partenaires d’exécution ont coordonné la formation de deux cadres de prestation de services : (1) les prestataires de santé employés dans les centres de santé primaires, et les volontaires chargés principalement de sensibiliser pro-activement la communauté, référer les femmes vers un prestataire de santé pour du conseil initial et une méthode contraceptive, et les DBC pour certaines méthodes (préservatif, pilule et DMPA-SC) pour les consultations subséquentes.</a:t>
            </a:r>
          </a:p>
        </p:txBody>
      </p:sp>
      <p:sp>
        <p:nvSpPr>
          <p:cNvPr id="2" name="Rectangle 1">
            <a:extLst>
              <a:ext uri="{FF2B5EF4-FFF2-40B4-BE49-F238E27FC236}">
                <a16:creationId xmlns:a16="http://schemas.microsoft.com/office/drawing/2014/main" id="{EA3AEF4F-EFE5-96D1-DF2E-C8362BCD9CBF}"/>
              </a:ext>
            </a:extLst>
          </p:cNvPr>
          <p:cNvSpPr/>
          <p:nvPr/>
        </p:nvSpPr>
        <p:spPr>
          <a:xfrm>
            <a:off x="914400" y="9615283"/>
            <a:ext cx="16459200" cy="461665"/>
          </a:xfrm>
          <a:prstGeom prst="rect">
            <a:avLst/>
          </a:prstGeom>
        </p:spPr>
        <p:txBody>
          <a:bodyPr wrap="square">
            <a:spAutoFit/>
          </a:bodyPr>
          <a:lstStyle/>
          <a:p>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Ontiri</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S, Cole C, et al: Layering innovative data sources to bridge the gap: delivering what's needed to manage Demand Generation for new family planning product introduction. Paper presented at: ICFP 2022; November 14-17; Pattaya City, Thailand. ICFP Program. [online database]. </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hlinkClick r:id="rId4"/>
              </a:rPr>
              <a:t>https://icfp2022.dryfta.com/index.php?option=com_dryfta&amp;view=program&amp;Itemid=684</a:t>
            </a:r>
            <a:endParaRPr lang="en-US" sz="1200" dirty="0">
              <a:solidFill>
                <a:srgbClr val="333333"/>
              </a:solidFill>
              <a:latin typeface="Montserrat" pitchFamily="2" charset="77"/>
              <a:ea typeface="Times New Roman" panose="02020603050405020304" pitchFamily="18" charset="0"/>
              <a:cs typeface="Times New Roman" panose="02020603050405020304" pitchFamily="18" charset="0"/>
            </a:endParaRPr>
          </a:p>
        </p:txBody>
      </p:sp>
      <p:sp>
        <p:nvSpPr>
          <p:cNvPr id="3" name="TextBox 2">
            <a:extLst>
              <a:ext uri="{FF2B5EF4-FFF2-40B4-BE49-F238E27FC236}">
                <a16:creationId xmlns:a16="http://schemas.microsoft.com/office/drawing/2014/main" id="{1FB3C3DB-382F-13FB-048B-68CB02971F0E}"/>
              </a:ext>
            </a:extLst>
          </p:cNvPr>
          <p:cNvSpPr txBox="1"/>
          <p:nvPr/>
        </p:nvSpPr>
        <p:spPr>
          <a:xfrm>
            <a:off x="13272667" y="2932017"/>
            <a:ext cx="4100931" cy="584775"/>
          </a:xfrm>
          <a:prstGeom prst="rect">
            <a:avLst/>
          </a:prstGeom>
          <a:noFill/>
          <a:ln>
            <a:solidFill>
              <a:schemeClr val="accent1"/>
            </a:solidFill>
          </a:ln>
        </p:spPr>
        <p:txBody>
          <a:bodyPr wrap="square" rtlCol="0">
            <a:spAutoFit/>
          </a:bodyPr>
          <a:lstStyle/>
          <a:p>
            <a:r>
              <a:rPr lang="fr-FR" sz="3200" b="1">
                <a:solidFill>
                  <a:srgbClr val="0070C0"/>
                </a:solidFill>
                <a:latin typeface="Montserrat" pitchFamily="2" charset="77"/>
              </a:rPr>
              <a:t>Objectif du projet</a:t>
            </a:r>
          </a:p>
        </p:txBody>
      </p:sp>
      <p:sp>
        <p:nvSpPr>
          <p:cNvPr id="5" name="TextBox 4">
            <a:extLst>
              <a:ext uri="{FF2B5EF4-FFF2-40B4-BE49-F238E27FC236}">
                <a16:creationId xmlns:a16="http://schemas.microsoft.com/office/drawing/2014/main" id="{D43EF5C9-4101-2333-18F6-6A4DFF48F1DE}"/>
              </a:ext>
            </a:extLst>
          </p:cNvPr>
          <p:cNvSpPr txBox="1"/>
          <p:nvPr/>
        </p:nvSpPr>
        <p:spPr>
          <a:xfrm>
            <a:off x="13272666" y="5488242"/>
            <a:ext cx="4100931" cy="584775"/>
          </a:xfrm>
          <a:prstGeom prst="rect">
            <a:avLst/>
          </a:prstGeom>
          <a:noFill/>
          <a:ln>
            <a:solidFill>
              <a:schemeClr val="accent6"/>
            </a:solidFill>
          </a:ln>
        </p:spPr>
        <p:txBody>
          <a:bodyPr wrap="square" rtlCol="0">
            <a:spAutoFit/>
          </a:bodyPr>
          <a:lstStyle/>
          <a:p>
            <a:r>
              <a:rPr lang="fr-FR" sz="3200">
                <a:solidFill>
                  <a:schemeClr val="accent6">
                    <a:lumMod val="75000"/>
                  </a:schemeClr>
                </a:solidFill>
                <a:latin typeface="Montserrat" pitchFamily="2" charset="77"/>
              </a:rPr>
              <a:t>Activités du projet</a:t>
            </a:r>
          </a:p>
        </p:txBody>
      </p:sp>
    </p:spTree>
    <p:extLst>
      <p:ext uri="{BB962C8B-B14F-4D97-AF65-F5344CB8AC3E}">
        <p14:creationId xmlns:p14="http://schemas.microsoft.com/office/powerpoint/2010/main" val="25613479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121D37"/>
        </a:solidFill>
        <a:effectLst/>
      </p:bgPr>
    </p:bg>
    <p:spTree>
      <p:nvGrpSpPr>
        <p:cNvPr id="1" name="Shape 111"/>
        <p:cNvGrpSpPr/>
        <p:nvPr/>
      </p:nvGrpSpPr>
      <p:grpSpPr>
        <a:xfrm>
          <a:off x="0" y="0"/>
          <a:ext cx="0" cy="0"/>
          <a:chOff x="0" y="0"/>
          <a:chExt cx="0" cy="0"/>
        </a:xfrm>
      </p:grpSpPr>
      <p:sp>
        <p:nvSpPr>
          <p:cNvPr id="112" name="Google Shape;112;p3"/>
          <p:cNvSpPr/>
          <p:nvPr/>
        </p:nvSpPr>
        <p:spPr>
          <a:xfrm>
            <a:off x="-1" y="0"/>
            <a:ext cx="3010235" cy="10293457"/>
          </a:xfrm>
          <a:custGeom>
            <a:avLst/>
            <a:gdLst/>
            <a:ahLst/>
            <a:cxnLst/>
            <a:rect l="l" t="t" r="r" b="b"/>
            <a:pathLst>
              <a:path w="3010235" h="12101253" extrusionOk="0">
                <a:moveTo>
                  <a:pt x="0" y="0"/>
                </a:moveTo>
                <a:lnTo>
                  <a:pt x="3010235" y="0"/>
                </a:lnTo>
                <a:lnTo>
                  <a:pt x="3010235" y="12101253"/>
                </a:lnTo>
                <a:lnTo>
                  <a:pt x="0" y="12101253"/>
                </a:lnTo>
                <a:lnTo>
                  <a:pt x="0" y="0"/>
                </a:lnTo>
                <a:close/>
              </a:path>
            </a:pathLst>
          </a:custGeom>
          <a:blipFill rotWithShape="1">
            <a:blip r:embed="rId3">
              <a:alphaModFix/>
            </a:blip>
            <a:stretch>
              <a:fillRect l="-212603" r="-689299" b="-45329"/>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nvGrpSpPr>
          <p:cNvPr id="113" name="Google Shape;113;p3"/>
          <p:cNvGrpSpPr/>
          <p:nvPr/>
        </p:nvGrpSpPr>
        <p:grpSpPr>
          <a:xfrm>
            <a:off x="3010225" y="2540950"/>
            <a:ext cx="15277840" cy="7752507"/>
            <a:chOff x="0" y="-57150"/>
            <a:chExt cx="4098023" cy="1958594"/>
          </a:xfrm>
        </p:grpSpPr>
        <p:sp>
          <p:nvSpPr>
            <p:cNvPr id="114" name="Google Shape;114;p3"/>
            <p:cNvSpPr/>
            <p:nvPr/>
          </p:nvSpPr>
          <p:spPr>
            <a:xfrm>
              <a:off x="0" y="0"/>
              <a:ext cx="4098023" cy="1901444"/>
            </a:xfrm>
            <a:custGeom>
              <a:avLst/>
              <a:gdLst/>
              <a:ahLst/>
              <a:cxnLst/>
              <a:rect l="l" t="t" r="r" b="b"/>
              <a:pathLst>
                <a:path w="4098023" h="1901444" extrusionOk="0">
                  <a:moveTo>
                    <a:pt x="0" y="0"/>
                  </a:moveTo>
                  <a:lnTo>
                    <a:pt x="4098023" y="0"/>
                  </a:lnTo>
                  <a:lnTo>
                    <a:pt x="4098023" y="1901444"/>
                  </a:lnTo>
                  <a:lnTo>
                    <a:pt x="0" y="1901444"/>
                  </a:lnTo>
                  <a:close/>
                </a:path>
              </a:pathLst>
            </a:custGeom>
            <a:solidFill>
              <a:schemeClr val="lt1"/>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15" name="Google Shape;115;p3"/>
            <p:cNvSpPr txBox="1"/>
            <p:nvPr/>
          </p:nvSpPr>
          <p:spPr>
            <a:xfrm>
              <a:off x="0" y="-57150"/>
              <a:ext cx="4098023" cy="1958594"/>
            </a:xfrm>
            <a:prstGeom prst="rect">
              <a:avLst/>
            </a:prstGeom>
            <a:solidFill>
              <a:schemeClr val="lt1"/>
            </a:solidFill>
            <a:ln>
              <a:noFill/>
            </a:ln>
          </p:spPr>
          <p:txBody>
            <a:bodyPr spcFirstLastPara="1" wrap="square" lIns="50800" tIns="50800" rIns="50800" bIns="50800" anchor="ctr" anchorCtr="0">
              <a:noAutofit/>
            </a:bodyPr>
            <a:lstStyle/>
            <a:p>
              <a:pPr marL="0" marR="0" lvl="0" indent="0" algn="ctr" rtl="0">
                <a:lnSpc>
                  <a:spcPct val="166666"/>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17" name="Google Shape;117;p3"/>
          <p:cNvSpPr txBox="1"/>
          <p:nvPr/>
        </p:nvSpPr>
        <p:spPr>
          <a:xfrm>
            <a:off x="3591345" y="3508714"/>
            <a:ext cx="14115600" cy="4955203"/>
          </a:xfrm>
          <a:prstGeom prst="rect">
            <a:avLst/>
          </a:prstGeom>
          <a:noFill/>
          <a:ln>
            <a:noFill/>
          </a:ln>
        </p:spPr>
        <p:txBody>
          <a:bodyPr spcFirstLastPara="1" wrap="square" lIns="0" tIns="0" rIns="0" bIns="0" anchor="t" anchorCtr="0">
            <a:spAutoFit/>
          </a:bodyPr>
          <a:lstStyle/>
          <a:p>
            <a:pPr marL="4572" marR="0" lvl="0" indent="-571500" algn="l" rtl="0">
              <a:spcBef>
                <a:spcPts val="0"/>
              </a:spcBef>
              <a:spcAft>
                <a:spcPts val="1200"/>
              </a:spcAft>
              <a:buClr>
                <a:srgbClr val="121D37"/>
              </a:buClr>
              <a:buSzPct val="110000"/>
              <a:buBlip>
                <a:blip r:embed="rId4"/>
              </a:buBlip>
            </a:pPr>
            <a:r>
              <a:rPr lang="fr-FR" sz="3600" b="0" i="0" u="none" strike="noStrike" cap="none">
                <a:solidFill>
                  <a:srgbClr val="121D37"/>
                </a:solidFill>
                <a:latin typeface="Montserrat" pitchFamily="2" charset="77"/>
                <a:ea typeface="Montserrat"/>
                <a:cs typeface="Montserrat"/>
                <a:sym typeface="Montserrat"/>
              </a:rPr>
              <a:t>Pourquoi présenter à l’ICFP ?</a:t>
            </a:r>
          </a:p>
          <a:p>
            <a:pPr marL="4572" marR="0" lvl="0" indent="-571500" algn="l" rtl="0">
              <a:spcBef>
                <a:spcPts val="0"/>
              </a:spcBef>
              <a:spcAft>
                <a:spcPts val="1200"/>
              </a:spcAft>
              <a:buClr>
                <a:srgbClr val="121D37"/>
              </a:buClr>
              <a:buSzPct val="110000"/>
              <a:buBlip>
                <a:blip r:embed="rId4"/>
              </a:buBlip>
            </a:pPr>
            <a:r>
              <a:rPr lang="fr-FR" sz="3600" b="0" i="0" u="none" strike="noStrike" cap="none">
                <a:solidFill>
                  <a:srgbClr val="121D37"/>
                </a:solidFill>
                <a:latin typeface="Montserrat" pitchFamily="2" charset="77"/>
                <a:ea typeface="Montserrat"/>
                <a:cs typeface="Montserrat"/>
                <a:sym typeface="Montserrat"/>
              </a:rPr>
              <a:t>Objectif</a:t>
            </a:r>
          </a:p>
          <a:p>
            <a:pPr marL="4572" marR="0" lvl="0" indent="-571500" algn="l" rtl="0">
              <a:spcBef>
                <a:spcPts val="0"/>
              </a:spcBef>
              <a:spcAft>
                <a:spcPts val="1200"/>
              </a:spcAft>
              <a:buClr>
                <a:srgbClr val="121D37"/>
              </a:buClr>
              <a:buSzPct val="110000"/>
              <a:buBlip>
                <a:blip r:embed="rId4"/>
              </a:buBlip>
            </a:pPr>
            <a:r>
              <a:rPr lang="fr-FR" sz="3600" b="0" i="0" u="none" strike="noStrike" cap="none">
                <a:solidFill>
                  <a:srgbClr val="121D37"/>
                </a:solidFill>
                <a:latin typeface="Montserrat" pitchFamily="2" charset="77"/>
                <a:ea typeface="Montserrat"/>
                <a:cs typeface="Montserrat"/>
                <a:sym typeface="Montserrat"/>
              </a:rPr>
              <a:t>Titre</a:t>
            </a:r>
            <a:endParaRPr lang="fr-FR" sz="3600">
              <a:solidFill>
                <a:srgbClr val="121D37"/>
              </a:solidFill>
              <a:latin typeface="Montserrat" pitchFamily="2" charset="77"/>
              <a:ea typeface="Montserrat"/>
              <a:cs typeface="Montserrat"/>
              <a:sym typeface="Montserrat"/>
            </a:endParaRPr>
          </a:p>
          <a:p>
            <a:pPr marL="4572" marR="0" lvl="0" indent="-571500" algn="l" rtl="0">
              <a:spcBef>
                <a:spcPts val="0"/>
              </a:spcBef>
              <a:spcAft>
                <a:spcPts val="1200"/>
              </a:spcAft>
              <a:buClr>
                <a:srgbClr val="121D37"/>
              </a:buClr>
              <a:buSzPct val="110000"/>
              <a:buBlip>
                <a:blip r:embed="rId4"/>
              </a:buBlip>
            </a:pPr>
            <a:r>
              <a:rPr lang="fr-FR" sz="3600" b="0" i="0" u="none" strike="noStrike" cap="none">
                <a:solidFill>
                  <a:srgbClr val="121D37"/>
                </a:solidFill>
                <a:latin typeface="Montserrat" pitchFamily="2" charset="77"/>
                <a:ea typeface="Montserrat"/>
                <a:cs typeface="Montserrat"/>
                <a:sym typeface="Montserrat"/>
              </a:rPr>
              <a:t>Intervention/activité programmatique testée</a:t>
            </a:r>
            <a:endParaRPr lang="fr-FR" sz="3600">
              <a:solidFill>
                <a:srgbClr val="121D37"/>
              </a:solidFill>
              <a:latin typeface="Montserrat" pitchFamily="2" charset="77"/>
              <a:ea typeface="Montserrat"/>
              <a:cs typeface="Montserrat"/>
              <a:sym typeface="Montserrat"/>
            </a:endParaRPr>
          </a:p>
          <a:p>
            <a:pPr marL="4572" marR="0" lvl="0" indent="-571500" algn="l" rtl="0">
              <a:spcBef>
                <a:spcPts val="0"/>
              </a:spcBef>
              <a:spcAft>
                <a:spcPts val="1200"/>
              </a:spcAft>
              <a:buClr>
                <a:srgbClr val="121D37"/>
              </a:buClr>
              <a:buSzPct val="110000"/>
              <a:buBlip>
                <a:blip r:embed="rId4"/>
              </a:buBlip>
            </a:pPr>
            <a:r>
              <a:rPr lang="fr-FR" sz="3600" b="0" i="0" u="none" strike="noStrike" cap="none">
                <a:solidFill>
                  <a:srgbClr val="121D37"/>
                </a:solidFill>
                <a:latin typeface="Montserrat" pitchFamily="2" charset="77"/>
                <a:ea typeface="Montserrat"/>
                <a:cs typeface="Montserrat"/>
                <a:sym typeface="Montserrat"/>
              </a:rPr>
              <a:t>Méthodologie</a:t>
            </a:r>
            <a:endParaRPr lang="fr-FR" sz="3600">
              <a:solidFill>
                <a:srgbClr val="121D37"/>
              </a:solidFill>
              <a:latin typeface="Montserrat" pitchFamily="2" charset="77"/>
              <a:ea typeface="Montserrat"/>
              <a:cs typeface="Montserrat"/>
              <a:sym typeface="Montserrat"/>
            </a:endParaRPr>
          </a:p>
          <a:p>
            <a:pPr marL="4572" marR="0" lvl="0" indent="-571500" algn="l" rtl="0">
              <a:spcBef>
                <a:spcPts val="0"/>
              </a:spcBef>
              <a:spcAft>
                <a:spcPts val="1200"/>
              </a:spcAft>
              <a:buClr>
                <a:srgbClr val="121D37"/>
              </a:buClr>
              <a:buSzPct val="110000"/>
              <a:buBlip>
                <a:blip r:embed="rId4"/>
              </a:buBlip>
            </a:pPr>
            <a:r>
              <a:rPr lang="fr-FR" sz="3600" b="0" i="0" u="none" strike="noStrike" cap="none">
                <a:solidFill>
                  <a:srgbClr val="121D37"/>
                </a:solidFill>
                <a:latin typeface="Montserrat" pitchFamily="2" charset="77"/>
                <a:ea typeface="Montserrat"/>
                <a:cs typeface="Montserrat"/>
                <a:sym typeface="Montserrat"/>
              </a:rPr>
              <a:t>Résultats/conclusions clés</a:t>
            </a:r>
            <a:endParaRPr lang="fr-FR" sz="3600">
              <a:solidFill>
                <a:srgbClr val="121D37"/>
              </a:solidFill>
              <a:latin typeface="Montserrat" pitchFamily="2" charset="77"/>
              <a:ea typeface="Montserrat"/>
              <a:cs typeface="Montserrat"/>
              <a:sym typeface="Montserrat"/>
            </a:endParaRPr>
          </a:p>
          <a:p>
            <a:pPr marL="4572" marR="0" lvl="0" indent="-571500" algn="l" rtl="0">
              <a:spcBef>
                <a:spcPts val="0"/>
              </a:spcBef>
              <a:spcAft>
                <a:spcPts val="1200"/>
              </a:spcAft>
              <a:buClr>
                <a:srgbClr val="121D37"/>
              </a:buClr>
              <a:buSzPct val="110000"/>
              <a:buBlip>
                <a:blip r:embed="rId4"/>
              </a:buBlip>
            </a:pPr>
            <a:r>
              <a:rPr lang="fr-FR" sz="3600" b="0" i="0" u="none" strike="noStrike" cap="none">
                <a:solidFill>
                  <a:srgbClr val="121D37"/>
                </a:solidFill>
                <a:latin typeface="Montserrat" pitchFamily="2" charset="77"/>
                <a:ea typeface="Montserrat"/>
                <a:cs typeface="Montserrat"/>
                <a:sym typeface="Montserrat"/>
              </a:rPr>
              <a:t>Implications/leçons programmatiques</a:t>
            </a:r>
            <a:endParaRPr lang="fr-FR" sz="3600">
              <a:solidFill>
                <a:srgbClr val="121D37"/>
              </a:solidFill>
              <a:latin typeface="Montserrat" pitchFamily="2" charset="77"/>
            </a:endParaRPr>
          </a:p>
        </p:txBody>
      </p:sp>
      <p:sp>
        <p:nvSpPr>
          <p:cNvPr id="120" name="Google Shape;120;p3"/>
          <p:cNvSpPr/>
          <p:nvPr/>
        </p:nvSpPr>
        <p:spPr>
          <a:xfrm flipH="1">
            <a:off x="11286557" y="-16933"/>
            <a:ext cx="7035309" cy="8362083"/>
          </a:xfrm>
          <a:custGeom>
            <a:avLst/>
            <a:gdLst/>
            <a:ahLst/>
            <a:cxnLst/>
            <a:rect l="l" t="t" r="r" b="b"/>
            <a:pathLst>
              <a:path w="13615329" h="11658126" extrusionOk="0">
                <a:moveTo>
                  <a:pt x="13615330" y="0"/>
                </a:moveTo>
                <a:lnTo>
                  <a:pt x="0" y="0"/>
                </a:lnTo>
                <a:lnTo>
                  <a:pt x="0" y="11658125"/>
                </a:lnTo>
                <a:lnTo>
                  <a:pt x="13615330" y="11658125"/>
                </a:lnTo>
                <a:lnTo>
                  <a:pt x="13615330" y="0"/>
                </a:lnTo>
                <a:close/>
              </a:path>
            </a:pathLst>
          </a:custGeom>
          <a:blipFill rotWithShape="1">
            <a:blip r:embed="rId5">
              <a:alphaModFix/>
            </a:blip>
            <a:stretch>
              <a:fillRect l="-93524" t="-39411"/>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2" name="Google Shape;118;p3">
            <a:extLst>
              <a:ext uri="{FF2B5EF4-FFF2-40B4-BE49-F238E27FC236}">
                <a16:creationId xmlns:a16="http://schemas.microsoft.com/office/drawing/2014/main" id="{ACD8B35A-D329-32BC-1639-1D6D4B43D59F}"/>
              </a:ext>
            </a:extLst>
          </p:cNvPr>
          <p:cNvSpPr txBox="1"/>
          <p:nvPr/>
        </p:nvSpPr>
        <p:spPr>
          <a:xfrm>
            <a:off x="5132977" y="643491"/>
            <a:ext cx="8449800" cy="1335750"/>
          </a:xfrm>
          <a:prstGeom prst="rect">
            <a:avLst/>
          </a:prstGeom>
          <a:noFill/>
          <a:ln>
            <a:noFill/>
          </a:ln>
        </p:spPr>
        <p:txBody>
          <a:bodyPr spcFirstLastPara="1" wrap="square" lIns="0" tIns="0" rIns="0" bIns="0" anchor="t" anchorCtr="0">
            <a:spAutoFit/>
          </a:bodyPr>
          <a:lstStyle/>
          <a:p>
            <a:pPr>
              <a:lnSpc>
                <a:spcPct val="140006"/>
              </a:lnSpc>
              <a:buSzPts val="6200"/>
            </a:pPr>
            <a:r>
              <a:rPr lang="fr-FR" sz="6200" b="1" i="0" u="none" strike="noStrike" cap="none">
                <a:solidFill>
                  <a:srgbClr val="FFFFFF"/>
                </a:solidFill>
                <a:latin typeface="Montserrat"/>
                <a:ea typeface="Montserrat"/>
                <a:cs typeface="Montserrat"/>
                <a:sym typeface="Montserrat"/>
              </a:rPr>
              <a:t>Contenu</a:t>
            </a:r>
          </a:p>
        </p:txBody>
      </p:sp>
      <p:pic>
        <p:nvPicPr>
          <p:cNvPr id="3" name="Picture 2">
            <a:extLst>
              <a:ext uri="{FF2B5EF4-FFF2-40B4-BE49-F238E27FC236}">
                <a16:creationId xmlns:a16="http://schemas.microsoft.com/office/drawing/2014/main" id="{4E35F031-4DBD-F104-AC91-04C0752DB467}"/>
              </a:ext>
            </a:extLst>
          </p:cNvPr>
          <p:cNvPicPr>
            <a:picLocks noChangeAspect="1"/>
          </p:cNvPicPr>
          <p:nvPr/>
        </p:nvPicPr>
        <p:blipFill>
          <a:blip r:embed="rId6"/>
          <a:stretch>
            <a:fillRect/>
          </a:stretch>
        </p:blipFill>
        <p:spPr>
          <a:xfrm>
            <a:off x="3317757" y="557884"/>
            <a:ext cx="1507697" cy="1507697"/>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8920CA-C77F-752E-1219-24F62E51DDA8}"/>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94518547-5C17-4F43-4728-9A9C31F0F2D5}"/>
              </a:ext>
            </a:extLst>
          </p:cNvPr>
          <p:cNvSpPr/>
          <p:nvPr/>
        </p:nvSpPr>
        <p:spPr>
          <a:xfrm>
            <a:off x="642" y="1"/>
            <a:ext cx="18286716" cy="10286423"/>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161E37"/>
          </a:solidFill>
        </p:spPr>
        <p:txBody>
          <a:bodyPr wrap="square" lIns="0" tIns="0" rIns="0" bIns="0" rtlCol="0"/>
          <a:lstStyle/>
          <a:p>
            <a:endParaRPr lang="es-ES_tradnl" sz="1638"/>
          </a:p>
        </p:txBody>
      </p:sp>
      <p:pic>
        <p:nvPicPr>
          <p:cNvPr id="3" name="object 3">
            <a:extLst>
              <a:ext uri="{FF2B5EF4-FFF2-40B4-BE49-F238E27FC236}">
                <a16:creationId xmlns:a16="http://schemas.microsoft.com/office/drawing/2014/main" id="{C1207330-BA7F-8F83-C653-D56D5505B5D0}"/>
              </a:ext>
            </a:extLst>
          </p:cNvPr>
          <p:cNvPicPr/>
          <p:nvPr/>
        </p:nvPicPr>
        <p:blipFill>
          <a:blip r:embed="rId2" cstate="print"/>
          <a:stretch>
            <a:fillRect/>
          </a:stretch>
        </p:blipFill>
        <p:spPr>
          <a:xfrm>
            <a:off x="9344649" y="1556733"/>
            <a:ext cx="8942709" cy="8729544"/>
          </a:xfrm>
          <a:prstGeom prst="rect">
            <a:avLst/>
          </a:prstGeom>
        </p:spPr>
      </p:pic>
      <p:pic>
        <p:nvPicPr>
          <p:cNvPr id="4" name="object 4">
            <a:extLst>
              <a:ext uri="{FF2B5EF4-FFF2-40B4-BE49-F238E27FC236}">
                <a16:creationId xmlns:a16="http://schemas.microsoft.com/office/drawing/2014/main" id="{6865009B-7527-4520-4B80-D4158357AFD0}"/>
              </a:ext>
            </a:extLst>
          </p:cNvPr>
          <p:cNvPicPr/>
          <p:nvPr/>
        </p:nvPicPr>
        <p:blipFill>
          <a:blip r:embed="rId3" cstate="print"/>
          <a:stretch>
            <a:fillRect/>
          </a:stretch>
        </p:blipFill>
        <p:spPr>
          <a:xfrm>
            <a:off x="-33866" y="-17005"/>
            <a:ext cx="8942709" cy="8729544"/>
          </a:xfrm>
          <a:prstGeom prst="rect">
            <a:avLst/>
          </a:prstGeom>
        </p:spPr>
      </p:pic>
      <p:sp>
        <p:nvSpPr>
          <p:cNvPr id="5" name="object 5">
            <a:extLst>
              <a:ext uri="{FF2B5EF4-FFF2-40B4-BE49-F238E27FC236}">
                <a16:creationId xmlns:a16="http://schemas.microsoft.com/office/drawing/2014/main" id="{16B834D2-1FC2-76A1-F556-4CF05F67B7D8}"/>
              </a:ext>
            </a:extLst>
          </p:cNvPr>
          <p:cNvSpPr txBox="1"/>
          <p:nvPr/>
        </p:nvSpPr>
        <p:spPr>
          <a:xfrm>
            <a:off x="0" y="4296968"/>
            <a:ext cx="18252849" cy="1123160"/>
          </a:xfrm>
          <a:prstGeom prst="rect">
            <a:avLst/>
          </a:prstGeom>
        </p:spPr>
        <p:txBody>
          <a:bodyPr vert="horz" wrap="square" lIns="0" tIns="15018" rIns="0" bIns="0" rtlCol="0">
            <a:spAutoFit/>
          </a:bodyPr>
          <a:lstStyle/>
          <a:p>
            <a:pPr algn="ctr"/>
            <a:r>
              <a:rPr lang="fr-FR" sz="7200" b="1">
                <a:solidFill>
                  <a:srgbClr val="FFFFFF"/>
                </a:solidFill>
                <a:latin typeface="Montserrat"/>
                <a:ea typeface="Montserrat"/>
                <a:cs typeface="Montserrat"/>
                <a:sym typeface="Montserrat"/>
              </a:rPr>
              <a:t>Méthodologie</a:t>
            </a:r>
            <a:endParaRPr lang="fr-FR" sz="7200" b="1" i="0" u="none" strike="noStrike" cap="none">
              <a:solidFill>
                <a:srgbClr val="FFFFFF"/>
              </a:solidFill>
              <a:latin typeface="Montserrat"/>
              <a:ea typeface="Montserrat"/>
              <a:cs typeface="Montserrat"/>
              <a:sym typeface="Montserrat"/>
            </a:endParaRPr>
          </a:p>
        </p:txBody>
      </p:sp>
      <p:sp>
        <p:nvSpPr>
          <p:cNvPr id="8" name="Google Shape;80;p1">
            <a:extLst>
              <a:ext uri="{FF2B5EF4-FFF2-40B4-BE49-F238E27FC236}">
                <a16:creationId xmlns:a16="http://schemas.microsoft.com/office/drawing/2014/main" id="{F69877C7-4E18-51C6-9584-EB3739258B91}"/>
              </a:ext>
            </a:extLst>
          </p:cNvPr>
          <p:cNvSpPr txBox="1"/>
          <p:nvPr/>
        </p:nvSpPr>
        <p:spPr>
          <a:xfrm>
            <a:off x="5123799" y="6091920"/>
            <a:ext cx="8441700" cy="646331"/>
          </a:xfrm>
          <a:prstGeom prst="rect">
            <a:avLst/>
          </a:prstGeom>
          <a:noFill/>
          <a:ln>
            <a:noFill/>
          </a:ln>
        </p:spPr>
        <p:txBody>
          <a:bodyPr spcFirstLastPara="1" wrap="square" lIns="0" tIns="0" rIns="0" bIns="0" anchor="t" anchorCtr="0">
            <a:spAutoFit/>
          </a:bodyPr>
          <a:lstStyle/>
          <a:p>
            <a:pPr marL="0" marR="0" lvl="0" indent="0" algn="ctr" rtl="0">
              <a:lnSpc>
                <a:spcPct val="150000"/>
              </a:lnSpc>
              <a:spcBef>
                <a:spcPts val="0"/>
              </a:spcBef>
              <a:spcAft>
                <a:spcPts val="0"/>
              </a:spcAft>
              <a:buClr>
                <a:srgbClr val="000000"/>
              </a:buClr>
              <a:buSzPts val="1700"/>
              <a:buFont typeface="Arial"/>
              <a:buNone/>
            </a:pPr>
            <a:r>
              <a:rPr lang="fr-FR" sz="2800" i="0" u="none" strike="noStrike" cap="none">
                <a:solidFill>
                  <a:srgbClr val="FFFFFF"/>
                </a:solidFill>
                <a:latin typeface="Montserrat"/>
                <a:ea typeface="Montserrat"/>
                <a:cs typeface="Montserrat"/>
                <a:sym typeface="Montserrat"/>
              </a:rPr>
              <a:t>200 mots maximum</a:t>
            </a:r>
          </a:p>
        </p:txBody>
      </p:sp>
    </p:spTree>
    <p:extLst>
      <p:ext uri="{BB962C8B-B14F-4D97-AF65-F5344CB8AC3E}">
        <p14:creationId xmlns:p14="http://schemas.microsoft.com/office/powerpoint/2010/main" val="364005705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8EFBB21B-AC0E-DF93-C99A-7B089B2198D6}"/>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F7480DA1-FE29-09B9-CBA1-59342540CB4E}"/>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86279520-10D7-518A-F81C-65EA95BB4EB3}"/>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C255C894-7300-6D34-437F-3FB40018EB8A}"/>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613C885E-2A6A-E954-EDBD-0DB87F01D522}"/>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a:extLst>
              <a:ext uri="{FF2B5EF4-FFF2-40B4-BE49-F238E27FC236}">
                <a16:creationId xmlns:a16="http://schemas.microsoft.com/office/drawing/2014/main" id="{B83FFF5F-CA27-B2B6-2EBA-546E26E716BA}"/>
              </a:ext>
            </a:extLst>
          </p:cNvPr>
          <p:cNvSpPr txBox="1"/>
          <p:nvPr/>
        </p:nvSpPr>
        <p:spPr>
          <a:xfrm>
            <a:off x="914400" y="625945"/>
            <a:ext cx="15716100" cy="1034129"/>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fr-FR" sz="4800" b="1">
                <a:solidFill>
                  <a:srgbClr val="FFFFFF"/>
                </a:solidFill>
                <a:latin typeface="Montserrat"/>
                <a:ea typeface="Montserrat"/>
                <a:cs typeface="Montserrat"/>
                <a:sym typeface="Montserrat"/>
              </a:rPr>
              <a:t>Outils et techniques utilisés pour la recherche</a:t>
            </a:r>
          </a:p>
        </p:txBody>
      </p:sp>
      <p:graphicFrame>
        <p:nvGraphicFramePr>
          <p:cNvPr id="2" name="Table 1">
            <a:extLst>
              <a:ext uri="{FF2B5EF4-FFF2-40B4-BE49-F238E27FC236}">
                <a16:creationId xmlns:a16="http://schemas.microsoft.com/office/drawing/2014/main" id="{A651D791-C9AF-15C1-2DAA-1C52202D9833}"/>
              </a:ext>
            </a:extLst>
          </p:cNvPr>
          <p:cNvGraphicFramePr>
            <a:graphicFrameLocks noGrp="1"/>
          </p:cNvGraphicFramePr>
          <p:nvPr>
            <p:extLst>
              <p:ext uri="{D42A27DB-BD31-4B8C-83A1-F6EECF244321}">
                <p14:modId xmlns:p14="http://schemas.microsoft.com/office/powerpoint/2010/main" val="289148065"/>
              </p:ext>
            </p:extLst>
          </p:nvPr>
        </p:nvGraphicFramePr>
        <p:xfrm>
          <a:off x="1285950" y="2627218"/>
          <a:ext cx="15716100" cy="6198514"/>
        </p:xfrm>
        <a:graphic>
          <a:graphicData uri="http://schemas.openxmlformats.org/drawingml/2006/table">
            <a:tbl>
              <a:tblPr firstRow="1" bandRow="1">
                <a:tableStyleId>{85BE263C-DBD7-4A20-BB59-AAB30ACAA65A}</a:tableStyleId>
              </a:tblPr>
              <a:tblGrid>
                <a:gridCol w="7444310">
                  <a:extLst>
                    <a:ext uri="{9D8B030D-6E8A-4147-A177-3AD203B41FA5}">
                      <a16:colId xmlns:a16="http://schemas.microsoft.com/office/drawing/2014/main" val="85964601"/>
                    </a:ext>
                  </a:extLst>
                </a:gridCol>
                <a:gridCol w="8271790">
                  <a:extLst>
                    <a:ext uri="{9D8B030D-6E8A-4147-A177-3AD203B41FA5}">
                      <a16:colId xmlns:a16="http://schemas.microsoft.com/office/drawing/2014/main" val="1609465229"/>
                    </a:ext>
                  </a:extLst>
                </a:gridCol>
              </a:tblGrid>
              <a:tr h="557752">
                <a:tc>
                  <a:txBody>
                    <a:bodyPr/>
                    <a:lstStyle/>
                    <a:p>
                      <a:r>
                        <a:rPr lang="fr-FR" sz="2700" noProof="0" dirty="0">
                          <a:latin typeface="Montserrat" pitchFamily="2" charset="77"/>
                        </a:rPr>
                        <a:t>Lieu</a:t>
                      </a:r>
                    </a:p>
                  </a:txBody>
                  <a:tcPr marL="137528" marR="137528" marT="68764" marB="68764">
                    <a:solidFill>
                      <a:srgbClr val="B6104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2700" noProof="0" dirty="0">
                          <a:latin typeface="Montserrat" pitchFamily="2" charset="77"/>
                        </a:rPr>
                        <a:t>Où le programme </a:t>
                      </a:r>
                      <a:r>
                        <a:rPr lang="fr-FR" sz="2700" noProof="0" dirty="0" err="1">
                          <a:latin typeface="Montserrat" pitchFamily="2" charset="77"/>
                        </a:rPr>
                        <a:t>a-t-il</a:t>
                      </a:r>
                      <a:r>
                        <a:rPr lang="fr-FR" sz="2700" noProof="0" dirty="0">
                          <a:latin typeface="Montserrat" pitchFamily="2" charset="77"/>
                        </a:rPr>
                        <a:t> été mené ?</a:t>
                      </a:r>
                    </a:p>
                  </a:txBody>
                  <a:tcPr marL="137528" marR="137528" marT="68764" marB="68764">
                    <a:solidFill>
                      <a:srgbClr val="B61040"/>
                    </a:solidFill>
                  </a:tcPr>
                </a:tc>
                <a:extLst>
                  <a:ext uri="{0D108BD9-81ED-4DB2-BD59-A6C34878D82A}">
                    <a16:rowId xmlns:a16="http://schemas.microsoft.com/office/drawing/2014/main" val="647565217"/>
                  </a:ext>
                </a:extLst>
              </a:tr>
              <a:tr h="1787860">
                <a:tc>
                  <a:txBody>
                    <a:bodyPr/>
                    <a:lstStyle/>
                    <a:p>
                      <a:r>
                        <a:rPr lang="fr-FR" sz="2700" b="1" noProof="0" dirty="0">
                          <a:latin typeface="Montserrat" pitchFamily="2" charset="77"/>
                        </a:rPr>
                        <a:t>Environnement et modèle</a:t>
                      </a:r>
                    </a:p>
                  </a:txBody>
                  <a:tcPr marL="137528" marR="137528" marT="68764" marB="68764"/>
                </a:tc>
                <a:tc>
                  <a:txBody>
                    <a:bodyPr/>
                    <a:lstStyle/>
                    <a:p>
                      <a:pPr marL="285750" marR="0" lvl="0" indent="-285750" algn="l" defTabSz="914400" rtl="0" eaLnBrk="1" fontAlgn="auto" latinLnBrk="0" hangingPunct="1">
                        <a:lnSpc>
                          <a:spcPct val="100000"/>
                        </a:lnSpc>
                        <a:spcBef>
                          <a:spcPts val="0"/>
                        </a:spcBef>
                        <a:spcAft>
                          <a:spcPts val="0"/>
                        </a:spcAft>
                        <a:buClrTx/>
                        <a:buSzTx/>
                        <a:buFontTx/>
                        <a:buBlip>
                          <a:blip r:embed="rId4"/>
                        </a:buBlip>
                        <a:tabLst/>
                        <a:defRPr/>
                      </a:pPr>
                      <a:r>
                        <a:rPr lang="fr-FR" sz="2700" kern="1200" noProof="0" dirty="0">
                          <a:solidFill>
                            <a:schemeClr val="dk1"/>
                          </a:solidFill>
                          <a:latin typeface="Montserrat" pitchFamily="2" charset="77"/>
                          <a:ea typeface="+mn-ea"/>
                          <a:cs typeface="+mn-cs"/>
                        </a:rPr>
                        <a:t>Dans quel environnement le programme (évaluation) </a:t>
                      </a:r>
                      <a:r>
                        <a:rPr lang="fr-FR" sz="2700" kern="1200" noProof="0" dirty="0" err="1">
                          <a:solidFill>
                            <a:schemeClr val="dk1"/>
                          </a:solidFill>
                          <a:latin typeface="Montserrat" pitchFamily="2" charset="77"/>
                          <a:ea typeface="+mn-ea"/>
                          <a:cs typeface="+mn-cs"/>
                        </a:rPr>
                        <a:t>a-t-il</a:t>
                      </a:r>
                      <a:r>
                        <a:rPr lang="fr-FR" sz="2700" kern="1200" noProof="0" dirty="0">
                          <a:solidFill>
                            <a:schemeClr val="dk1"/>
                          </a:solidFill>
                          <a:latin typeface="Montserrat" pitchFamily="2" charset="77"/>
                          <a:ea typeface="+mn-ea"/>
                          <a:cs typeface="+mn-cs"/>
                        </a:rPr>
                        <a:t> été mis en œuvre (conduite)? </a:t>
                      </a:r>
                    </a:p>
                    <a:p>
                      <a:pPr marL="285750" marR="0" lvl="0" indent="-285750" algn="l" defTabSz="914400" rtl="0" eaLnBrk="1" fontAlgn="auto" latinLnBrk="0" hangingPunct="1">
                        <a:lnSpc>
                          <a:spcPct val="100000"/>
                        </a:lnSpc>
                        <a:spcBef>
                          <a:spcPts val="0"/>
                        </a:spcBef>
                        <a:spcAft>
                          <a:spcPts val="0"/>
                        </a:spcAft>
                        <a:buClrTx/>
                        <a:buSzTx/>
                        <a:buFontTx/>
                        <a:buBlip>
                          <a:blip r:embed="rId4"/>
                        </a:buBlip>
                        <a:tabLst/>
                        <a:defRPr/>
                      </a:pPr>
                      <a:r>
                        <a:rPr lang="fr-FR" sz="2700" kern="1200" noProof="0" dirty="0">
                          <a:solidFill>
                            <a:schemeClr val="dk1"/>
                          </a:solidFill>
                          <a:latin typeface="Montserrat" pitchFamily="2" charset="77"/>
                          <a:ea typeface="+mn-ea"/>
                          <a:cs typeface="+mn-cs"/>
                        </a:rPr>
                        <a:t>Quel modèle a été utilisé pour collecter les informations ?</a:t>
                      </a:r>
                    </a:p>
                  </a:txBody>
                  <a:tcPr marL="137528" marR="137528" marT="68764" marB="68764"/>
                </a:tc>
                <a:extLst>
                  <a:ext uri="{0D108BD9-81ED-4DB2-BD59-A6C34878D82A}">
                    <a16:rowId xmlns:a16="http://schemas.microsoft.com/office/drawing/2014/main" val="2317725723"/>
                  </a:ext>
                </a:extLst>
              </a:tr>
              <a:tr h="962694">
                <a:tc>
                  <a:txBody>
                    <a:bodyPr/>
                    <a:lstStyle/>
                    <a:p>
                      <a:r>
                        <a:rPr lang="fr-FR" sz="2700" b="1" noProof="0" dirty="0">
                          <a:latin typeface="Montserrat" pitchFamily="2" charset="77"/>
                        </a:rPr>
                        <a:t>Source des données</a:t>
                      </a:r>
                    </a:p>
                  </a:txBody>
                  <a:tcPr marL="137528" marR="137528" marT="68764" marB="68764"/>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2700" noProof="0" dirty="0">
                          <a:latin typeface="Montserrat" pitchFamily="2" charset="77"/>
                        </a:rPr>
                        <a:t>Procédures de collecte de données, primaires ou secondaires?</a:t>
                      </a:r>
                    </a:p>
                  </a:txBody>
                  <a:tcPr marL="137528" marR="137528" marT="68764" marB="68764"/>
                </a:tc>
                <a:extLst>
                  <a:ext uri="{0D108BD9-81ED-4DB2-BD59-A6C34878D82A}">
                    <a16:rowId xmlns:a16="http://schemas.microsoft.com/office/drawing/2014/main" val="531437230"/>
                  </a:ext>
                </a:extLst>
              </a:tr>
              <a:tr h="962694">
                <a:tc>
                  <a:txBody>
                    <a:bodyPr/>
                    <a:lstStyle/>
                    <a:p>
                      <a:r>
                        <a:rPr lang="fr-FR" sz="2700" b="1" noProof="0" dirty="0">
                          <a:latin typeface="Montserrat" pitchFamily="2" charset="77"/>
                        </a:rPr>
                        <a:t>Durée</a:t>
                      </a:r>
                    </a:p>
                  </a:txBody>
                  <a:tcPr marL="137528" marR="137528" marT="68764" marB="68764"/>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2700" noProof="0" dirty="0">
                          <a:latin typeface="Montserrat" pitchFamily="2" charset="77"/>
                        </a:rPr>
                        <a:t>Période pendant laquelle les données ont été collectées</a:t>
                      </a:r>
                    </a:p>
                  </a:txBody>
                  <a:tcPr marL="137528" marR="137528" marT="68764" marB="68764"/>
                </a:tc>
                <a:extLst>
                  <a:ext uri="{0D108BD9-81ED-4DB2-BD59-A6C34878D82A}">
                    <a16:rowId xmlns:a16="http://schemas.microsoft.com/office/drawing/2014/main" val="2509705178"/>
                  </a:ext>
                </a:extLst>
              </a:tr>
              <a:tr h="962694">
                <a:tc>
                  <a:txBody>
                    <a:bodyPr/>
                    <a:lstStyle/>
                    <a:p>
                      <a:r>
                        <a:rPr lang="fr-FR" sz="2700" b="1" noProof="0" dirty="0">
                          <a:latin typeface="Montserrat" pitchFamily="2" charset="77"/>
                        </a:rPr>
                        <a:t>Taille de l’échantillon et participants</a:t>
                      </a:r>
                    </a:p>
                  </a:txBody>
                  <a:tcPr marL="137528" marR="137528" marT="68764" marB="68764"/>
                </a:tc>
                <a:tc>
                  <a:txBody>
                    <a:bodyPr/>
                    <a:lstStyle/>
                    <a:p>
                      <a:r>
                        <a:rPr lang="fr-FR" sz="2700" noProof="0" dirty="0">
                          <a:latin typeface="Montserrat" pitchFamily="2" charset="77"/>
                        </a:rPr>
                        <a:t>Population, procédures d’échantillonnage, nombre de traitements, le cas échéant</a:t>
                      </a:r>
                    </a:p>
                  </a:txBody>
                  <a:tcPr marL="137528" marR="137528" marT="68764" marB="68764"/>
                </a:tc>
                <a:extLst>
                  <a:ext uri="{0D108BD9-81ED-4DB2-BD59-A6C34878D82A}">
                    <a16:rowId xmlns:a16="http://schemas.microsoft.com/office/drawing/2014/main" val="2325286249"/>
                  </a:ext>
                </a:extLst>
              </a:tr>
              <a:tr h="557752">
                <a:tc>
                  <a:txBody>
                    <a:bodyPr/>
                    <a:lstStyle/>
                    <a:p>
                      <a:r>
                        <a:rPr lang="fr-FR" sz="2700" b="1" noProof="0" dirty="0">
                          <a:latin typeface="Montserrat" pitchFamily="2" charset="77"/>
                        </a:rPr>
                        <a:t>Approche analytique ou d’évaluation</a:t>
                      </a:r>
                    </a:p>
                  </a:txBody>
                  <a:tcPr marL="137528" marR="137528" marT="68764" marB="68764"/>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2700" noProof="0" dirty="0">
                          <a:latin typeface="Montserrat" pitchFamily="2" charset="77"/>
                        </a:rPr>
                        <a:t>Mesures des résultats et procédures d’analyse </a:t>
                      </a:r>
                    </a:p>
                  </a:txBody>
                  <a:tcPr marL="137528" marR="137528" marT="68764" marB="68764"/>
                </a:tc>
                <a:extLst>
                  <a:ext uri="{0D108BD9-81ED-4DB2-BD59-A6C34878D82A}">
                    <a16:rowId xmlns:a16="http://schemas.microsoft.com/office/drawing/2014/main" val="199387953"/>
                  </a:ext>
                </a:extLst>
              </a:tr>
            </a:tbl>
          </a:graphicData>
        </a:graphic>
      </p:graphicFrame>
      <p:sp>
        <p:nvSpPr>
          <p:cNvPr id="8" name="TextBox 7">
            <a:extLst>
              <a:ext uri="{FF2B5EF4-FFF2-40B4-BE49-F238E27FC236}">
                <a16:creationId xmlns:a16="http://schemas.microsoft.com/office/drawing/2014/main" id="{AE2EE7B4-0E21-FC00-2E90-4C5AFE063D1A}"/>
              </a:ext>
            </a:extLst>
          </p:cNvPr>
          <p:cNvSpPr txBox="1"/>
          <p:nvPr/>
        </p:nvSpPr>
        <p:spPr>
          <a:xfrm>
            <a:off x="2327564" y="9079570"/>
            <a:ext cx="14674486" cy="1015663"/>
          </a:xfrm>
          <a:prstGeom prst="rect">
            <a:avLst/>
          </a:prstGeom>
          <a:noFill/>
          <a:ln w="41275">
            <a:solidFill>
              <a:srgbClr val="BA1241"/>
            </a:solidFill>
          </a:ln>
        </p:spPr>
        <p:txBody>
          <a:bodyPr wrap="square" rtlCol="0">
            <a:spAutoFit/>
          </a:bodyPr>
          <a:lstStyle/>
          <a:p>
            <a:r>
              <a:rPr lang="fr-FR" sz="2000">
                <a:solidFill>
                  <a:schemeClr val="dk1"/>
                </a:solidFill>
                <a:latin typeface="Montserrat" pitchFamily="2" charset="77"/>
              </a:rPr>
              <a:t>Le cadre de l’évaluation dictera le modèle et la solidité de celui-ci, l’unique manière d’établir une relation de cause à effet. Les auteurs devraient clarifier si leur modèle d’évaluation était expérimental, non-expérimental ou quasi-expérimental. </a:t>
            </a:r>
            <a:endParaRPr lang="fr-FR" sz="2000">
              <a:latin typeface="Montserrat" pitchFamily="2" charset="77"/>
            </a:endParaRPr>
          </a:p>
        </p:txBody>
      </p:sp>
      <p:pic>
        <p:nvPicPr>
          <p:cNvPr id="9" name="Picture 8" descr="A drawing of a cartoon character&#10;&#10;Description automatically generated">
            <a:extLst>
              <a:ext uri="{FF2B5EF4-FFF2-40B4-BE49-F238E27FC236}">
                <a16:creationId xmlns:a16="http://schemas.microsoft.com/office/drawing/2014/main" id="{737938F0-DFB4-F8D8-66B6-6D8951742346}"/>
              </a:ext>
            </a:extLst>
          </p:cNvPr>
          <p:cNvPicPr>
            <a:picLocks noChangeAspect="1"/>
          </p:cNvPicPr>
          <p:nvPr/>
        </p:nvPicPr>
        <p:blipFill rotWithShape="1">
          <a:blip r:embed="rId5"/>
          <a:srcRect l="74982" b="9638"/>
          <a:stretch/>
        </p:blipFill>
        <p:spPr>
          <a:xfrm>
            <a:off x="1285950" y="9079570"/>
            <a:ext cx="828150" cy="1015663"/>
          </a:xfrm>
          <a:prstGeom prst="rect">
            <a:avLst/>
          </a:prstGeom>
        </p:spPr>
      </p:pic>
    </p:spTree>
    <p:extLst>
      <p:ext uri="{BB962C8B-B14F-4D97-AF65-F5344CB8AC3E}">
        <p14:creationId xmlns:p14="http://schemas.microsoft.com/office/powerpoint/2010/main" val="307789243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96C77579-8C0E-2844-B9F7-40A2147A9C50}"/>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3A1D5163-F460-76FD-954A-3ED219F51CCD}"/>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F322E102-063A-05C8-5A32-216A709182C2}"/>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4AC7F3BB-64D7-3001-5E77-E1913A962DD5}"/>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D4D6A7BA-F71B-0C9E-9FAB-C5CD08211A07}"/>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a:extLst>
              <a:ext uri="{FF2B5EF4-FFF2-40B4-BE49-F238E27FC236}">
                <a16:creationId xmlns:a16="http://schemas.microsoft.com/office/drawing/2014/main" id="{EB9EE540-CE9D-DC12-412D-085FBA0EB996}"/>
              </a:ext>
            </a:extLst>
          </p:cNvPr>
          <p:cNvSpPr txBox="1"/>
          <p:nvPr/>
        </p:nvSpPr>
        <p:spPr>
          <a:xfrm>
            <a:off x="914400" y="620842"/>
            <a:ext cx="15716100" cy="1034129"/>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fr-FR" sz="4800" b="1" dirty="0">
                <a:solidFill>
                  <a:srgbClr val="FFFFFF"/>
                </a:solidFill>
                <a:latin typeface="Montserrat"/>
                <a:ea typeface="Montserrat"/>
                <a:cs typeface="Montserrat"/>
                <a:sym typeface="Montserrat"/>
              </a:rPr>
              <a:t>Exemple</a:t>
            </a:r>
          </a:p>
        </p:txBody>
      </p:sp>
      <p:sp>
        <p:nvSpPr>
          <p:cNvPr id="130" name="Google Shape;130;p4">
            <a:extLst>
              <a:ext uri="{FF2B5EF4-FFF2-40B4-BE49-F238E27FC236}">
                <a16:creationId xmlns:a16="http://schemas.microsoft.com/office/drawing/2014/main" id="{53598C2D-5B0D-E9D3-9A30-C96B8FF7769E}"/>
              </a:ext>
            </a:extLst>
          </p:cNvPr>
          <p:cNvSpPr/>
          <p:nvPr/>
        </p:nvSpPr>
        <p:spPr>
          <a:xfrm>
            <a:off x="914400" y="2717504"/>
            <a:ext cx="11328400" cy="6772990"/>
          </a:xfrm>
          <a:prstGeom prst="rect">
            <a:avLst/>
          </a:prstGeom>
          <a:noFill/>
          <a:ln>
            <a:noFill/>
          </a:ln>
        </p:spPr>
        <p:txBody>
          <a:bodyPr spcFirstLastPara="1" wrap="square" lIns="91425" tIns="45700" rIns="91425" bIns="45700" anchor="t" anchorCtr="0">
            <a:noAutofit/>
          </a:bodyPr>
          <a:lstStyle/>
          <a:p>
            <a:pPr algn="l">
              <a:lnSpc>
                <a:spcPct val="100000"/>
              </a:lnSpc>
              <a:spcBef>
                <a:spcPts val="0"/>
              </a:spcBef>
            </a:pPr>
            <a:r>
              <a:rPr lang="fr-FR" sz="2100" dirty="0">
                <a:solidFill>
                  <a:schemeClr val="bg2">
                    <a:lumMod val="25000"/>
                  </a:schemeClr>
                </a:solidFill>
                <a:latin typeface="Montserrat" pitchFamily="2" charset="77"/>
              </a:rPr>
              <a:t>Les objectifs de S&amp;E de ce programme étaient de </a:t>
            </a:r>
            <a:r>
              <a:rPr lang="fr-FR" sz="2100" dirty="0">
                <a:solidFill>
                  <a:srgbClr val="0070C0"/>
                </a:solidFill>
                <a:latin typeface="Montserrat" pitchFamily="2" charset="77"/>
              </a:rPr>
              <a:t>: (a) documenter les variations de la mise en œuvre du programme et des indicateurs de performance clés des différents états et partenaires d’exécution ; (b) identifier les facteurs qui ont facilité ou rendu difficile la mise en œuvre du programme et l’adoption du DMPA-SC ; et (c) synthétiser les leçons de cette expérience pour informer la future mise à l’échelle nationale. </a:t>
            </a:r>
            <a:r>
              <a:rPr lang="fr-FR" sz="2100" dirty="0">
                <a:solidFill>
                  <a:schemeClr val="accent6"/>
                </a:solidFill>
                <a:latin typeface="Montserrat" pitchFamily="2" charset="77"/>
              </a:rPr>
              <a:t>Dans les 10 états du programme (</a:t>
            </a:r>
            <a:r>
              <a:rPr lang="fr-FR" sz="2100" dirty="0" err="1">
                <a:solidFill>
                  <a:schemeClr val="accent6"/>
                </a:solidFill>
                <a:latin typeface="Montserrat" pitchFamily="2" charset="77"/>
              </a:rPr>
              <a:t>Abia</a:t>
            </a:r>
            <a:r>
              <a:rPr lang="fr-FR" sz="2100" dirty="0">
                <a:solidFill>
                  <a:schemeClr val="accent6"/>
                </a:solidFill>
                <a:latin typeface="Montserrat" pitchFamily="2" charset="77"/>
              </a:rPr>
              <a:t>, Akwa </a:t>
            </a:r>
            <a:r>
              <a:rPr lang="fr-FR" sz="2100" dirty="0" err="1">
                <a:solidFill>
                  <a:schemeClr val="accent6"/>
                </a:solidFill>
                <a:latin typeface="Montserrat" pitchFamily="2" charset="77"/>
              </a:rPr>
              <a:t>Ibom</a:t>
            </a:r>
            <a:r>
              <a:rPr lang="fr-FR" sz="2100" dirty="0">
                <a:solidFill>
                  <a:schemeClr val="accent6"/>
                </a:solidFill>
                <a:latin typeface="Montserrat" pitchFamily="2" charset="77"/>
              </a:rPr>
              <a:t>, </a:t>
            </a:r>
            <a:r>
              <a:rPr lang="fr-FR" sz="2100" dirty="0" err="1">
                <a:solidFill>
                  <a:schemeClr val="accent6"/>
                </a:solidFill>
                <a:latin typeface="Montserrat" pitchFamily="2" charset="77"/>
              </a:rPr>
              <a:t>Benue</a:t>
            </a:r>
            <a:r>
              <a:rPr lang="fr-FR" sz="2100" dirty="0">
                <a:solidFill>
                  <a:schemeClr val="accent6"/>
                </a:solidFill>
                <a:latin typeface="Montserrat" pitchFamily="2" charset="77"/>
              </a:rPr>
              <a:t>, Cross River, </a:t>
            </a:r>
            <a:r>
              <a:rPr lang="fr-FR" sz="2100" dirty="0" err="1">
                <a:solidFill>
                  <a:schemeClr val="accent6"/>
                </a:solidFill>
                <a:latin typeface="Montserrat" pitchFamily="2" charset="77"/>
              </a:rPr>
              <a:t>Ebonyi</a:t>
            </a:r>
            <a:r>
              <a:rPr lang="fr-FR" sz="2100" dirty="0">
                <a:solidFill>
                  <a:schemeClr val="accent6"/>
                </a:solidFill>
                <a:latin typeface="Montserrat" pitchFamily="2" charset="77"/>
              </a:rPr>
              <a:t>, FCT, Gombe, Kaduna, </a:t>
            </a:r>
            <a:r>
              <a:rPr lang="fr-FR" sz="2100" dirty="0" err="1">
                <a:solidFill>
                  <a:schemeClr val="accent6"/>
                </a:solidFill>
                <a:latin typeface="Montserrat" pitchFamily="2" charset="77"/>
              </a:rPr>
              <a:t>Kebbi</a:t>
            </a:r>
            <a:r>
              <a:rPr lang="fr-FR" sz="2100" dirty="0">
                <a:solidFill>
                  <a:schemeClr val="accent6"/>
                </a:solidFill>
                <a:latin typeface="Montserrat" pitchFamily="2" charset="77"/>
              </a:rPr>
              <a:t> et Sokoto), des outils standardisés de collecte de données pour le S&amp;E ont été développés pour suivre un ensemble d’indicateurs de performance clés centraux synthétisés de différentes sources de données : </a:t>
            </a:r>
            <a:r>
              <a:rPr lang="fr-FR" sz="2100" dirty="0">
                <a:solidFill>
                  <a:srgbClr val="7030A0"/>
                </a:solidFill>
                <a:latin typeface="Montserrat" pitchFamily="2" charset="77"/>
              </a:rPr>
              <a:t>(1) documents programmatiques internes et rapports des partenaires d’exécution et coordinateurs de l’UNFPA ; et (2) registre des clientes de planification familiale, que tous les prestataires et bénévoles recrutés ont appris à utiliser.</a:t>
            </a:r>
            <a:r>
              <a:rPr lang="fr-FR" sz="2100" dirty="0">
                <a:solidFill>
                  <a:schemeClr val="accent6"/>
                </a:solidFill>
                <a:latin typeface="Montserrat" pitchFamily="2" charset="77"/>
              </a:rPr>
              <a:t> </a:t>
            </a:r>
            <a:r>
              <a:rPr lang="fr-FR" sz="2100" dirty="0">
                <a:solidFill>
                  <a:schemeClr val="accent2">
                    <a:lumMod val="75000"/>
                  </a:schemeClr>
                </a:solidFill>
                <a:latin typeface="Montserrat" pitchFamily="2" charset="77"/>
              </a:rPr>
              <a:t>Pour les activités du programme ayant eu lieu d’août 2016 à la fin décembre 2017, nous avons examiné les variations entre les indicateurs de performance clés des différents états et partenaires d’exécution dans différents contextes en termes d’environnements et stratégies de mise en œuvre. Les données des registres des patientes ont été utilisées pour quantifier le nombre et le profile de femmes ayant été atteintes par le programme (par âge et antécédents contraceptifs), ainsi que les méthodes fournies.</a:t>
            </a:r>
          </a:p>
        </p:txBody>
      </p:sp>
      <p:sp>
        <p:nvSpPr>
          <p:cNvPr id="3" name="Rectangle 2">
            <a:extLst>
              <a:ext uri="{FF2B5EF4-FFF2-40B4-BE49-F238E27FC236}">
                <a16:creationId xmlns:a16="http://schemas.microsoft.com/office/drawing/2014/main" id="{714AC20E-9009-5E53-6DA3-6695A36B6CF5}"/>
              </a:ext>
            </a:extLst>
          </p:cNvPr>
          <p:cNvSpPr/>
          <p:nvPr/>
        </p:nvSpPr>
        <p:spPr>
          <a:xfrm>
            <a:off x="914400" y="9656748"/>
            <a:ext cx="16630325" cy="415498"/>
          </a:xfrm>
          <a:prstGeom prst="rect">
            <a:avLst/>
          </a:prstGeom>
        </p:spPr>
        <p:txBody>
          <a:bodyPr wrap="square">
            <a:spAutoFit/>
          </a:bodyPr>
          <a:lstStyle/>
          <a:p>
            <a:r>
              <a:rPr lang="en-US" sz="1050" dirty="0" err="1">
                <a:solidFill>
                  <a:srgbClr val="333333"/>
                </a:solidFill>
                <a:latin typeface="Montserrat" pitchFamily="2" charset="77"/>
                <a:ea typeface="Times New Roman" panose="02020603050405020304" pitchFamily="18" charset="0"/>
                <a:cs typeface="Times New Roman" panose="02020603050405020304" pitchFamily="18" charset="0"/>
              </a:rPr>
              <a:t>Schatzkin</a:t>
            </a:r>
            <a:r>
              <a:rPr lang="en-US" sz="1050" dirty="0">
                <a:solidFill>
                  <a:srgbClr val="333333"/>
                </a:solidFill>
                <a:latin typeface="Montserrat" pitchFamily="2" charset="77"/>
                <a:ea typeface="Times New Roman" panose="02020603050405020304" pitchFamily="18" charset="0"/>
                <a:cs typeface="Times New Roman" panose="02020603050405020304" pitchFamily="18" charset="0"/>
              </a:rPr>
              <a:t>  E, Afolabi K, et al: Lessons learned from a public sector community-based distribution program for scaling up DMPA-SC contraceptive services in Nigeria. Article </a:t>
            </a:r>
            <a:r>
              <a:rPr lang="en-US" sz="1050" dirty="0" err="1">
                <a:solidFill>
                  <a:srgbClr val="333333"/>
                </a:solidFill>
                <a:latin typeface="Montserrat" pitchFamily="2" charset="77"/>
                <a:ea typeface="Times New Roman" panose="02020603050405020304" pitchFamily="18" charset="0"/>
                <a:cs typeface="Times New Roman" panose="02020603050405020304" pitchFamily="18" charset="0"/>
              </a:rPr>
              <a:t>présenté</a:t>
            </a:r>
            <a:r>
              <a:rPr lang="en-US" sz="1050" dirty="0">
                <a:solidFill>
                  <a:srgbClr val="333333"/>
                </a:solidFill>
                <a:latin typeface="Montserrat" pitchFamily="2" charset="77"/>
                <a:ea typeface="Times New Roman" panose="02020603050405020304" pitchFamily="18" charset="0"/>
                <a:cs typeface="Times New Roman" panose="02020603050405020304" pitchFamily="18" charset="0"/>
              </a:rPr>
              <a:t> </a:t>
            </a:r>
            <a:r>
              <a:rPr lang="en-US" sz="1050" dirty="0" err="1">
                <a:solidFill>
                  <a:srgbClr val="333333"/>
                </a:solidFill>
                <a:latin typeface="Montserrat" pitchFamily="2" charset="77"/>
                <a:ea typeface="Times New Roman" panose="02020603050405020304" pitchFamily="18" charset="0"/>
                <a:cs typeface="Times New Roman" panose="02020603050405020304" pitchFamily="18" charset="0"/>
              </a:rPr>
              <a:t>à</a:t>
            </a:r>
            <a:r>
              <a:rPr lang="en-US" sz="1050" dirty="0">
                <a:solidFill>
                  <a:srgbClr val="333333"/>
                </a:solidFill>
                <a:latin typeface="Montserrat" pitchFamily="2" charset="77"/>
                <a:ea typeface="Times New Roman" panose="02020603050405020304" pitchFamily="18" charset="0"/>
                <a:cs typeface="Times New Roman" panose="02020603050405020304" pitchFamily="18" charset="0"/>
              </a:rPr>
              <a:t> la 5ème </a:t>
            </a:r>
            <a:r>
              <a:rPr lang="en-US" sz="1050" dirty="0" err="1">
                <a:solidFill>
                  <a:srgbClr val="333333"/>
                </a:solidFill>
                <a:latin typeface="Montserrat" pitchFamily="2" charset="77"/>
                <a:ea typeface="Times New Roman" panose="02020603050405020304" pitchFamily="18" charset="0"/>
                <a:cs typeface="Times New Roman" panose="02020603050405020304" pitchFamily="18" charset="0"/>
              </a:rPr>
              <a:t>Conférence</a:t>
            </a:r>
            <a:r>
              <a:rPr lang="en-US" sz="1050" dirty="0">
                <a:solidFill>
                  <a:srgbClr val="333333"/>
                </a:solidFill>
                <a:latin typeface="Montserrat" pitchFamily="2" charset="77"/>
                <a:ea typeface="Times New Roman" panose="02020603050405020304" pitchFamily="18" charset="0"/>
                <a:cs typeface="Times New Roman" panose="02020603050405020304" pitchFamily="18" charset="0"/>
              </a:rPr>
              <a:t> </a:t>
            </a:r>
            <a:r>
              <a:rPr lang="en-US" sz="1050" dirty="0" err="1">
                <a:solidFill>
                  <a:srgbClr val="333333"/>
                </a:solidFill>
                <a:latin typeface="Montserrat" pitchFamily="2" charset="77"/>
                <a:ea typeface="Times New Roman" panose="02020603050405020304" pitchFamily="18" charset="0"/>
                <a:cs typeface="Times New Roman" panose="02020603050405020304" pitchFamily="18" charset="0"/>
              </a:rPr>
              <a:t>Internationale</a:t>
            </a:r>
            <a:r>
              <a:rPr lang="en-US" sz="1050" dirty="0">
                <a:solidFill>
                  <a:srgbClr val="333333"/>
                </a:solidFill>
                <a:latin typeface="Montserrat" pitchFamily="2" charset="77"/>
                <a:ea typeface="Times New Roman" panose="02020603050405020304" pitchFamily="18" charset="0"/>
                <a:cs typeface="Times New Roman" panose="02020603050405020304" pitchFamily="18" charset="0"/>
              </a:rPr>
              <a:t> sur la Planification </a:t>
            </a:r>
            <a:r>
              <a:rPr lang="en-US" sz="1050" dirty="0" err="1">
                <a:solidFill>
                  <a:srgbClr val="333333"/>
                </a:solidFill>
                <a:latin typeface="Montserrat" pitchFamily="2" charset="77"/>
                <a:ea typeface="Times New Roman" panose="02020603050405020304" pitchFamily="18" charset="0"/>
                <a:cs typeface="Times New Roman" panose="02020603050405020304" pitchFamily="18" charset="0"/>
              </a:rPr>
              <a:t>Familiale</a:t>
            </a:r>
            <a:r>
              <a:rPr lang="en-US" sz="1050" dirty="0">
                <a:solidFill>
                  <a:srgbClr val="333333"/>
                </a:solidFill>
                <a:latin typeface="Montserrat" pitchFamily="2" charset="77"/>
                <a:ea typeface="Times New Roman" panose="02020603050405020304" pitchFamily="18" charset="0"/>
                <a:cs typeface="Times New Roman" panose="02020603050405020304" pitchFamily="18" charset="0"/>
              </a:rPr>
              <a:t> (ICFP); 12–15 </a:t>
            </a:r>
            <a:r>
              <a:rPr lang="en-US" sz="1050" dirty="0" err="1">
                <a:solidFill>
                  <a:srgbClr val="333333"/>
                </a:solidFill>
                <a:latin typeface="Montserrat" pitchFamily="2" charset="77"/>
                <a:ea typeface="Times New Roman" panose="02020603050405020304" pitchFamily="18" charset="0"/>
                <a:cs typeface="Times New Roman" panose="02020603050405020304" pitchFamily="18" charset="0"/>
              </a:rPr>
              <a:t>novembre</a:t>
            </a:r>
            <a:r>
              <a:rPr lang="en-US" sz="1050" dirty="0">
                <a:solidFill>
                  <a:srgbClr val="333333"/>
                </a:solidFill>
                <a:latin typeface="Montserrat" pitchFamily="2" charset="77"/>
                <a:ea typeface="Times New Roman" panose="02020603050405020304" pitchFamily="18" charset="0"/>
                <a:cs typeface="Times New Roman" panose="02020603050405020304" pitchFamily="18" charset="0"/>
              </a:rPr>
              <a:t>; Kigali, Rwanda. ICFP Program. [base de </a:t>
            </a:r>
            <a:r>
              <a:rPr lang="en-US" sz="1050" dirty="0" err="1">
                <a:solidFill>
                  <a:srgbClr val="333333"/>
                </a:solidFill>
                <a:latin typeface="Montserrat" pitchFamily="2" charset="77"/>
                <a:ea typeface="Times New Roman" panose="02020603050405020304" pitchFamily="18" charset="0"/>
                <a:cs typeface="Times New Roman" panose="02020603050405020304" pitchFamily="18" charset="0"/>
              </a:rPr>
              <a:t>données</a:t>
            </a:r>
            <a:r>
              <a:rPr lang="en-US" sz="1050" dirty="0">
                <a:solidFill>
                  <a:srgbClr val="333333"/>
                </a:solidFill>
                <a:latin typeface="Montserrat" pitchFamily="2" charset="77"/>
                <a:ea typeface="Times New Roman" panose="02020603050405020304" pitchFamily="18" charset="0"/>
                <a:cs typeface="Times New Roman" panose="02020603050405020304" pitchFamily="18" charset="0"/>
              </a:rPr>
              <a:t> </a:t>
            </a:r>
            <a:r>
              <a:rPr lang="en-US" sz="1050" dirty="0" err="1">
                <a:solidFill>
                  <a:srgbClr val="333333"/>
                </a:solidFill>
                <a:latin typeface="Montserrat" pitchFamily="2" charset="77"/>
                <a:ea typeface="Times New Roman" panose="02020603050405020304" pitchFamily="18" charset="0"/>
                <a:cs typeface="Times New Roman" panose="02020603050405020304" pitchFamily="18" charset="0"/>
              </a:rPr>
              <a:t>en</a:t>
            </a:r>
            <a:r>
              <a:rPr lang="en-US" sz="1050" dirty="0">
                <a:solidFill>
                  <a:srgbClr val="333333"/>
                </a:solidFill>
                <a:latin typeface="Montserrat" pitchFamily="2" charset="77"/>
                <a:ea typeface="Times New Roman" panose="02020603050405020304" pitchFamily="18" charset="0"/>
                <a:cs typeface="Times New Roman" panose="02020603050405020304" pitchFamily="18" charset="0"/>
              </a:rPr>
              <a:t> </a:t>
            </a:r>
            <a:r>
              <a:rPr lang="en-US" sz="1050" dirty="0" err="1">
                <a:solidFill>
                  <a:srgbClr val="333333"/>
                </a:solidFill>
                <a:latin typeface="Montserrat" pitchFamily="2" charset="77"/>
                <a:ea typeface="Times New Roman" panose="02020603050405020304" pitchFamily="18" charset="0"/>
                <a:cs typeface="Times New Roman" panose="02020603050405020304" pitchFamily="18" charset="0"/>
              </a:rPr>
              <a:t>ligne</a:t>
            </a:r>
            <a:r>
              <a:rPr lang="en-US" sz="1050" dirty="0">
                <a:solidFill>
                  <a:srgbClr val="333333"/>
                </a:solidFill>
                <a:latin typeface="Montserrat" pitchFamily="2" charset="77"/>
                <a:ea typeface="Times New Roman" panose="02020603050405020304" pitchFamily="18" charset="0"/>
                <a:cs typeface="Times New Roman" panose="02020603050405020304" pitchFamily="18" charset="0"/>
              </a:rPr>
              <a:t>] . </a:t>
            </a:r>
            <a:r>
              <a:rPr lang="en-US" sz="1050" dirty="0">
                <a:solidFill>
                  <a:srgbClr val="333333"/>
                </a:solidFill>
                <a:latin typeface="Montserrat" pitchFamily="2" charset="77"/>
                <a:ea typeface="Calibri" panose="020F0502020204030204" pitchFamily="34" charset="0"/>
                <a:cs typeface="Times New Roman" panose="02020603050405020304" pitchFamily="18" charset="0"/>
                <a:hlinkClick r:id="rId4"/>
              </a:rPr>
              <a:t>https://www.xcdsystem.com/icfp/program/fhwQ4ds/index.cfm</a:t>
            </a:r>
            <a:endParaRPr lang="en-US" sz="1600" dirty="0">
              <a:latin typeface="Montserrat" pitchFamily="2" charset="77"/>
              <a:ea typeface="Calibri" panose="020F0502020204030204" pitchFamily="34" charset="0"/>
              <a:cs typeface="Times New Roman" panose="02020603050405020304" pitchFamily="18" charset="0"/>
            </a:endParaRPr>
          </a:p>
        </p:txBody>
      </p:sp>
      <p:sp>
        <p:nvSpPr>
          <p:cNvPr id="11" name="TextBox 10">
            <a:extLst>
              <a:ext uri="{FF2B5EF4-FFF2-40B4-BE49-F238E27FC236}">
                <a16:creationId xmlns:a16="http://schemas.microsoft.com/office/drawing/2014/main" id="{3122C1BA-2F47-4327-76FC-4AC5AF91B42A}"/>
              </a:ext>
            </a:extLst>
          </p:cNvPr>
          <p:cNvSpPr txBox="1"/>
          <p:nvPr/>
        </p:nvSpPr>
        <p:spPr>
          <a:xfrm>
            <a:off x="13166176" y="2717504"/>
            <a:ext cx="3714755" cy="1815882"/>
          </a:xfrm>
          <a:prstGeom prst="rect">
            <a:avLst/>
          </a:prstGeom>
          <a:noFill/>
          <a:ln>
            <a:solidFill>
              <a:schemeClr val="accent1"/>
            </a:solidFill>
          </a:ln>
        </p:spPr>
        <p:txBody>
          <a:bodyPr wrap="square" rtlCol="0">
            <a:spAutoFit/>
          </a:bodyPr>
          <a:lstStyle/>
          <a:p>
            <a:r>
              <a:rPr lang="fr-FR" sz="2800" dirty="0">
                <a:solidFill>
                  <a:srgbClr val="0070C0"/>
                </a:solidFill>
                <a:latin typeface="Montserrat" pitchFamily="2" charset="77"/>
              </a:rPr>
              <a:t>Objectif du projet– OK, mais aurait pu être déplacé à la section ci-dessus</a:t>
            </a:r>
          </a:p>
        </p:txBody>
      </p:sp>
      <p:sp>
        <p:nvSpPr>
          <p:cNvPr id="12" name="TextBox 11">
            <a:extLst>
              <a:ext uri="{FF2B5EF4-FFF2-40B4-BE49-F238E27FC236}">
                <a16:creationId xmlns:a16="http://schemas.microsoft.com/office/drawing/2014/main" id="{FD7154D2-AFA4-7317-9D4F-FBF46F03540C}"/>
              </a:ext>
            </a:extLst>
          </p:cNvPr>
          <p:cNvSpPr txBox="1"/>
          <p:nvPr/>
        </p:nvSpPr>
        <p:spPr>
          <a:xfrm>
            <a:off x="13166175" y="4785764"/>
            <a:ext cx="3714753" cy="954107"/>
          </a:xfrm>
          <a:prstGeom prst="rect">
            <a:avLst/>
          </a:prstGeom>
          <a:noFill/>
          <a:ln>
            <a:solidFill>
              <a:schemeClr val="accent6"/>
            </a:solidFill>
          </a:ln>
        </p:spPr>
        <p:txBody>
          <a:bodyPr wrap="square" rtlCol="0">
            <a:spAutoFit/>
          </a:bodyPr>
          <a:lstStyle/>
          <a:p>
            <a:r>
              <a:rPr lang="fr-FR" sz="2800" dirty="0">
                <a:solidFill>
                  <a:schemeClr val="accent6"/>
                </a:solidFill>
                <a:latin typeface="Montserrat" pitchFamily="2" charset="77"/>
              </a:rPr>
              <a:t>Environnement et modèle</a:t>
            </a:r>
          </a:p>
        </p:txBody>
      </p:sp>
      <p:sp>
        <p:nvSpPr>
          <p:cNvPr id="13" name="TextBox 12">
            <a:extLst>
              <a:ext uri="{FF2B5EF4-FFF2-40B4-BE49-F238E27FC236}">
                <a16:creationId xmlns:a16="http://schemas.microsoft.com/office/drawing/2014/main" id="{999CC942-DA50-8D53-2209-0F7CC9F92099}"/>
              </a:ext>
            </a:extLst>
          </p:cNvPr>
          <p:cNvSpPr txBox="1"/>
          <p:nvPr/>
        </p:nvSpPr>
        <p:spPr>
          <a:xfrm>
            <a:off x="13166176" y="5971179"/>
            <a:ext cx="3714752" cy="954107"/>
          </a:xfrm>
          <a:prstGeom prst="rect">
            <a:avLst/>
          </a:prstGeom>
          <a:noFill/>
          <a:ln>
            <a:solidFill>
              <a:srgbClr val="7030A0"/>
            </a:solidFill>
          </a:ln>
        </p:spPr>
        <p:txBody>
          <a:bodyPr wrap="square" rtlCol="0">
            <a:spAutoFit/>
          </a:bodyPr>
          <a:lstStyle/>
          <a:p>
            <a:r>
              <a:rPr lang="fr-FR" sz="2800" dirty="0">
                <a:solidFill>
                  <a:srgbClr val="7030A0"/>
                </a:solidFill>
                <a:latin typeface="Montserrat" pitchFamily="2" charset="77"/>
              </a:rPr>
              <a:t>Sources des données</a:t>
            </a:r>
          </a:p>
        </p:txBody>
      </p:sp>
      <p:sp>
        <p:nvSpPr>
          <p:cNvPr id="14" name="TextBox 13">
            <a:extLst>
              <a:ext uri="{FF2B5EF4-FFF2-40B4-BE49-F238E27FC236}">
                <a16:creationId xmlns:a16="http://schemas.microsoft.com/office/drawing/2014/main" id="{909A555F-47FC-B777-00D6-4E3D49E16DC9}"/>
              </a:ext>
            </a:extLst>
          </p:cNvPr>
          <p:cNvSpPr txBox="1"/>
          <p:nvPr/>
        </p:nvSpPr>
        <p:spPr>
          <a:xfrm>
            <a:off x="13166175" y="7133108"/>
            <a:ext cx="3714752" cy="954107"/>
          </a:xfrm>
          <a:prstGeom prst="rect">
            <a:avLst/>
          </a:prstGeom>
          <a:noFill/>
          <a:ln>
            <a:solidFill>
              <a:schemeClr val="accent2"/>
            </a:solidFill>
          </a:ln>
        </p:spPr>
        <p:txBody>
          <a:bodyPr wrap="square" rtlCol="0">
            <a:spAutoFit/>
          </a:bodyPr>
          <a:lstStyle/>
          <a:p>
            <a:r>
              <a:rPr lang="fr-FR" sz="2800" dirty="0">
                <a:solidFill>
                  <a:schemeClr val="accent2"/>
                </a:solidFill>
                <a:latin typeface="Montserrat" pitchFamily="2" charset="77"/>
              </a:rPr>
              <a:t>Approche analytique</a:t>
            </a:r>
          </a:p>
        </p:txBody>
      </p:sp>
    </p:spTree>
    <p:extLst>
      <p:ext uri="{BB962C8B-B14F-4D97-AF65-F5344CB8AC3E}">
        <p14:creationId xmlns:p14="http://schemas.microsoft.com/office/powerpoint/2010/main" val="358770175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C41CCB-8E68-2E64-6A96-33B03CF43677}"/>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8A29FBC2-5C5D-7EA6-6437-C320F7347864}"/>
              </a:ext>
            </a:extLst>
          </p:cNvPr>
          <p:cNvSpPr/>
          <p:nvPr/>
        </p:nvSpPr>
        <p:spPr>
          <a:xfrm>
            <a:off x="642" y="1"/>
            <a:ext cx="18286716" cy="10286423"/>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161E37"/>
          </a:solidFill>
        </p:spPr>
        <p:txBody>
          <a:bodyPr wrap="square" lIns="0" tIns="0" rIns="0" bIns="0" rtlCol="0"/>
          <a:lstStyle/>
          <a:p>
            <a:endParaRPr lang="es-ES_tradnl" sz="1638"/>
          </a:p>
        </p:txBody>
      </p:sp>
      <p:pic>
        <p:nvPicPr>
          <p:cNvPr id="3" name="object 3">
            <a:extLst>
              <a:ext uri="{FF2B5EF4-FFF2-40B4-BE49-F238E27FC236}">
                <a16:creationId xmlns:a16="http://schemas.microsoft.com/office/drawing/2014/main" id="{0EF83FB0-28B3-B6FC-7FD8-49F7068444F9}"/>
              </a:ext>
            </a:extLst>
          </p:cNvPr>
          <p:cNvPicPr/>
          <p:nvPr/>
        </p:nvPicPr>
        <p:blipFill>
          <a:blip r:embed="rId2" cstate="print"/>
          <a:stretch>
            <a:fillRect/>
          </a:stretch>
        </p:blipFill>
        <p:spPr>
          <a:xfrm>
            <a:off x="9344649" y="1556733"/>
            <a:ext cx="8942709" cy="8729544"/>
          </a:xfrm>
          <a:prstGeom prst="rect">
            <a:avLst/>
          </a:prstGeom>
        </p:spPr>
      </p:pic>
      <p:pic>
        <p:nvPicPr>
          <p:cNvPr id="4" name="object 4">
            <a:extLst>
              <a:ext uri="{FF2B5EF4-FFF2-40B4-BE49-F238E27FC236}">
                <a16:creationId xmlns:a16="http://schemas.microsoft.com/office/drawing/2014/main" id="{0531CEF8-5784-E982-00DE-C7774289A1AE}"/>
              </a:ext>
            </a:extLst>
          </p:cNvPr>
          <p:cNvPicPr/>
          <p:nvPr/>
        </p:nvPicPr>
        <p:blipFill>
          <a:blip r:embed="rId3" cstate="print"/>
          <a:stretch>
            <a:fillRect/>
          </a:stretch>
        </p:blipFill>
        <p:spPr>
          <a:xfrm>
            <a:off x="-33866" y="-17005"/>
            <a:ext cx="8942709" cy="8729544"/>
          </a:xfrm>
          <a:prstGeom prst="rect">
            <a:avLst/>
          </a:prstGeom>
        </p:spPr>
      </p:pic>
      <p:sp>
        <p:nvSpPr>
          <p:cNvPr id="5" name="object 5">
            <a:extLst>
              <a:ext uri="{FF2B5EF4-FFF2-40B4-BE49-F238E27FC236}">
                <a16:creationId xmlns:a16="http://schemas.microsoft.com/office/drawing/2014/main" id="{26A2C897-DD29-68ED-E754-1C3F8AD57BAF}"/>
              </a:ext>
            </a:extLst>
          </p:cNvPr>
          <p:cNvSpPr txBox="1"/>
          <p:nvPr/>
        </p:nvSpPr>
        <p:spPr>
          <a:xfrm>
            <a:off x="0" y="4296968"/>
            <a:ext cx="18252849" cy="1123160"/>
          </a:xfrm>
          <a:prstGeom prst="rect">
            <a:avLst/>
          </a:prstGeom>
        </p:spPr>
        <p:txBody>
          <a:bodyPr vert="horz" wrap="square" lIns="0" tIns="15018" rIns="0" bIns="0" rtlCol="0">
            <a:spAutoFit/>
          </a:bodyPr>
          <a:lstStyle/>
          <a:p>
            <a:pPr algn="ctr"/>
            <a:r>
              <a:rPr lang="fr-FR" sz="7200" b="1">
                <a:solidFill>
                  <a:srgbClr val="FFFFFF"/>
                </a:solidFill>
                <a:latin typeface="Montserrat"/>
                <a:ea typeface="Montserrat"/>
                <a:cs typeface="Montserrat"/>
                <a:sym typeface="Montserrat"/>
              </a:rPr>
              <a:t>Réstulats/conclusions clés</a:t>
            </a:r>
            <a:endParaRPr lang="fr-FR" sz="7200" b="1" i="0" u="none" strike="noStrike" cap="none">
              <a:solidFill>
                <a:srgbClr val="FFFFFF"/>
              </a:solidFill>
              <a:latin typeface="Montserrat"/>
              <a:ea typeface="Montserrat"/>
              <a:cs typeface="Montserrat"/>
              <a:sym typeface="Montserrat"/>
            </a:endParaRPr>
          </a:p>
        </p:txBody>
      </p:sp>
      <p:sp>
        <p:nvSpPr>
          <p:cNvPr id="8" name="Google Shape;80;p1">
            <a:extLst>
              <a:ext uri="{FF2B5EF4-FFF2-40B4-BE49-F238E27FC236}">
                <a16:creationId xmlns:a16="http://schemas.microsoft.com/office/drawing/2014/main" id="{248839FB-67EB-7EEF-5E58-03E87AD0116D}"/>
              </a:ext>
            </a:extLst>
          </p:cNvPr>
          <p:cNvSpPr txBox="1"/>
          <p:nvPr/>
        </p:nvSpPr>
        <p:spPr>
          <a:xfrm>
            <a:off x="5123799" y="6091920"/>
            <a:ext cx="8441700" cy="646331"/>
          </a:xfrm>
          <a:prstGeom prst="rect">
            <a:avLst/>
          </a:prstGeom>
          <a:noFill/>
          <a:ln>
            <a:noFill/>
          </a:ln>
        </p:spPr>
        <p:txBody>
          <a:bodyPr spcFirstLastPara="1" wrap="square" lIns="0" tIns="0" rIns="0" bIns="0" anchor="t" anchorCtr="0">
            <a:spAutoFit/>
          </a:bodyPr>
          <a:lstStyle/>
          <a:p>
            <a:pPr marL="0" marR="0" lvl="0" indent="0" algn="ctr" rtl="0">
              <a:lnSpc>
                <a:spcPct val="150000"/>
              </a:lnSpc>
              <a:spcBef>
                <a:spcPts val="0"/>
              </a:spcBef>
              <a:spcAft>
                <a:spcPts val="0"/>
              </a:spcAft>
              <a:buClr>
                <a:srgbClr val="000000"/>
              </a:buClr>
              <a:buSzPts val="1700"/>
              <a:buFont typeface="Arial"/>
              <a:buNone/>
            </a:pPr>
            <a:r>
              <a:rPr lang="fr-FR" sz="2800" i="0" u="none" strike="noStrike" cap="none">
                <a:solidFill>
                  <a:srgbClr val="FFFFFF"/>
                </a:solidFill>
                <a:latin typeface="Montserrat"/>
                <a:ea typeface="Montserrat"/>
                <a:cs typeface="Montserrat"/>
                <a:sym typeface="Montserrat"/>
              </a:rPr>
              <a:t>250 mots maximum</a:t>
            </a:r>
          </a:p>
        </p:txBody>
      </p:sp>
    </p:spTree>
    <p:extLst>
      <p:ext uri="{BB962C8B-B14F-4D97-AF65-F5344CB8AC3E}">
        <p14:creationId xmlns:p14="http://schemas.microsoft.com/office/powerpoint/2010/main" val="192178728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838A34A0-E822-0A2A-9276-D1A669C8AFF1}"/>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8E11BE83-F744-EF22-24B4-01D752E5DA36}"/>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48CFFF79-883F-887C-3A93-D99B97DEB1FF}"/>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8BF40346-0895-631A-2074-79D5E9187678}"/>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500F1EEA-B519-4323-18D9-7D13E56E66F2}"/>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a:extLst>
              <a:ext uri="{FF2B5EF4-FFF2-40B4-BE49-F238E27FC236}">
                <a16:creationId xmlns:a16="http://schemas.microsoft.com/office/drawing/2014/main" id="{C061ED0E-2578-E2F3-67A5-3B452BB9D6F4}"/>
              </a:ext>
            </a:extLst>
          </p:cNvPr>
          <p:cNvSpPr txBox="1"/>
          <p:nvPr/>
        </p:nvSpPr>
        <p:spPr>
          <a:xfrm>
            <a:off x="933450" y="625945"/>
            <a:ext cx="15716100" cy="1034129"/>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fr-FR" sz="4800" b="1">
                <a:solidFill>
                  <a:srgbClr val="FFFFFF"/>
                </a:solidFill>
                <a:latin typeface="Montserrat"/>
                <a:ea typeface="Montserrat"/>
                <a:cs typeface="Montserrat"/>
                <a:sym typeface="Montserrat"/>
              </a:rPr>
              <a:t>Résultats principaux</a:t>
            </a:r>
          </a:p>
        </p:txBody>
      </p:sp>
      <p:graphicFrame>
        <p:nvGraphicFramePr>
          <p:cNvPr id="4" name="Table 3">
            <a:extLst>
              <a:ext uri="{FF2B5EF4-FFF2-40B4-BE49-F238E27FC236}">
                <a16:creationId xmlns:a16="http://schemas.microsoft.com/office/drawing/2014/main" id="{1A1CADBA-FB6D-7DAC-9DEC-42FB4621E53E}"/>
              </a:ext>
            </a:extLst>
          </p:cNvPr>
          <p:cNvGraphicFramePr>
            <a:graphicFrameLocks noGrp="1"/>
          </p:cNvGraphicFramePr>
          <p:nvPr>
            <p:extLst>
              <p:ext uri="{D42A27DB-BD31-4B8C-83A1-F6EECF244321}">
                <p14:modId xmlns:p14="http://schemas.microsoft.com/office/powerpoint/2010/main" val="2399835300"/>
              </p:ext>
            </p:extLst>
          </p:nvPr>
        </p:nvGraphicFramePr>
        <p:xfrm>
          <a:off x="614363" y="2630746"/>
          <a:ext cx="17059273" cy="7030309"/>
        </p:xfrm>
        <a:graphic>
          <a:graphicData uri="http://schemas.openxmlformats.org/drawingml/2006/table">
            <a:tbl>
              <a:tblPr firstRow="1" bandRow="1">
                <a:tableStyleId>{85BE263C-DBD7-4A20-BB59-AAB30ACAA65A}</a:tableStyleId>
              </a:tblPr>
              <a:tblGrid>
                <a:gridCol w="6084583">
                  <a:extLst>
                    <a:ext uri="{9D8B030D-6E8A-4147-A177-3AD203B41FA5}">
                      <a16:colId xmlns:a16="http://schemas.microsoft.com/office/drawing/2014/main" val="3655672170"/>
                    </a:ext>
                  </a:extLst>
                </a:gridCol>
                <a:gridCol w="10974690">
                  <a:extLst>
                    <a:ext uri="{9D8B030D-6E8A-4147-A177-3AD203B41FA5}">
                      <a16:colId xmlns:a16="http://schemas.microsoft.com/office/drawing/2014/main" val="1639216212"/>
                    </a:ext>
                  </a:extLst>
                </a:gridCol>
              </a:tblGrid>
              <a:tr h="664880">
                <a:tc>
                  <a:txBody>
                    <a:bodyPr/>
                    <a:lstStyle/>
                    <a:p>
                      <a:r>
                        <a:rPr lang="en-US" sz="3500" dirty="0">
                          <a:latin typeface="Montserrat" pitchFamily="2" charset="77"/>
                        </a:rPr>
                        <a:t>Cadre du résumé</a:t>
                      </a:r>
                    </a:p>
                  </a:txBody>
                  <a:tcPr marL="132590" marR="132590" marT="66295" marB="66295">
                    <a:solidFill>
                      <a:srgbClr val="B61040"/>
                    </a:solidFill>
                  </a:tcPr>
                </a:tc>
                <a:tc>
                  <a:txBody>
                    <a:bodyPr/>
                    <a:lstStyle/>
                    <a:p>
                      <a:r>
                        <a:rPr lang="en-US" sz="3500" dirty="0" err="1">
                          <a:latin typeface="Montserrat" pitchFamily="2" charset="77"/>
                        </a:rPr>
                        <a:t>Problème</a:t>
                      </a:r>
                      <a:r>
                        <a:rPr lang="en-US" sz="3500" dirty="0">
                          <a:latin typeface="Montserrat" pitchFamily="2" charset="77"/>
                        </a:rPr>
                        <a:t>(s) principal/aux </a:t>
                      </a:r>
                      <a:r>
                        <a:rPr lang="en-US" sz="3500" dirty="0" err="1">
                          <a:latin typeface="Montserrat" pitchFamily="2" charset="77"/>
                        </a:rPr>
                        <a:t>à</a:t>
                      </a:r>
                      <a:r>
                        <a:rPr lang="en-US" sz="3500" dirty="0">
                          <a:latin typeface="Montserrat" pitchFamily="2" charset="77"/>
                        </a:rPr>
                        <a:t> </a:t>
                      </a:r>
                      <a:r>
                        <a:rPr lang="en-US" sz="3500" dirty="0" err="1">
                          <a:latin typeface="Montserrat" pitchFamily="2" charset="77"/>
                        </a:rPr>
                        <a:t>traiter</a:t>
                      </a:r>
                      <a:endParaRPr lang="en-US" sz="3500" dirty="0">
                        <a:latin typeface="Montserrat" pitchFamily="2" charset="77"/>
                      </a:endParaRPr>
                    </a:p>
                  </a:txBody>
                  <a:tcPr marL="132590" marR="132590" marT="66295" marB="66295">
                    <a:solidFill>
                      <a:srgbClr val="B61040"/>
                    </a:solidFill>
                  </a:tcPr>
                </a:tc>
                <a:extLst>
                  <a:ext uri="{0D108BD9-81ED-4DB2-BD59-A6C34878D82A}">
                    <a16:rowId xmlns:a16="http://schemas.microsoft.com/office/drawing/2014/main" val="206923382"/>
                  </a:ext>
                </a:extLst>
              </a:tr>
              <a:tr h="1723670">
                <a:tc>
                  <a:txBody>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2600" b="1" kern="1200" noProof="0" dirty="0">
                          <a:latin typeface="Montserrat" pitchFamily="2" charset="77"/>
                        </a:rPr>
                        <a:t>Recherche ou évaluation formative</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2600" b="1" kern="1200" noProof="0" dirty="0">
                          <a:latin typeface="Montserrat" pitchFamily="2" charset="77"/>
                        </a:rPr>
                        <a:t>Évaluation de besoins</a:t>
                      </a:r>
                      <a:endParaRPr lang="fr-FR" sz="2600" b="1" kern="1200" noProof="0" dirty="0">
                        <a:solidFill>
                          <a:schemeClr val="dk1"/>
                        </a:solidFill>
                        <a:latin typeface="Montserrat" pitchFamily="2" charset="77"/>
                        <a:ea typeface="+mn-ea"/>
                        <a:cs typeface="+mn-cs"/>
                      </a:endParaRPr>
                    </a:p>
                  </a:txBody>
                  <a:tcPr marL="132590" marR="132590" marT="66295" marB="66295"/>
                </a:tc>
                <a:tc>
                  <a:txBody>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2600" kern="1200" noProof="0" dirty="0">
                          <a:solidFill>
                            <a:schemeClr val="dk1"/>
                          </a:solidFill>
                          <a:latin typeface="Montserrat" pitchFamily="2" charset="77"/>
                          <a:ea typeface="+mn-ea"/>
                          <a:cs typeface="+mn-cs"/>
                        </a:rPr>
                        <a:t>Recommandations spécifiques pour une intervention de santé publique</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2600" kern="1200" noProof="0" dirty="0">
                          <a:solidFill>
                            <a:schemeClr val="dk1"/>
                          </a:solidFill>
                          <a:latin typeface="Montserrat" pitchFamily="2" charset="77"/>
                          <a:ea typeface="+mn-ea"/>
                          <a:cs typeface="+mn-cs"/>
                        </a:rPr>
                        <a:t>Recommandations prioritaires spécifiques pour une intervention ciblée</a:t>
                      </a:r>
                    </a:p>
                  </a:txBody>
                  <a:tcPr marL="132590" marR="132590" marT="66295" marB="66295"/>
                </a:tc>
                <a:extLst>
                  <a:ext uri="{0D108BD9-81ED-4DB2-BD59-A6C34878D82A}">
                    <a16:rowId xmlns:a16="http://schemas.microsoft.com/office/drawing/2014/main" val="4125261007"/>
                  </a:ext>
                </a:extLst>
              </a:tr>
              <a:tr h="1325899">
                <a:tc>
                  <a:txBody>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2600" b="1" kern="1200" noProof="0" dirty="0">
                          <a:latin typeface="Montserrat" pitchFamily="2" charset="77"/>
                        </a:rPr>
                        <a:t>Évaluation de processus</a:t>
                      </a:r>
                      <a:endParaRPr lang="fr-FR" sz="2600" b="1" kern="1200" noProof="0" dirty="0">
                        <a:solidFill>
                          <a:schemeClr val="dk1"/>
                        </a:solidFill>
                        <a:latin typeface="Montserrat" pitchFamily="2" charset="77"/>
                        <a:ea typeface="+mn-ea"/>
                        <a:cs typeface="+mn-cs"/>
                      </a:endParaRPr>
                    </a:p>
                  </a:txBody>
                  <a:tcPr marL="132590" marR="132590" marT="66295" marB="66295"/>
                </a:tc>
                <a:tc>
                  <a:txBody>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2600" kern="1200" noProof="0" dirty="0">
                          <a:solidFill>
                            <a:schemeClr val="dk1"/>
                          </a:solidFill>
                          <a:latin typeface="Montserrat" pitchFamily="2" charset="77"/>
                          <a:ea typeface="+mn-ea"/>
                          <a:cs typeface="+mn-cs"/>
                        </a:rPr>
                        <a:t>Le programme </a:t>
                      </a:r>
                      <a:r>
                        <a:rPr lang="fr-FR" sz="2600" kern="1200" noProof="0" dirty="0" err="1">
                          <a:solidFill>
                            <a:schemeClr val="dk1"/>
                          </a:solidFill>
                          <a:latin typeface="Montserrat" pitchFamily="2" charset="77"/>
                          <a:ea typeface="+mn-ea"/>
                          <a:cs typeface="+mn-cs"/>
                        </a:rPr>
                        <a:t>a-t-il</a:t>
                      </a:r>
                      <a:r>
                        <a:rPr lang="fr-FR" sz="2600" kern="1200" noProof="0" dirty="0">
                          <a:solidFill>
                            <a:schemeClr val="dk1"/>
                          </a:solidFill>
                          <a:latin typeface="Montserrat" pitchFamily="2" charset="77"/>
                          <a:ea typeface="+mn-ea"/>
                          <a:cs typeface="+mn-cs"/>
                        </a:rPr>
                        <a:t> été mis en œuvre comme prévu? Correctement/ de quelle qualité? Avec quel accès et couverture? </a:t>
                      </a:r>
                    </a:p>
                  </a:txBody>
                  <a:tcPr marL="132590" marR="132590" marT="66295" marB="66295"/>
                </a:tc>
                <a:extLst>
                  <a:ext uri="{0D108BD9-81ED-4DB2-BD59-A6C34878D82A}">
                    <a16:rowId xmlns:a16="http://schemas.microsoft.com/office/drawing/2014/main" val="339513559"/>
                  </a:ext>
                </a:extLst>
              </a:tr>
              <a:tr h="3314750">
                <a:tc>
                  <a:txBody>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2600" b="1" kern="1200" noProof="0" dirty="0">
                          <a:latin typeface="Montserrat" pitchFamily="2" charset="77"/>
                        </a:rPr>
                        <a:t>Évaluation de résultats</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2600" b="1" kern="1200" noProof="0" dirty="0">
                          <a:latin typeface="Montserrat" pitchFamily="2" charset="77"/>
                        </a:rPr>
                        <a:t>Évaluation d’impact</a:t>
                      </a:r>
                    </a:p>
                  </a:txBody>
                  <a:tcPr marL="132590" marR="132590" marT="66295" marB="66295"/>
                </a:tc>
                <a:tc>
                  <a:txBody>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2600" kern="1200" noProof="0" dirty="0">
                          <a:solidFill>
                            <a:schemeClr val="dk1"/>
                          </a:solidFill>
                          <a:latin typeface="Montserrat" pitchFamily="2" charset="77"/>
                          <a:ea typeface="+mn-ea"/>
                          <a:cs typeface="+mn-cs"/>
                        </a:rPr>
                        <a:t>Changement des caractéristiques observées chez la population cible. (NB : Pas l’état du programme).</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2600" kern="1200" noProof="0" dirty="0">
                        <a:solidFill>
                          <a:schemeClr val="dk1"/>
                        </a:solidFill>
                        <a:latin typeface="Montserrat" pitchFamily="2" charset="77"/>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2600" kern="1200" noProof="0" dirty="0">
                          <a:solidFill>
                            <a:schemeClr val="dk1"/>
                          </a:solidFill>
                          <a:latin typeface="Montserrat" pitchFamily="2" charset="77"/>
                          <a:ea typeface="+mn-ea"/>
                          <a:cs typeface="+mn-cs"/>
                        </a:rPr>
                        <a:t>Changement des caractéristiques observées chez la population cible pouvant être attribués au programme.</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2600" kern="1200" noProof="0" dirty="0">
                          <a:solidFill>
                            <a:schemeClr val="dk1"/>
                          </a:solidFill>
                          <a:latin typeface="Montserrat" pitchFamily="2" charset="77"/>
                          <a:ea typeface="+mn-ea"/>
                          <a:cs typeface="+mn-cs"/>
                        </a:rPr>
                        <a:t>Requiert un modèle et une analyse rigoureux pour établir un lien de causalité.</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2600" kern="1200" noProof="0" dirty="0">
                          <a:solidFill>
                            <a:schemeClr val="dk1"/>
                          </a:solidFill>
                          <a:latin typeface="Montserrat" pitchFamily="2" charset="77"/>
                          <a:ea typeface="+mn-ea"/>
                          <a:cs typeface="+mn-cs"/>
                        </a:rPr>
                        <a:t>Quel a été l’effet net du programme ?</a:t>
                      </a:r>
                    </a:p>
                  </a:txBody>
                  <a:tcPr marL="132590" marR="132590" marT="66295" marB="66295"/>
                </a:tc>
                <a:extLst>
                  <a:ext uri="{0D108BD9-81ED-4DB2-BD59-A6C34878D82A}">
                    <a16:rowId xmlns:a16="http://schemas.microsoft.com/office/drawing/2014/main" val="2950274572"/>
                  </a:ext>
                </a:extLst>
              </a:tr>
            </a:tbl>
          </a:graphicData>
        </a:graphic>
      </p:graphicFrame>
      <p:sp>
        <p:nvSpPr>
          <p:cNvPr id="5" name="Rectangle 4">
            <a:extLst>
              <a:ext uri="{FF2B5EF4-FFF2-40B4-BE49-F238E27FC236}">
                <a16:creationId xmlns:a16="http://schemas.microsoft.com/office/drawing/2014/main" id="{CF1887E2-42F3-F024-2DFF-B050FD55E705}"/>
              </a:ext>
            </a:extLst>
          </p:cNvPr>
          <p:cNvSpPr/>
          <p:nvPr/>
        </p:nvSpPr>
        <p:spPr>
          <a:xfrm>
            <a:off x="4064478" y="9843498"/>
            <a:ext cx="10159041" cy="338554"/>
          </a:xfrm>
          <a:prstGeom prst="rect">
            <a:avLst/>
          </a:prstGeom>
        </p:spPr>
        <p:txBody>
          <a:bodyPr wrap="square">
            <a:spAutoFit/>
          </a:bodyPr>
          <a:lstStyle/>
          <a:p>
            <a:pPr algn="ctr"/>
            <a:r>
              <a:rPr lang="en-US" sz="1600" i="1">
                <a:solidFill>
                  <a:srgbClr val="2E2E2E"/>
                </a:solidFill>
                <a:latin typeface="Montserrat" pitchFamily="2" charset="77"/>
              </a:rPr>
              <a:t>Source: Dixon Thomas, ... Hong Li, in </a:t>
            </a:r>
            <a:r>
              <a:rPr lang="en-US" sz="1600" i="1">
                <a:solidFill>
                  <a:srgbClr val="0C7DBB"/>
                </a:solidFill>
                <a:latin typeface="Montserrat" pitchFamily="2" charset="77"/>
                <a:hlinkClick r:id="rId4"/>
              </a:rPr>
              <a:t>Clinical Pharmacy Education, Practice and Research</a:t>
            </a:r>
            <a:r>
              <a:rPr lang="en-US" sz="1600" i="1">
                <a:solidFill>
                  <a:srgbClr val="2E2E2E"/>
                </a:solidFill>
                <a:latin typeface="Montserrat" pitchFamily="2" charset="77"/>
              </a:rPr>
              <a:t>, 2019</a:t>
            </a:r>
            <a:endParaRPr lang="en-US" sz="1600" i="1">
              <a:latin typeface="Montserrat" pitchFamily="2" charset="77"/>
            </a:endParaRPr>
          </a:p>
        </p:txBody>
      </p:sp>
    </p:spTree>
    <p:extLst>
      <p:ext uri="{BB962C8B-B14F-4D97-AF65-F5344CB8AC3E}">
        <p14:creationId xmlns:p14="http://schemas.microsoft.com/office/powerpoint/2010/main" val="365082310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11FA3EAB-5DD3-7E76-5FC2-D67C035D9721}"/>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E6757019-9627-AFD7-5A52-12C9A891A8F0}"/>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2D840F69-630B-4C0A-3507-C5C506B75BBC}"/>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52423128-9B0A-6BAA-82BE-72C6002D18EB}"/>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D3FC6562-DEBB-BC2C-7634-9A59794D72FD}"/>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3" name="Rectangle 2">
            <a:extLst>
              <a:ext uri="{FF2B5EF4-FFF2-40B4-BE49-F238E27FC236}">
                <a16:creationId xmlns:a16="http://schemas.microsoft.com/office/drawing/2014/main" id="{8143519A-BF0E-556C-B615-3F05763076D7}"/>
              </a:ext>
            </a:extLst>
          </p:cNvPr>
          <p:cNvSpPr/>
          <p:nvPr/>
        </p:nvSpPr>
        <p:spPr>
          <a:xfrm>
            <a:off x="4064478" y="9843498"/>
            <a:ext cx="10159041" cy="338554"/>
          </a:xfrm>
          <a:prstGeom prst="rect">
            <a:avLst/>
          </a:prstGeom>
        </p:spPr>
        <p:txBody>
          <a:bodyPr wrap="square">
            <a:spAutoFit/>
          </a:bodyPr>
          <a:lstStyle/>
          <a:p>
            <a:pPr algn="ctr"/>
            <a:r>
              <a:rPr lang="en-US" sz="1600" i="1">
                <a:solidFill>
                  <a:srgbClr val="2E2E2E"/>
                </a:solidFill>
                <a:latin typeface="Montserrat" pitchFamily="2" charset="77"/>
              </a:rPr>
              <a:t>Source: Dixon Thomas, ... Hong Li, in </a:t>
            </a:r>
            <a:r>
              <a:rPr lang="en-US" sz="1600" i="1">
                <a:solidFill>
                  <a:srgbClr val="0C7DBB"/>
                </a:solidFill>
                <a:latin typeface="Montserrat" pitchFamily="2" charset="77"/>
                <a:hlinkClick r:id="rId4"/>
              </a:rPr>
              <a:t>Clinical Pharmacy Education, Practice and Research</a:t>
            </a:r>
            <a:r>
              <a:rPr lang="en-US" sz="1600" i="1">
                <a:solidFill>
                  <a:srgbClr val="2E2E2E"/>
                </a:solidFill>
                <a:latin typeface="Montserrat" pitchFamily="2" charset="77"/>
              </a:rPr>
              <a:t>, 2019</a:t>
            </a:r>
            <a:endParaRPr lang="en-US" sz="1600" i="1">
              <a:latin typeface="Montserrat" pitchFamily="2" charset="77"/>
            </a:endParaRPr>
          </a:p>
        </p:txBody>
      </p:sp>
      <p:sp>
        <p:nvSpPr>
          <p:cNvPr id="2" name="Google Shape;129;p4">
            <a:extLst>
              <a:ext uri="{FF2B5EF4-FFF2-40B4-BE49-F238E27FC236}">
                <a16:creationId xmlns:a16="http://schemas.microsoft.com/office/drawing/2014/main" id="{6707433B-241A-6F3C-4389-DA3B7CDEC43E}"/>
              </a:ext>
            </a:extLst>
          </p:cNvPr>
          <p:cNvSpPr txBox="1"/>
          <p:nvPr/>
        </p:nvSpPr>
        <p:spPr>
          <a:xfrm>
            <a:off x="933450" y="625945"/>
            <a:ext cx="15716100" cy="1034129"/>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fr-FR" sz="4800" b="1">
                <a:solidFill>
                  <a:srgbClr val="FFFFFF"/>
                </a:solidFill>
                <a:latin typeface="Montserrat"/>
                <a:ea typeface="Montserrat"/>
                <a:cs typeface="Montserrat"/>
                <a:sym typeface="Montserrat"/>
              </a:rPr>
              <a:t>Résultats principaux</a:t>
            </a:r>
          </a:p>
        </p:txBody>
      </p:sp>
      <p:graphicFrame>
        <p:nvGraphicFramePr>
          <p:cNvPr id="5" name="Table 4">
            <a:extLst>
              <a:ext uri="{FF2B5EF4-FFF2-40B4-BE49-F238E27FC236}">
                <a16:creationId xmlns:a16="http://schemas.microsoft.com/office/drawing/2014/main" id="{A9F8C0B1-517B-DB75-EE81-35EB45C904FC}"/>
              </a:ext>
            </a:extLst>
          </p:cNvPr>
          <p:cNvGraphicFramePr>
            <a:graphicFrameLocks noGrp="1"/>
          </p:cNvGraphicFramePr>
          <p:nvPr>
            <p:extLst>
              <p:ext uri="{D42A27DB-BD31-4B8C-83A1-F6EECF244321}">
                <p14:modId xmlns:p14="http://schemas.microsoft.com/office/powerpoint/2010/main" val="1341451509"/>
              </p:ext>
            </p:extLst>
          </p:nvPr>
        </p:nvGraphicFramePr>
        <p:xfrm>
          <a:off x="933450" y="2637554"/>
          <a:ext cx="16932821" cy="7135843"/>
        </p:xfrm>
        <a:graphic>
          <a:graphicData uri="http://schemas.openxmlformats.org/drawingml/2006/table">
            <a:tbl>
              <a:tblPr firstRow="1" bandRow="1">
                <a:tableStyleId>{85BE263C-DBD7-4A20-BB59-AAB30ACAA65A}</a:tableStyleId>
              </a:tblPr>
              <a:tblGrid>
                <a:gridCol w="4602057">
                  <a:extLst>
                    <a:ext uri="{9D8B030D-6E8A-4147-A177-3AD203B41FA5}">
                      <a16:colId xmlns:a16="http://schemas.microsoft.com/office/drawing/2014/main" val="3655672170"/>
                    </a:ext>
                  </a:extLst>
                </a:gridCol>
                <a:gridCol w="12330764">
                  <a:extLst>
                    <a:ext uri="{9D8B030D-6E8A-4147-A177-3AD203B41FA5}">
                      <a16:colId xmlns:a16="http://schemas.microsoft.com/office/drawing/2014/main" val="1639216212"/>
                    </a:ext>
                  </a:extLst>
                </a:gridCol>
              </a:tblGrid>
              <a:tr h="463882">
                <a:tc>
                  <a:txBody>
                    <a:bodyPr/>
                    <a:lstStyle/>
                    <a:p>
                      <a:r>
                        <a:rPr lang="fr-FR" sz="2400" noProof="0" dirty="0">
                          <a:latin typeface="Montserrat" pitchFamily="2" charset="77"/>
                        </a:rPr>
                        <a:t>Cadre du résumé</a:t>
                      </a:r>
                    </a:p>
                  </a:txBody>
                  <a:tcPr marL="137231" marR="137231" marT="68615" marB="68615">
                    <a:solidFill>
                      <a:srgbClr val="B61040"/>
                    </a:solidFill>
                  </a:tcPr>
                </a:tc>
                <a:tc>
                  <a:txBody>
                    <a:bodyPr/>
                    <a:lstStyle/>
                    <a:p>
                      <a:r>
                        <a:rPr lang="fr-FR" sz="2400" noProof="0" dirty="0">
                          <a:latin typeface="Montserrat" pitchFamily="2" charset="77"/>
                        </a:rPr>
                        <a:t>Problème(s) principal/aux à traiter</a:t>
                      </a:r>
                    </a:p>
                  </a:txBody>
                  <a:tcPr marL="137231" marR="137231" marT="68615" marB="68615">
                    <a:solidFill>
                      <a:srgbClr val="B61040"/>
                    </a:solidFill>
                  </a:tcPr>
                </a:tc>
                <a:extLst>
                  <a:ext uri="{0D108BD9-81ED-4DB2-BD59-A6C34878D82A}">
                    <a16:rowId xmlns:a16="http://schemas.microsoft.com/office/drawing/2014/main" val="206923382"/>
                  </a:ext>
                </a:extLst>
              </a:tr>
              <a:tr h="3077098">
                <a:tc>
                  <a:txBody>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2100" noProof="0" dirty="0">
                          <a:latin typeface="Montserrat" pitchFamily="2" charset="77"/>
                        </a:rPr>
                        <a:t>Analyse de minimisation des coûts</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2100" noProof="0" dirty="0">
                        <a:latin typeface="Montserrat" pitchFamily="2" charset="77"/>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2100" noProof="0" dirty="0">
                          <a:latin typeface="Montserrat" pitchFamily="2" charset="77"/>
                        </a:rPr>
                        <a:t>Analyse de rentabilité</a:t>
                      </a:r>
                      <a:br>
                        <a:rPr lang="fr-FR" sz="2100" noProof="0" dirty="0">
                          <a:latin typeface="Montserrat" pitchFamily="2" charset="77"/>
                        </a:rPr>
                      </a:br>
                      <a:endParaRPr lang="fr-FR" sz="2100" noProof="0" dirty="0">
                        <a:latin typeface="Montserrat" pitchFamily="2" charset="77"/>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2100" noProof="0" dirty="0">
                          <a:latin typeface="Montserrat" pitchFamily="2" charset="77"/>
                        </a:rPr>
                        <a:t>Analyse coût-utilité</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2100" noProof="0" dirty="0">
                        <a:latin typeface="Montserrat" pitchFamily="2" charset="77"/>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2100" noProof="0" dirty="0">
                          <a:latin typeface="Montserrat" pitchFamily="2" charset="77"/>
                        </a:rPr>
                        <a:t>Analyse coût-bénéfice</a:t>
                      </a:r>
                    </a:p>
                    <a:p>
                      <a:pPr marL="742950" marR="0" lvl="1" indent="-285750" algn="l" defTabSz="914400" rtl="0" eaLnBrk="1" fontAlgn="auto" latinLnBrk="0" hangingPunct="1">
                        <a:lnSpc>
                          <a:spcPct val="100000"/>
                        </a:lnSpc>
                        <a:spcBef>
                          <a:spcPts val="0"/>
                        </a:spcBef>
                        <a:spcAft>
                          <a:spcPts val="0"/>
                        </a:spcAft>
                        <a:buClrTx/>
                        <a:buSzTx/>
                        <a:buFontTx/>
                        <a:buBlip>
                          <a:blip r:embed="rId5"/>
                        </a:buBlip>
                        <a:tabLst/>
                        <a:defRPr/>
                      </a:pPr>
                      <a:endParaRPr lang="fr-FR" sz="2100" noProof="0" dirty="0">
                        <a:latin typeface="Montserrat" pitchFamily="2" charset="77"/>
                      </a:endParaRPr>
                    </a:p>
                  </a:txBody>
                  <a:tcPr marL="137231" marR="137231" marT="68615" marB="68615"/>
                </a:tc>
                <a:tc>
                  <a:txBody>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2100" kern="1200" noProof="0" dirty="0">
                          <a:solidFill>
                            <a:schemeClr val="dk1"/>
                          </a:solidFill>
                          <a:latin typeface="Montserrat" pitchFamily="2" charset="77"/>
                          <a:ea typeface="+mn-ea"/>
                          <a:cs typeface="+mn-cs"/>
                        </a:rPr>
                        <a:t>Intervention alternative la moins coûteuse parmi celles dont on </a:t>
                      </a:r>
                      <a:r>
                        <a:rPr lang="fr-FR" sz="2100" kern="1200" noProof="0" dirty="0" err="1">
                          <a:solidFill>
                            <a:schemeClr val="dk1"/>
                          </a:solidFill>
                          <a:latin typeface="Montserrat" pitchFamily="2" charset="77"/>
                          <a:ea typeface="+mn-ea"/>
                          <a:cs typeface="+mn-cs"/>
                        </a:rPr>
                        <a:t>présum</a:t>
                      </a:r>
                      <a:r>
                        <a:rPr lang="fr-FR" sz="2100" kern="1200" noProof="0" dirty="0">
                          <a:solidFill>
                            <a:schemeClr val="dk1"/>
                          </a:solidFill>
                          <a:latin typeface="Montserrat" pitchFamily="2" charset="77"/>
                          <a:ea typeface="+mn-ea"/>
                          <a:cs typeface="+mn-cs"/>
                        </a:rPr>
                        <a:t> qu’elles produiront les mêmes résultats de santé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2100" kern="1200" noProof="0" dirty="0">
                          <a:solidFill>
                            <a:schemeClr val="dk1"/>
                          </a:solidFill>
                          <a:latin typeface="Montserrat" pitchFamily="2" charset="77"/>
                          <a:ea typeface="+mn-ea"/>
                          <a:cs typeface="+mn-cs"/>
                        </a:rPr>
                        <a:t>Ratio coût-efficacité graduel comparant la valeur économique d’une intervention comparée à une alternative.</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2100" kern="1200" noProof="0" dirty="0">
                          <a:solidFill>
                            <a:schemeClr val="dk1"/>
                          </a:solidFill>
                          <a:latin typeface="Montserrat" pitchFamily="2" charset="77"/>
                          <a:ea typeface="+mn-ea"/>
                          <a:cs typeface="+mn-cs"/>
                        </a:rPr>
                        <a:t>Mesures sommaires comparant les coûts des interventions en unités monétaires aux résultats de santé concernant leur utilité et mortalité -  Mesures de l’utilité (</a:t>
                      </a:r>
                      <a:r>
                        <a:rPr lang="fr-FR" sz="2100" kern="1200" noProof="0" dirty="0" err="1">
                          <a:solidFill>
                            <a:schemeClr val="dk1"/>
                          </a:solidFill>
                          <a:latin typeface="Montserrat" pitchFamily="2" charset="77"/>
                          <a:ea typeface="+mn-ea"/>
                          <a:cs typeface="+mn-cs"/>
                        </a:rPr>
                        <a:t>QALYs</a:t>
                      </a:r>
                      <a:r>
                        <a:rPr lang="fr-FR" sz="2100" kern="1200" noProof="0" dirty="0">
                          <a:solidFill>
                            <a:schemeClr val="dk1"/>
                          </a:solidFill>
                          <a:latin typeface="Montserrat" pitchFamily="2" charset="77"/>
                          <a:ea typeface="+mn-ea"/>
                          <a:cs typeface="+mn-cs"/>
                        </a:rPr>
                        <a:t>, </a:t>
                      </a:r>
                      <a:r>
                        <a:rPr lang="fr-FR" sz="2100" kern="1200" noProof="0" dirty="0" err="1">
                          <a:solidFill>
                            <a:schemeClr val="dk1"/>
                          </a:solidFill>
                          <a:latin typeface="Montserrat" pitchFamily="2" charset="77"/>
                          <a:ea typeface="+mn-ea"/>
                          <a:cs typeface="+mn-cs"/>
                        </a:rPr>
                        <a:t>DALYs</a:t>
                      </a:r>
                      <a:r>
                        <a:rPr lang="fr-FR" sz="2100" kern="1200" noProof="0" dirty="0">
                          <a:solidFill>
                            <a:schemeClr val="dk1"/>
                          </a:solidFill>
                          <a:latin typeface="Montserrat" pitchFamily="2" charset="77"/>
                          <a:ea typeface="+mn-ea"/>
                          <a:cs typeface="+mn-cs"/>
                        </a:rPr>
                        <a:t>, etc.)</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2100" kern="1200" noProof="0" dirty="0">
                          <a:solidFill>
                            <a:schemeClr val="dk1"/>
                          </a:solidFill>
                          <a:latin typeface="Montserrat" pitchFamily="2" charset="77"/>
                          <a:ea typeface="+mn-ea"/>
                          <a:cs typeface="+mn-cs"/>
                        </a:rPr>
                        <a:t>Comparaison des coûts de différentes interventions et de leurs bénéfices (et risques) pour la santé</a:t>
                      </a:r>
                    </a:p>
                  </a:txBody>
                  <a:tcPr marL="137231" marR="137231" marT="68615" marB="68615"/>
                </a:tc>
                <a:extLst>
                  <a:ext uri="{0D108BD9-81ED-4DB2-BD59-A6C34878D82A}">
                    <a16:rowId xmlns:a16="http://schemas.microsoft.com/office/drawing/2014/main" val="2557498737"/>
                  </a:ext>
                </a:extLst>
              </a:tr>
              <a:tr h="3555755">
                <a:tc>
                  <a:txBody>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2100" kern="1200" noProof="0" dirty="0">
                          <a:latin typeface="Montserrat" pitchFamily="2" charset="77"/>
                        </a:rPr>
                        <a:t>Recherche pour la mise en œuvre </a:t>
                      </a:r>
                      <a:endParaRPr lang="fr-FR" sz="2100" kern="1200" noProof="0" dirty="0">
                        <a:solidFill>
                          <a:schemeClr val="dk1"/>
                        </a:solidFill>
                        <a:latin typeface="Montserrat" pitchFamily="2" charset="77"/>
                        <a:ea typeface="+mn-ea"/>
                        <a:cs typeface="+mn-cs"/>
                      </a:endParaRPr>
                    </a:p>
                  </a:txBody>
                  <a:tcPr marL="137231" marR="137231" marT="68615" marB="68615"/>
                </a:tc>
                <a:tc>
                  <a:txBody>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2100" kern="1200" noProof="0" dirty="0">
                          <a:solidFill>
                            <a:schemeClr val="dk1"/>
                          </a:solidFill>
                          <a:latin typeface="Montserrat" pitchFamily="2" charset="77"/>
                          <a:ea typeface="+mn-ea"/>
                          <a:cs typeface="+mn-cs"/>
                        </a:rPr>
                        <a:t>Résultats clés en fonction du sujet de la recherche pour la mise en œuvre</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2100" kern="1200" noProof="0" dirty="0">
                          <a:solidFill>
                            <a:schemeClr val="dk1"/>
                          </a:solidFill>
                          <a:latin typeface="Montserrat" pitchFamily="2" charset="77"/>
                          <a:ea typeface="+mn-ea"/>
                          <a:cs typeface="+mn-cs"/>
                        </a:rPr>
                        <a:t>Quels résultats de votre recherche peuvent améliorer la mise en œuvre des politiques, programmes et pratiques de santé? Tenez compte des aspects suivants :</a:t>
                      </a:r>
                    </a:p>
                    <a:p>
                      <a:pPr marL="800100" marR="0" lvl="1"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2100" kern="1200" noProof="0" dirty="0">
                          <a:solidFill>
                            <a:schemeClr val="dk1"/>
                          </a:solidFill>
                          <a:latin typeface="Montserrat" pitchFamily="2" charset="77"/>
                          <a:ea typeface="+mn-ea"/>
                          <a:cs typeface="+mn-cs"/>
                        </a:rPr>
                        <a:t>Durabilité</a:t>
                      </a:r>
                    </a:p>
                    <a:p>
                      <a:pPr marL="800100" marR="0" lvl="1"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2100" kern="1200" noProof="0" dirty="0">
                          <a:solidFill>
                            <a:schemeClr val="dk1"/>
                          </a:solidFill>
                          <a:latin typeface="Montserrat" pitchFamily="2" charset="77"/>
                          <a:ea typeface="+mn-ea"/>
                          <a:cs typeface="+mn-cs"/>
                        </a:rPr>
                        <a:t>Passage à l’échelle</a:t>
                      </a:r>
                    </a:p>
                    <a:p>
                      <a:pPr marL="800100" marR="0" lvl="1"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2100" kern="1200" noProof="0" dirty="0">
                          <a:solidFill>
                            <a:schemeClr val="dk1"/>
                          </a:solidFill>
                          <a:latin typeface="Montserrat" pitchFamily="2" charset="77"/>
                          <a:ea typeface="+mn-ea"/>
                          <a:cs typeface="+mn-cs"/>
                        </a:rPr>
                        <a:t>Fidélité</a:t>
                      </a:r>
                    </a:p>
                    <a:p>
                      <a:pPr marL="800100" marR="0" lvl="1"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2100" kern="1200" noProof="0" dirty="0">
                          <a:solidFill>
                            <a:schemeClr val="dk1"/>
                          </a:solidFill>
                          <a:latin typeface="Montserrat" pitchFamily="2" charset="77"/>
                          <a:ea typeface="+mn-ea"/>
                          <a:cs typeface="+mn-cs"/>
                        </a:rPr>
                        <a:t>Réplication</a:t>
                      </a:r>
                    </a:p>
                    <a:p>
                      <a:pPr marL="800100" marR="0" lvl="1"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2100" kern="1200" noProof="0" dirty="0">
                          <a:solidFill>
                            <a:schemeClr val="dk1"/>
                          </a:solidFill>
                          <a:latin typeface="Montserrat" pitchFamily="2" charset="77"/>
                          <a:ea typeface="+mn-ea"/>
                          <a:cs typeface="+mn-cs"/>
                        </a:rPr>
                        <a:t>Faisabilité</a:t>
                      </a:r>
                    </a:p>
                    <a:p>
                      <a:pPr marL="800100" marR="0" lvl="1"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2100" kern="1200" noProof="0" dirty="0" err="1">
                          <a:solidFill>
                            <a:schemeClr val="dk1"/>
                          </a:solidFill>
                          <a:latin typeface="Montserrat" pitchFamily="2" charset="77"/>
                          <a:ea typeface="+mn-ea"/>
                          <a:cs typeface="+mn-cs"/>
                        </a:rPr>
                        <a:t>Équitabilité</a:t>
                      </a:r>
                      <a:endParaRPr lang="fr-FR" sz="2100" kern="1200" noProof="0" dirty="0">
                        <a:solidFill>
                          <a:schemeClr val="dk1"/>
                        </a:solidFill>
                        <a:latin typeface="Montserrat" pitchFamily="2" charset="77"/>
                        <a:ea typeface="+mn-ea"/>
                        <a:cs typeface="+mn-cs"/>
                      </a:endParaRPr>
                    </a:p>
                    <a:p>
                      <a:pPr marL="800100" marR="0" lvl="1"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2100" kern="1200" noProof="0" dirty="0">
                          <a:solidFill>
                            <a:schemeClr val="dk1"/>
                          </a:solidFill>
                          <a:latin typeface="Montserrat" pitchFamily="2" charset="77"/>
                          <a:ea typeface="+mn-ea"/>
                          <a:cs typeface="+mn-cs"/>
                        </a:rPr>
                        <a:t>Conséquences inattendues, etc.</a:t>
                      </a:r>
                    </a:p>
                  </a:txBody>
                  <a:tcPr marL="137231" marR="137231" marT="68615" marB="68615"/>
                </a:tc>
                <a:extLst>
                  <a:ext uri="{0D108BD9-81ED-4DB2-BD59-A6C34878D82A}">
                    <a16:rowId xmlns:a16="http://schemas.microsoft.com/office/drawing/2014/main" val="1515814324"/>
                  </a:ext>
                </a:extLst>
              </a:tr>
            </a:tbl>
          </a:graphicData>
        </a:graphic>
      </p:graphicFrame>
    </p:spTree>
    <p:extLst>
      <p:ext uri="{BB962C8B-B14F-4D97-AF65-F5344CB8AC3E}">
        <p14:creationId xmlns:p14="http://schemas.microsoft.com/office/powerpoint/2010/main" val="203174203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A8D3BB67-8CAD-4CA2-35DD-D94332B14A31}"/>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6E621734-DD02-2218-5A8E-FFACF0789D4F}"/>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28AAE712-2084-A014-AA3E-7CFAF2C8CB3B}"/>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E50D106F-984E-C266-9EDA-EF7AAAB7B991}"/>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0A71862E-4970-6C0C-B36D-914DF3D1019C}"/>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30" name="Google Shape;130;p4">
            <a:extLst>
              <a:ext uri="{FF2B5EF4-FFF2-40B4-BE49-F238E27FC236}">
                <a16:creationId xmlns:a16="http://schemas.microsoft.com/office/drawing/2014/main" id="{A62EB683-34A9-68BD-B399-6DAF435C9F80}"/>
              </a:ext>
            </a:extLst>
          </p:cNvPr>
          <p:cNvSpPr/>
          <p:nvPr/>
        </p:nvSpPr>
        <p:spPr>
          <a:xfrm>
            <a:off x="914400" y="2932016"/>
            <a:ext cx="16459200" cy="6573933"/>
          </a:xfrm>
          <a:prstGeom prst="rect">
            <a:avLst/>
          </a:prstGeom>
          <a:noFill/>
          <a:ln>
            <a:noFill/>
          </a:ln>
        </p:spPr>
        <p:txBody>
          <a:bodyPr spcFirstLastPara="1" wrap="square" lIns="91425" tIns="45700" rIns="91425" bIns="45700" anchor="t" anchorCtr="0">
            <a:noAutofit/>
          </a:bodyPr>
          <a:lstStyle/>
          <a:p>
            <a:pPr marL="571500" indent="-571500" algn="l">
              <a:lnSpc>
                <a:spcPct val="100000"/>
              </a:lnSpc>
              <a:spcBef>
                <a:spcPts val="600"/>
              </a:spcBef>
              <a:spcAft>
                <a:spcPts val="600"/>
              </a:spcAft>
              <a:buBlip>
                <a:blip r:embed="rId4"/>
              </a:buBlip>
            </a:pPr>
            <a:r>
              <a:rPr lang="fr-FR" sz="3600">
                <a:latin typeface="Montserrat" pitchFamily="2" charset="77"/>
              </a:rPr>
              <a:t>Répondez à la/ aux question(s) principale(s).</a:t>
            </a:r>
          </a:p>
          <a:p>
            <a:pPr marL="914400" lvl="1" indent="-457200">
              <a:spcBef>
                <a:spcPts val="600"/>
              </a:spcBef>
              <a:spcAft>
                <a:spcPts val="600"/>
              </a:spcAft>
              <a:buBlip>
                <a:blip r:embed="rId4"/>
              </a:buBlip>
            </a:pPr>
            <a:r>
              <a:rPr lang="fr-FR" sz="2400">
                <a:latin typeface="Montserrat" pitchFamily="2" charset="77"/>
              </a:rPr>
              <a:t>Décrivez les résultats ou leçons pertinents.</a:t>
            </a:r>
          </a:p>
          <a:p>
            <a:pPr marL="114300" lvl="1" indent="-571500">
              <a:spcBef>
                <a:spcPts val="600"/>
              </a:spcBef>
              <a:spcAft>
                <a:spcPts val="600"/>
              </a:spcAft>
              <a:buBlip>
                <a:blip r:embed="rId4"/>
              </a:buBlip>
            </a:pPr>
            <a:r>
              <a:rPr lang="fr-FR" sz="3600">
                <a:latin typeface="Montserrat" pitchFamily="2" charset="77"/>
                <a:ea typeface="+mj-ea"/>
                <a:cs typeface="+mj-cs"/>
              </a:rPr>
              <a:t>Tenez compte de votre public. </a:t>
            </a:r>
          </a:p>
          <a:p>
            <a:pPr marL="914400" lvl="1" indent="-457200">
              <a:spcBef>
                <a:spcPts val="600"/>
              </a:spcBef>
              <a:spcAft>
                <a:spcPts val="600"/>
              </a:spcAft>
              <a:buBlip>
                <a:blip r:embed="rId4"/>
              </a:buBlip>
            </a:pPr>
            <a:r>
              <a:rPr lang="fr-FR" sz="2400">
                <a:latin typeface="Montserrat" pitchFamily="2" charset="77"/>
              </a:rPr>
              <a:t>Qu’est-ce que le comité scientifique de l’ICFP aimerait savoir?</a:t>
            </a:r>
          </a:p>
          <a:p>
            <a:pPr marL="914400" lvl="1" indent="-457200">
              <a:spcBef>
                <a:spcPts val="600"/>
              </a:spcBef>
              <a:spcAft>
                <a:spcPts val="600"/>
              </a:spcAft>
              <a:buBlip>
                <a:blip r:embed="rId4"/>
              </a:buBlip>
            </a:pPr>
            <a:r>
              <a:rPr lang="fr-FR" sz="2400">
                <a:latin typeface="Montserrat" pitchFamily="2" charset="77"/>
              </a:rPr>
              <a:t>Qu’est-ce qu’il sait déjà ?</a:t>
            </a:r>
          </a:p>
          <a:p>
            <a:pPr marL="914400" lvl="1" indent="-457200">
              <a:spcBef>
                <a:spcPts val="600"/>
              </a:spcBef>
              <a:spcAft>
                <a:spcPts val="600"/>
              </a:spcAft>
              <a:buBlip>
                <a:blip r:embed="rId4"/>
              </a:buBlip>
            </a:pPr>
            <a:r>
              <a:rPr lang="fr-FR" sz="2400">
                <a:latin typeface="Montserrat" pitchFamily="2" charset="77"/>
              </a:rPr>
              <a:t>Qu’est-ce qui semble nouveau dans les résultats de votre recherche ?</a:t>
            </a:r>
          </a:p>
          <a:p>
            <a:pPr marL="914400" lvl="1" indent="-457200">
              <a:spcBef>
                <a:spcPts val="600"/>
              </a:spcBef>
              <a:spcAft>
                <a:spcPts val="600"/>
              </a:spcAft>
              <a:buBlip>
                <a:blip r:embed="rId4"/>
              </a:buBlip>
            </a:pPr>
            <a:r>
              <a:rPr lang="fr-FR" sz="2400">
                <a:latin typeface="Montserrat" pitchFamily="2" charset="77"/>
              </a:rPr>
              <a:t>Y a-t-il des tendances à souligner ?</a:t>
            </a:r>
          </a:p>
          <a:p>
            <a:pPr marL="571500" indent="-571500" algn="l">
              <a:lnSpc>
                <a:spcPct val="100000"/>
              </a:lnSpc>
              <a:spcBef>
                <a:spcPts val="600"/>
              </a:spcBef>
              <a:spcAft>
                <a:spcPts val="600"/>
              </a:spcAft>
              <a:buBlip>
                <a:blip r:embed="rId4"/>
              </a:buBlip>
            </a:pPr>
            <a:r>
              <a:rPr lang="fr-FR" sz="3600">
                <a:latin typeface="Montserrat" pitchFamily="2" charset="77"/>
              </a:rPr>
              <a:t>Soyez aussi spécifiques et clairs que possible.</a:t>
            </a:r>
          </a:p>
          <a:p>
            <a:pPr marL="571500" indent="-571500" algn="l">
              <a:lnSpc>
                <a:spcPct val="100000"/>
              </a:lnSpc>
              <a:spcBef>
                <a:spcPts val="600"/>
              </a:spcBef>
              <a:spcAft>
                <a:spcPts val="600"/>
              </a:spcAft>
              <a:buBlip>
                <a:blip r:embed="rId4"/>
              </a:buBlip>
            </a:pPr>
            <a:r>
              <a:rPr lang="fr-FR" sz="3600">
                <a:latin typeface="Montserrat" pitchFamily="2" charset="77"/>
              </a:rPr>
              <a:t>Rapportez autant les résultats positifs que négatifs, si pertinent</a:t>
            </a:r>
            <a:r>
              <a:rPr lang="fr-FR" sz="3600">
                <a:latin typeface="Helvetica" pitchFamily="2" charset="0"/>
              </a:rPr>
              <a:t>.</a:t>
            </a:r>
          </a:p>
        </p:txBody>
      </p:sp>
      <p:sp>
        <p:nvSpPr>
          <p:cNvPr id="3" name="Google Shape;129;p4">
            <a:extLst>
              <a:ext uri="{FF2B5EF4-FFF2-40B4-BE49-F238E27FC236}">
                <a16:creationId xmlns:a16="http://schemas.microsoft.com/office/drawing/2014/main" id="{FC896312-97E1-7297-A1C6-7D6D779D989B}"/>
              </a:ext>
            </a:extLst>
          </p:cNvPr>
          <p:cNvSpPr txBox="1"/>
          <p:nvPr/>
        </p:nvSpPr>
        <p:spPr>
          <a:xfrm>
            <a:off x="933450" y="625945"/>
            <a:ext cx="15716100" cy="1034129"/>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fr-FR" sz="4800" b="1">
                <a:solidFill>
                  <a:srgbClr val="FFFFFF"/>
                </a:solidFill>
                <a:latin typeface="Montserrat"/>
                <a:ea typeface="Montserrat"/>
                <a:cs typeface="Montserrat"/>
                <a:sym typeface="Montserrat"/>
              </a:rPr>
              <a:t>Résultats préliminaires ou définitifs</a:t>
            </a:r>
          </a:p>
        </p:txBody>
      </p:sp>
    </p:spTree>
    <p:extLst>
      <p:ext uri="{BB962C8B-B14F-4D97-AF65-F5344CB8AC3E}">
        <p14:creationId xmlns:p14="http://schemas.microsoft.com/office/powerpoint/2010/main" val="412982365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D87410A5-B5C9-650A-9B41-1C5869AC7676}"/>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7CFBB694-76D0-2F47-622C-93F0A049C941}"/>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ADE683BE-A7EB-5F86-4E7F-B8A6361A4C30}"/>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699F3F03-2916-EC20-CE39-01013EC08E4E}"/>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593D5856-BAA5-BC3A-5AE7-AAAE0A06A4EC}"/>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30" name="Google Shape;130;p4">
            <a:extLst>
              <a:ext uri="{FF2B5EF4-FFF2-40B4-BE49-F238E27FC236}">
                <a16:creationId xmlns:a16="http://schemas.microsoft.com/office/drawing/2014/main" id="{2D6B74D4-0309-9C67-933E-F04627F07595}"/>
              </a:ext>
            </a:extLst>
          </p:cNvPr>
          <p:cNvSpPr/>
          <p:nvPr/>
        </p:nvSpPr>
        <p:spPr>
          <a:xfrm>
            <a:off x="914400" y="2932017"/>
            <a:ext cx="16459200" cy="6729038"/>
          </a:xfrm>
          <a:prstGeom prst="rect">
            <a:avLst/>
          </a:prstGeom>
          <a:noFill/>
          <a:ln>
            <a:noFill/>
          </a:ln>
        </p:spPr>
        <p:txBody>
          <a:bodyPr spcFirstLastPara="1" wrap="square" lIns="91425" tIns="45700" rIns="91425" bIns="45700" anchor="t" anchorCtr="0">
            <a:noAutofit/>
          </a:bodyPr>
          <a:lstStyle/>
          <a:p>
            <a:pPr marL="571500" indent="-571500" algn="l">
              <a:lnSpc>
                <a:spcPct val="100000"/>
              </a:lnSpc>
              <a:spcBef>
                <a:spcPts val="600"/>
              </a:spcBef>
              <a:spcAft>
                <a:spcPts val="600"/>
              </a:spcAft>
              <a:buBlip>
                <a:blip r:embed="rId4"/>
              </a:buBlip>
            </a:pPr>
            <a:r>
              <a:rPr lang="fr-FR" sz="3600">
                <a:latin typeface="Montserrat" pitchFamily="2" charset="77"/>
              </a:rPr>
              <a:t>Organisez d’abord vos résultats de façon à commencer par les résultats descriptifs avant ceux analytiques.</a:t>
            </a:r>
          </a:p>
          <a:p>
            <a:pPr marL="571500" indent="-571500" algn="l">
              <a:lnSpc>
                <a:spcPct val="100000"/>
              </a:lnSpc>
              <a:spcBef>
                <a:spcPts val="600"/>
              </a:spcBef>
              <a:spcAft>
                <a:spcPts val="600"/>
              </a:spcAft>
              <a:buBlip>
                <a:blip r:embed="rId4"/>
              </a:buBlip>
            </a:pPr>
            <a:r>
              <a:rPr lang="fr-FR" sz="3600">
                <a:latin typeface="Montserrat" pitchFamily="2" charset="77"/>
              </a:rPr>
              <a:t>Rapportez vos résultats parallèlement à votre méthodologie </a:t>
            </a:r>
          </a:p>
          <a:p>
            <a:pPr marL="571500" indent="-571500" algn="l">
              <a:lnSpc>
                <a:spcPct val="100000"/>
              </a:lnSpc>
              <a:spcBef>
                <a:spcPts val="600"/>
              </a:spcBef>
              <a:spcAft>
                <a:spcPts val="600"/>
              </a:spcAft>
              <a:buBlip>
                <a:blip r:embed="rId4"/>
              </a:buBlip>
            </a:pPr>
            <a:r>
              <a:rPr lang="fr-FR" sz="3600">
                <a:latin typeface="Montserrat" pitchFamily="2" charset="77"/>
              </a:rPr>
              <a:t>Pour les résumés de recherche </a:t>
            </a:r>
            <a:r>
              <a:rPr lang="fr-FR" sz="3600" b="1">
                <a:latin typeface="Montserrat" pitchFamily="2" charset="77"/>
              </a:rPr>
              <a:t>quantitative</a:t>
            </a:r>
            <a:r>
              <a:rPr lang="fr-FR" sz="3600">
                <a:latin typeface="Montserrat" pitchFamily="2" charset="77"/>
              </a:rPr>
              <a:t> :</a:t>
            </a:r>
          </a:p>
          <a:p>
            <a:pPr marL="914400" lvl="1" indent="-457200">
              <a:spcBef>
                <a:spcPts val="600"/>
              </a:spcBef>
              <a:spcAft>
                <a:spcPts val="600"/>
              </a:spcAft>
              <a:buBlip>
                <a:blip r:embed="rId4"/>
              </a:buBlip>
            </a:pPr>
            <a:r>
              <a:rPr lang="fr-FR" sz="2800">
                <a:latin typeface="Montserrat" pitchFamily="2" charset="77"/>
              </a:rPr>
              <a:t>Rapportez les associations avec les intervalles de confiance et les valeurs p- </a:t>
            </a:r>
          </a:p>
          <a:p>
            <a:pPr marL="114300" lvl="1" indent="-571500">
              <a:spcBef>
                <a:spcPts val="600"/>
              </a:spcBef>
              <a:spcAft>
                <a:spcPts val="600"/>
              </a:spcAft>
              <a:buBlip>
                <a:blip r:embed="rId4"/>
              </a:buBlip>
            </a:pPr>
            <a:r>
              <a:rPr lang="fr-FR" sz="3600">
                <a:latin typeface="Montserrat" pitchFamily="2" charset="77"/>
                <a:ea typeface="+mj-ea"/>
                <a:cs typeface="+mj-cs"/>
              </a:rPr>
              <a:t>Pour les résumés de recherche </a:t>
            </a:r>
            <a:r>
              <a:rPr lang="fr-FR" sz="3600" b="1">
                <a:latin typeface="Montserrat" pitchFamily="2" charset="77"/>
                <a:ea typeface="+mj-ea"/>
                <a:cs typeface="+mj-cs"/>
              </a:rPr>
              <a:t>qualitative</a:t>
            </a:r>
            <a:r>
              <a:rPr lang="fr-FR" sz="3600">
                <a:latin typeface="Montserrat" pitchFamily="2" charset="77"/>
                <a:ea typeface="+mj-ea"/>
                <a:cs typeface="+mj-cs"/>
              </a:rPr>
              <a:t> :</a:t>
            </a:r>
          </a:p>
          <a:p>
            <a:pPr marL="914400" lvl="1" indent="-457200">
              <a:spcBef>
                <a:spcPts val="600"/>
              </a:spcBef>
              <a:spcAft>
                <a:spcPts val="600"/>
              </a:spcAft>
              <a:buBlip>
                <a:blip r:embed="rId4"/>
              </a:buBlip>
            </a:pPr>
            <a:r>
              <a:rPr lang="fr-FR" sz="2800">
                <a:latin typeface="Montserrat" pitchFamily="2" charset="77"/>
              </a:rPr>
              <a:t>Les résultats doivent apporter de la profondeur, des détails et de la nuance.</a:t>
            </a:r>
          </a:p>
          <a:p>
            <a:pPr marL="914400" lvl="1" indent="-457200">
              <a:spcBef>
                <a:spcPts val="600"/>
              </a:spcBef>
              <a:spcAft>
                <a:spcPts val="600"/>
              </a:spcAft>
              <a:buBlip>
                <a:blip r:embed="rId4"/>
              </a:buBlip>
            </a:pPr>
            <a:r>
              <a:rPr lang="fr-FR" sz="2800">
                <a:latin typeface="Montserrat" pitchFamily="2" charset="77"/>
              </a:rPr>
              <a:t>Clairement reliés à la méthodologie utilisée pour y arriver et répondant aux questions ou hypothèses de recherche décrites.</a:t>
            </a:r>
          </a:p>
        </p:txBody>
      </p:sp>
      <p:sp>
        <p:nvSpPr>
          <p:cNvPr id="2" name="Google Shape;129;p4">
            <a:extLst>
              <a:ext uri="{FF2B5EF4-FFF2-40B4-BE49-F238E27FC236}">
                <a16:creationId xmlns:a16="http://schemas.microsoft.com/office/drawing/2014/main" id="{9672B18B-BE33-010C-ACA0-30EDFF2769B3}"/>
              </a:ext>
            </a:extLst>
          </p:cNvPr>
          <p:cNvSpPr txBox="1"/>
          <p:nvPr/>
        </p:nvSpPr>
        <p:spPr>
          <a:xfrm>
            <a:off x="933450" y="625945"/>
            <a:ext cx="15716100" cy="1034129"/>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fr-FR" sz="4800" b="1">
                <a:solidFill>
                  <a:srgbClr val="FFFFFF"/>
                </a:solidFill>
                <a:latin typeface="Montserrat"/>
                <a:ea typeface="Montserrat"/>
                <a:cs typeface="Montserrat"/>
                <a:sym typeface="Montserrat"/>
              </a:rPr>
              <a:t>Résultats préliminaires ou définitifs</a:t>
            </a:r>
          </a:p>
        </p:txBody>
      </p:sp>
    </p:spTree>
    <p:extLst>
      <p:ext uri="{BB962C8B-B14F-4D97-AF65-F5344CB8AC3E}">
        <p14:creationId xmlns:p14="http://schemas.microsoft.com/office/powerpoint/2010/main" val="277112679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AB434E4E-0288-CA67-2DD2-328602C9735F}"/>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EF84F91A-82CE-B21B-56DD-F64FD4168755}"/>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9EAAB37E-3586-81C1-2924-DB9B9E1D1F2F}"/>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DC748C88-E1D7-F5A4-9A1C-13A6C715A703}"/>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ABEFBBE9-9BC9-28F8-C9DB-63D0E3FC2B83}"/>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30" name="Google Shape;130;p4">
            <a:extLst>
              <a:ext uri="{FF2B5EF4-FFF2-40B4-BE49-F238E27FC236}">
                <a16:creationId xmlns:a16="http://schemas.microsoft.com/office/drawing/2014/main" id="{09C7D395-BF89-B54A-5DDE-8B878C4A4F6B}"/>
              </a:ext>
            </a:extLst>
          </p:cNvPr>
          <p:cNvSpPr/>
          <p:nvPr/>
        </p:nvSpPr>
        <p:spPr>
          <a:xfrm>
            <a:off x="914400" y="2932017"/>
            <a:ext cx="16459200" cy="6729038"/>
          </a:xfrm>
          <a:prstGeom prst="rect">
            <a:avLst/>
          </a:prstGeom>
          <a:noFill/>
          <a:ln>
            <a:noFill/>
          </a:ln>
        </p:spPr>
        <p:txBody>
          <a:bodyPr spcFirstLastPara="1" wrap="square" lIns="91425" tIns="45700" rIns="91425" bIns="45700" anchor="t" anchorCtr="0">
            <a:noAutofit/>
          </a:bodyPr>
          <a:lstStyle/>
          <a:p>
            <a:pPr algn="l">
              <a:lnSpc>
                <a:spcPct val="100000"/>
              </a:lnSpc>
              <a:spcBef>
                <a:spcPts val="600"/>
              </a:spcBef>
              <a:spcAft>
                <a:spcPts val="600"/>
              </a:spcAft>
            </a:pPr>
            <a:r>
              <a:rPr lang="fr-FR" sz="3200">
                <a:latin typeface="Montserrat" pitchFamily="2" charset="77"/>
              </a:rPr>
              <a:t>Il n’est pas nécessaire que vos résultats soient définitifs pour les soumettre, MAIS les résumés qui présentent au moins quelques résultats sont plus solides que ceux qui n’ont que des résultats anticipés.</a:t>
            </a:r>
          </a:p>
          <a:p>
            <a:pPr algn="l">
              <a:lnSpc>
                <a:spcPct val="100000"/>
              </a:lnSpc>
              <a:spcBef>
                <a:spcPts val="600"/>
              </a:spcBef>
              <a:spcAft>
                <a:spcPts val="600"/>
              </a:spcAft>
            </a:pPr>
            <a:r>
              <a:rPr lang="fr-FR" sz="3600" b="1">
                <a:latin typeface="Montserrat" pitchFamily="2" charset="77"/>
              </a:rPr>
              <a:t>Faire : </a:t>
            </a:r>
          </a:p>
          <a:p>
            <a:pPr marL="914400" lvl="1" indent="-457200">
              <a:spcBef>
                <a:spcPts val="600"/>
              </a:spcBef>
              <a:spcAft>
                <a:spcPts val="600"/>
              </a:spcAft>
              <a:buBlip>
                <a:blip r:embed="rId4"/>
              </a:buBlip>
            </a:pPr>
            <a:r>
              <a:rPr lang="fr-FR" sz="3200">
                <a:latin typeface="Montserrat" pitchFamily="2" charset="77"/>
              </a:rPr>
              <a:t>Se focaliser sur les résultats clés liés à vos questions de recherche.</a:t>
            </a:r>
          </a:p>
          <a:p>
            <a:pPr marL="914400" lvl="1" indent="-457200">
              <a:spcBef>
                <a:spcPts val="600"/>
              </a:spcBef>
              <a:spcAft>
                <a:spcPts val="600"/>
              </a:spcAft>
              <a:buBlip>
                <a:blip r:embed="rId4"/>
              </a:buBlip>
            </a:pPr>
            <a:r>
              <a:rPr lang="fr-FR" sz="3200">
                <a:latin typeface="Montserrat" pitchFamily="2" charset="77"/>
              </a:rPr>
              <a:t>Présenter les résultats même s’ils ne sont pas ceux auxquels vous vous attendiez, y compris s'il n’y a aucune relation d’intérêt central à votre question de recherche.</a:t>
            </a:r>
          </a:p>
          <a:p>
            <a:pPr algn="l">
              <a:lnSpc>
                <a:spcPct val="100000"/>
              </a:lnSpc>
              <a:spcBef>
                <a:spcPts val="600"/>
              </a:spcBef>
              <a:spcAft>
                <a:spcPts val="600"/>
              </a:spcAft>
            </a:pPr>
            <a:r>
              <a:rPr lang="fr-FR" sz="3600" b="1">
                <a:latin typeface="Montserrat" pitchFamily="2" charset="77"/>
              </a:rPr>
              <a:t>Ne pas faire :</a:t>
            </a:r>
          </a:p>
          <a:p>
            <a:pPr marL="914400" lvl="1" indent="-457200">
              <a:spcBef>
                <a:spcPts val="600"/>
              </a:spcBef>
              <a:spcAft>
                <a:spcPts val="600"/>
              </a:spcAft>
              <a:buBlip>
                <a:blip r:embed="rId4"/>
              </a:buBlip>
            </a:pPr>
            <a:r>
              <a:rPr lang="fr-FR" sz="3200">
                <a:latin typeface="Montserrat" pitchFamily="2" charset="77"/>
              </a:rPr>
              <a:t>Se focaliser sur les résultats des analyses descriptives au détriment de vos résultats clés.</a:t>
            </a:r>
          </a:p>
        </p:txBody>
      </p:sp>
      <p:sp>
        <p:nvSpPr>
          <p:cNvPr id="2" name="Google Shape;129;p4">
            <a:extLst>
              <a:ext uri="{FF2B5EF4-FFF2-40B4-BE49-F238E27FC236}">
                <a16:creationId xmlns:a16="http://schemas.microsoft.com/office/drawing/2014/main" id="{4E2E72D5-99CB-AB58-E0DC-6970FE43D946}"/>
              </a:ext>
            </a:extLst>
          </p:cNvPr>
          <p:cNvSpPr txBox="1"/>
          <p:nvPr/>
        </p:nvSpPr>
        <p:spPr>
          <a:xfrm>
            <a:off x="933450" y="625945"/>
            <a:ext cx="15716100" cy="1034129"/>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fr-FR" sz="4800" b="1">
                <a:solidFill>
                  <a:srgbClr val="FFFFFF"/>
                </a:solidFill>
                <a:latin typeface="Montserrat"/>
                <a:ea typeface="Montserrat"/>
                <a:cs typeface="Montserrat"/>
                <a:sym typeface="Montserrat"/>
              </a:rPr>
              <a:t>Résultats préliminaires ou définitifs</a:t>
            </a:r>
          </a:p>
        </p:txBody>
      </p:sp>
    </p:spTree>
    <p:extLst>
      <p:ext uri="{BB962C8B-B14F-4D97-AF65-F5344CB8AC3E}">
        <p14:creationId xmlns:p14="http://schemas.microsoft.com/office/powerpoint/2010/main" val="262025953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D696AE95-49F3-C659-395B-BE084FB20080}"/>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5D7CF7BD-42A4-2FB9-2732-EC9FB267534D}"/>
              </a:ext>
            </a:extLst>
          </p:cNvPr>
          <p:cNvGrpSpPr/>
          <p:nvPr/>
        </p:nvGrpSpPr>
        <p:grpSpPr>
          <a:xfrm>
            <a:off x="0" y="-152401"/>
            <a:ext cx="18288219" cy="2590820"/>
            <a:chOff x="0" y="-38100"/>
            <a:chExt cx="5123755" cy="850900"/>
          </a:xfrm>
        </p:grpSpPr>
        <p:sp>
          <p:nvSpPr>
            <p:cNvPr id="126" name="Google Shape;126;p4">
              <a:extLst>
                <a:ext uri="{FF2B5EF4-FFF2-40B4-BE49-F238E27FC236}">
                  <a16:creationId xmlns:a16="http://schemas.microsoft.com/office/drawing/2014/main" id="{9F01D3D4-9B09-F827-9AF8-B7F17F74A6F6}"/>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D66D3F5C-40E9-11C3-EF93-CC02FC6A50A2}"/>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B8BCF166-1BFF-FC97-F566-E062774F19EB}"/>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30" name="Google Shape;130;p4">
            <a:extLst>
              <a:ext uri="{FF2B5EF4-FFF2-40B4-BE49-F238E27FC236}">
                <a16:creationId xmlns:a16="http://schemas.microsoft.com/office/drawing/2014/main" id="{4FEF6E72-CA40-08A0-9BFD-81179587966F}"/>
              </a:ext>
            </a:extLst>
          </p:cNvPr>
          <p:cNvSpPr/>
          <p:nvPr/>
        </p:nvSpPr>
        <p:spPr>
          <a:xfrm>
            <a:off x="914400" y="2554426"/>
            <a:ext cx="16459200" cy="6535833"/>
          </a:xfrm>
          <a:prstGeom prst="rect">
            <a:avLst/>
          </a:prstGeom>
          <a:noFill/>
          <a:ln>
            <a:noFill/>
          </a:ln>
        </p:spPr>
        <p:txBody>
          <a:bodyPr spcFirstLastPara="1" wrap="square" lIns="91425" tIns="45700" rIns="91425" bIns="45700" anchor="t" anchorCtr="0">
            <a:noAutofit/>
          </a:bodyPr>
          <a:lstStyle/>
          <a:p>
            <a:pPr algn="l">
              <a:lnSpc>
                <a:spcPct val="100000"/>
              </a:lnSpc>
              <a:spcBef>
                <a:spcPts val="0"/>
              </a:spcBef>
              <a:spcAft>
                <a:spcPts val="600"/>
              </a:spcAft>
            </a:pPr>
            <a:r>
              <a:rPr lang="fr-FR" sz="2100" dirty="0">
                <a:latin typeface="Montserrat" pitchFamily="2" charset="77"/>
              </a:rPr>
              <a:t>Avec 3912 prestataires de services formés (dont environ deux-tiers étaient bénévoles), le programme a atteint 141 600 femmes. Bien que les opérations aient recouvert une période de 16 mois, près de la moitié des femmes ont été contactées pendant les deux premiers mois, grâce à une hausse de DBC dans deux états (</a:t>
            </a:r>
            <a:r>
              <a:rPr lang="fr-FR" sz="2100" dirty="0" err="1">
                <a:latin typeface="Montserrat" pitchFamily="2" charset="77"/>
              </a:rPr>
              <a:t>Kebbi</a:t>
            </a:r>
            <a:r>
              <a:rPr lang="fr-FR" sz="2100" dirty="0">
                <a:latin typeface="Montserrat" pitchFamily="2" charset="77"/>
              </a:rPr>
              <a:t> et Gombe), où les gouvernements locaux ont beaucoup  appuyé le programme, selon ses exécutants. Les nouvelles utilisatrices de la contraception moderne ont représenté plus de 70% de toutes les femmes contactées dans tous les états, et plus de 80% dans certains états. De toutes les méthodes offertes, 78% des femmes ont reçu le DMPA-SC et 16% le préservatif masculin; les autres méthodes ont généré des pourcentages plus faibles. </a:t>
            </a:r>
          </a:p>
          <a:p>
            <a:pPr algn="l">
              <a:lnSpc>
                <a:spcPct val="100000"/>
              </a:lnSpc>
              <a:spcBef>
                <a:spcPts val="0"/>
              </a:spcBef>
              <a:spcAft>
                <a:spcPts val="600"/>
              </a:spcAft>
            </a:pPr>
            <a:r>
              <a:rPr lang="fr-FR" sz="2100" dirty="0">
                <a:latin typeface="Montserrat" pitchFamily="2" charset="77"/>
              </a:rPr>
              <a:t>Le porte-à-porte a été déployé comme une stratégie pour </a:t>
            </a:r>
            <a:r>
              <a:rPr lang="fr-FR" sz="2100" dirty="0" err="1">
                <a:latin typeface="Montserrat" pitchFamily="2" charset="77"/>
              </a:rPr>
              <a:t>contrater</a:t>
            </a:r>
            <a:r>
              <a:rPr lang="fr-FR" sz="2100" dirty="0">
                <a:latin typeface="Montserrat" pitchFamily="2" charset="77"/>
              </a:rPr>
              <a:t> les femmes défavorisées dans les états plus conservateurs du nord du Nigeria, où les normes culturelles empêchent souvent les femmes de quitter leurs foyers. Cette stratégie a également permis de surmonter les préoccupations des femmes concernant la possibilité de recevoir du conseil sans risque et confidentiel. Les exécutants du programme ont rapporté avoir réussi à changer la description du programme comme un programme de planification familiale ou pour l’espacement des naissances à proprement parler à un programme de « santé générale » pour les mères et les enfants, une stratégie qui a réduit la stigmatisation et servi de point d’ancrage pour initier un dialogue sur la contraception. </a:t>
            </a:r>
          </a:p>
          <a:p>
            <a:pPr algn="l">
              <a:lnSpc>
                <a:spcPct val="100000"/>
              </a:lnSpc>
              <a:spcBef>
                <a:spcPts val="0"/>
              </a:spcBef>
              <a:spcAft>
                <a:spcPts val="600"/>
              </a:spcAft>
            </a:pPr>
            <a:r>
              <a:rPr lang="fr-FR" sz="2100" dirty="0">
                <a:latin typeface="Montserrat" pitchFamily="2" charset="77"/>
              </a:rPr>
              <a:t>Dans deux états, des pourcentages relativement plus élevés de femmes plus jeunes de moins de 20 ans ont été jointes (10% à Akwa </a:t>
            </a:r>
            <a:r>
              <a:rPr lang="fr-FR" sz="2100" dirty="0" err="1">
                <a:latin typeface="Montserrat" pitchFamily="2" charset="77"/>
              </a:rPr>
              <a:t>Ibom</a:t>
            </a:r>
            <a:r>
              <a:rPr lang="fr-FR" sz="2100" dirty="0">
                <a:latin typeface="Montserrat" pitchFamily="2" charset="77"/>
              </a:rPr>
              <a:t> et 13% à Cross River, comparé à 6% au total). Pour atteindre plus de jeunes, les exécutants ont utilisé (a) des groupes de discussion avec des jeunes femmes pour informer les stratégies de sensibilisation, (b) un filtrage plus judicieux des prestataires (ex: en excluant ceux ayant exprimer leur réticence à l’idée de fournir des services contraceptifs aux jeunes), et (c) des bénévoles de l’âge de leurs pairs pour mener de la DBC sur des sites plus privés et avec une plus forte densité de jeunes.</a:t>
            </a:r>
          </a:p>
        </p:txBody>
      </p:sp>
      <p:sp>
        <p:nvSpPr>
          <p:cNvPr id="2" name="Rectangle 1">
            <a:extLst>
              <a:ext uri="{FF2B5EF4-FFF2-40B4-BE49-F238E27FC236}">
                <a16:creationId xmlns:a16="http://schemas.microsoft.com/office/drawing/2014/main" id="{DC8A0BC8-3659-65B2-C360-1808D8D08712}"/>
              </a:ext>
            </a:extLst>
          </p:cNvPr>
          <p:cNvSpPr/>
          <p:nvPr/>
        </p:nvSpPr>
        <p:spPr>
          <a:xfrm>
            <a:off x="914400" y="9615283"/>
            <a:ext cx="16459200" cy="461665"/>
          </a:xfrm>
          <a:prstGeom prst="rect">
            <a:avLst/>
          </a:prstGeom>
        </p:spPr>
        <p:txBody>
          <a:bodyPr wrap="square">
            <a:spAutoFit/>
          </a:bodyPr>
          <a:lstStyle/>
          <a:p>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Schatzkin</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E, Afolabi K, et al: Lessons learned from a public sector community-based distribution program for scaling up DMPA-SC contraceptive services in Nigeria. Article </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présenté</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à la 5ème </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Conférence</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Internationale</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sur la Planification </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Familiale</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(ICFP); 12–15 </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novembre</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Kigali, Rwanda. ICFP Program. [base de données </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en</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ligne</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 https://</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www.xcdsystem.com</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icfp</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/program/fhwQ4ds/</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index.cfm</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a:t>
            </a:r>
          </a:p>
        </p:txBody>
      </p:sp>
      <p:sp>
        <p:nvSpPr>
          <p:cNvPr id="3" name="Google Shape;129;p4">
            <a:extLst>
              <a:ext uri="{FF2B5EF4-FFF2-40B4-BE49-F238E27FC236}">
                <a16:creationId xmlns:a16="http://schemas.microsoft.com/office/drawing/2014/main" id="{8A63F474-AD88-D302-EA60-5B0FA6506D1F}"/>
              </a:ext>
            </a:extLst>
          </p:cNvPr>
          <p:cNvSpPr txBox="1"/>
          <p:nvPr/>
        </p:nvSpPr>
        <p:spPr>
          <a:xfrm>
            <a:off x="933450" y="625945"/>
            <a:ext cx="15716100" cy="1034129"/>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fr-FR" sz="4800" b="1">
                <a:solidFill>
                  <a:srgbClr val="FFFFFF"/>
                </a:solidFill>
                <a:latin typeface="Montserrat"/>
                <a:ea typeface="Montserrat"/>
                <a:cs typeface="Montserrat"/>
                <a:sym typeface="Montserrat"/>
              </a:rPr>
              <a:t>Exemple</a:t>
            </a:r>
          </a:p>
        </p:txBody>
      </p:sp>
    </p:spTree>
    <p:extLst>
      <p:ext uri="{BB962C8B-B14F-4D97-AF65-F5344CB8AC3E}">
        <p14:creationId xmlns:p14="http://schemas.microsoft.com/office/powerpoint/2010/main" val="15926119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642" y="1"/>
            <a:ext cx="18286716" cy="10286423"/>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161E37"/>
          </a:solidFill>
        </p:spPr>
        <p:txBody>
          <a:bodyPr wrap="square" lIns="0" tIns="0" rIns="0" bIns="0" rtlCol="0"/>
          <a:lstStyle/>
          <a:p>
            <a:endParaRPr sz="1638"/>
          </a:p>
        </p:txBody>
      </p:sp>
      <p:pic>
        <p:nvPicPr>
          <p:cNvPr id="3" name="object 3"/>
          <p:cNvPicPr/>
          <p:nvPr/>
        </p:nvPicPr>
        <p:blipFill>
          <a:blip r:embed="rId2" cstate="print"/>
          <a:stretch>
            <a:fillRect/>
          </a:stretch>
        </p:blipFill>
        <p:spPr>
          <a:xfrm>
            <a:off x="9344649" y="1590599"/>
            <a:ext cx="8942709" cy="8729544"/>
          </a:xfrm>
          <a:prstGeom prst="rect">
            <a:avLst/>
          </a:prstGeom>
        </p:spPr>
      </p:pic>
      <p:pic>
        <p:nvPicPr>
          <p:cNvPr id="4" name="object 4"/>
          <p:cNvPicPr/>
          <p:nvPr/>
        </p:nvPicPr>
        <p:blipFill>
          <a:blip r:embed="rId3" cstate="print"/>
          <a:stretch>
            <a:fillRect/>
          </a:stretch>
        </p:blipFill>
        <p:spPr>
          <a:xfrm>
            <a:off x="-16933" y="-14220"/>
            <a:ext cx="8942709" cy="8729544"/>
          </a:xfrm>
          <a:prstGeom prst="rect">
            <a:avLst/>
          </a:prstGeom>
        </p:spPr>
      </p:pic>
      <p:sp>
        <p:nvSpPr>
          <p:cNvPr id="5" name="object 5"/>
          <p:cNvSpPr txBox="1"/>
          <p:nvPr/>
        </p:nvSpPr>
        <p:spPr>
          <a:xfrm>
            <a:off x="6165611" y="4581632"/>
            <a:ext cx="5956778" cy="1123160"/>
          </a:xfrm>
          <a:prstGeom prst="rect">
            <a:avLst/>
          </a:prstGeom>
        </p:spPr>
        <p:txBody>
          <a:bodyPr vert="horz" wrap="square" lIns="0" tIns="15018" rIns="0" bIns="0" rtlCol="0">
            <a:spAutoFit/>
          </a:bodyPr>
          <a:lstStyle/>
          <a:p>
            <a:pPr algn="ctr"/>
            <a:r>
              <a:rPr lang="fr-FR" sz="7200" b="1" i="0" u="none" strike="noStrike" cap="none" dirty="0">
                <a:solidFill>
                  <a:srgbClr val="FFFFFF"/>
                </a:solidFill>
                <a:latin typeface="Montserrat"/>
                <a:ea typeface="Montserrat"/>
                <a:cs typeface="Montserrat"/>
                <a:sym typeface="Montserrat"/>
              </a:rPr>
              <a:t>Pourquoi</a:t>
            </a:r>
            <a:r>
              <a:rPr lang="en-US" sz="7200" b="1" i="0" u="none" strike="noStrike" cap="none" dirty="0">
                <a:solidFill>
                  <a:srgbClr val="FFFFFF"/>
                </a:solidFill>
                <a:latin typeface="Montserrat"/>
                <a:ea typeface="Montserrat"/>
                <a:cs typeface="Montserrat"/>
                <a:sym typeface="Montserrat"/>
              </a:rPr>
              <a:t> ?</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1CF5B6-41AB-F863-0051-8452F1D8D0D8}"/>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CE07A8D5-2119-35EE-D14F-CA2E39AA3C45}"/>
              </a:ext>
            </a:extLst>
          </p:cNvPr>
          <p:cNvSpPr/>
          <p:nvPr/>
        </p:nvSpPr>
        <p:spPr>
          <a:xfrm>
            <a:off x="642" y="1"/>
            <a:ext cx="18286716" cy="10286423"/>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161E37"/>
          </a:solidFill>
        </p:spPr>
        <p:txBody>
          <a:bodyPr wrap="square" lIns="0" tIns="0" rIns="0" bIns="0" rtlCol="0"/>
          <a:lstStyle/>
          <a:p>
            <a:endParaRPr lang="es-ES_tradnl" sz="1638"/>
          </a:p>
        </p:txBody>
      </p:sp>
      <p:pic>
        <p:nvPicPr>
          <p:cNvPr id="3" name="object 3">
            <a:extLst>
              <a:ext uri="{FF2B5EF4-FFF2-40B4-BE49-F238E27FC236}">
                <a16:creationId xmlns:a16="http://schemas.microsoft.com/office/drawing/2014/main" id="{E9119028-D71F-43E6-AC5E-23835F61AED7}"/>
              </a:ext>
            </a:extLst>
          </p:cNvPr>
          <p:cNvPicPr/>
          <p:nvPr/>
        </p:nvPicPr>
        <p:blipFill>
          <a:blip r:embed="rId2" cstate="print"/>
          <a:stretch>
            <a:fillRect/>
          </a:stretch>
        </p:blipFill>
        <p:spPr>
          <a:xfrm>
            <a:off x="9344649" y="1556733"/>
            <a:ext cx="8942709" cy="8729544"/>
          </a:xfrm>
          <a:prstGeom prst="rect">
            <a:avLst/>
          </a:prstGeom>
        </p:spPr>
      </p:pic>
      <p:pic>
        <p:nvPicPr>
          <p:cNvPr id="4" name="object 4">
            <a:extLst>
              <a:ext uri="{FF2B5EF4-FFF2-40B4-BE49-F238E27FC236}">
                <a16:creationId xmlns:a16="http://schemas.microsoft.com/office/drawing/2014/main" id="{39802DF6-510C-FA1E-56AA-C77FAE2129C6}"/>
              </a:ext>
            </a:extLst>
          </p:cNvPr>
          <p:cNvPicPr/>
          <p:nvPr/>
        </p:nvPicPr>
        <p:blipFill>
          <a:blip r:embed="rId3" cstate="print"/>
          <a:stretch>
            <a:fillRect/>
          </a:stretch>
        </p:blipFill>
        <p:spPr>
          <a:xfrm>
            <a:off x="-33866" y="-17005"/>
            <a:ext cx="8942709" cy="8729544"/>
          </a:xfrm>
          <a:prstGeom prst="rect">
            <a:avLst/>
          </a:prstGeom>
        </p:spPr>
      </p:pic>
      <p:sp>
        <p:nvSpPr>
          <p:cNvPr id="5" name="object 5">
            <a:extLst>
              <a:ext uri="{FF2B5EF4-FFF2-40B4-BE49-F238E27FC236}">
                <a16:creationId xmlns:a16="http://schemas.microsoft.com/office/drawing/2014/main" id="{5AC310F6-7BD0-8C72-7DF0-6E71528FEFAA}"/>
              </a:ext>
            </a:extLst>
          </p:cNvPr>
          <p:cNvSpPr txBox="1"/>
          <p:nvPr/>
        </p:nvSpPr>
        <p:spPr>
          <a:xfrm>
            <a:off x="35151" y="4117632"/>
            <a:ext cx="18252849" cy="2231156"/>
          </a:xfrm>
          <a:prstGeom prst="rect">
            <a:avLst/>
          </a:prstGeom>
        </p:spPr>
        <p:txBody>
          <a:bodyPr vert="horz" wrap="square" lIns="0" tIns="15018" rIns="0" bIns="0" rtlCol="0">
            <a:spAutoFit/>
          </a:bodyPr>
          <a:lstStyle/>
          <a:p>
            <a:pPr algn="ctr"/>
            <a:r>
              <a:rPr lang="fr-FR" sz="7200" b="1">
                <a:solidFill>
                  <a:schemeClr val="bg1"/>
                </a:solidFill>
                <a:latin typeface="Montserrat" pitchFamily="2" charset="77"/>
              </a:rPr>
              <a:t>Implications/ leçons pour le programme</a:t>
            </a:r>
            <a:endParaRPr lang="fr-FR" sz="7200" b="1" i="0" u="none" strike="noStrike" cap="none">
              <a:solidFill>
                <a:srgbClr val="FFFFFF"/>
              </a:solidFill>
              <a:latin typeface="Montserrat" pitchFamily="2" charset="77"/>
              <a:ea typeface="Montserrat"/>
              <a:cs typeface="Montserrat"/>
              <a:sym typeface="Montserrat"/>
            </a:endParaRPr>
          </a:p>
        </p:txBody>
      </p:sp>
      <p:sp>
        <p:nvSpPr>
          <p:cNvPr id="8" name="Google Shape;80;p1">
            <a:extLst>
              <a:ext uri="{FF2B5EF4-FFF2-40B4-BE49-F238E27FC236}">
                <a16:creationId xmlns:a16="http://schemas.microsoft.com/office/drawing/2014/main" id="{A6D0A4A9-CD33-FE11-BA59-C46ED7D4705B}"/>
              </a:ext>
            </a:extLst>
          </p:cNvPr>
          <p:cNvSpPr txBox="1"/>
          <p:nvPr/>
        </p:nvSpPr>
        <p:spPr>
          <a:xfrm>
            <a:off x="5123157" y="6487361"/>
            <a:ext cx="8441700" cy="646331"/>
          </a:xfrm>
          <a:prstGeom prst="rect">
            <a:avLst/>
          </a:prstGeom>
          <a:noFill/>
          <a:ln>
            <a:noFill/>
          </a:ln>
        </p:spPr>
        <p:txBody>
          <a:bodyPr spcFirstLastPara="1" wrap="square" lIns="0" tIns="0" rIns="0" bIns="0" anchor="t" anchorCtr="0">
            <a:spAutoFit/>
          </a:bodyPr>
          <a:lstStyle/>
          <a:p>
            <a:pPr marL="0" marR="0" lvl="0" indent="0" algn="ctr" rtl="0">
              <a:lnSpc>
                <a:spcPct val="150000"/>
              </a:lnSpc>
              <a:spcBef>
                <a:spcPts val="0"/>
              </a:spcBef>
              <a:spcAft>
                <a:spcPts val="0"/>
              </a:spcAft>
              <a:buClr>
                <a:srgbClr val="000000"/>
              </a:buClr>
              <a:buSzPts val="1700"/>
              <a:buFont typeface="Arial"/>
              <a:buNone/>
            </a:pPr>
            <a:r>
              <a:rPr lang="fr-FR" sz="2800" i="0" u="none" strike="noStrike" cap="none">
                <a:solidFill>
                  <a:srgbClr val="FFFFFF"/>
                </a:solidFill>
                <a:latin typeface="Montserrat"/>
                <a:ea typeface="Montserrat"/>
                <a:cs typeface="Montserrat"/>
                <a:sym typeface="Montserrat"/>
              </a:rPr>
              <a:t>250 mots maximum</a:t>
            </a:r>
          </a:p>
        </p:txBody>
      </p:sp>
    </p:spTree>
    <p:extLst>
      <p:ext uri="{BB962C8B-B14F-4D97-AF65-F5344CB8AC3E}">
        <p14:creationId xmlns:p14="http://schemas.microsoft.com/office/powerpoint/2010/main" val="272830280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8A12D8F0-7E4B-2248-09F7-EB6B6F336A08}"/>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BE6853CE-7553-0F5E-2A21-05A72E075E43}"/>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BCDBA77B-1DAB-C964-E700-2FD87AD15810}"/>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54DE6853-3531-7D33-554D-89D7A9BC176C}"/>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6E43AF95-B7AC-3079-FF38-E0FDBC23925F}"/>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30" name="Google Shape;130;p4">
            <a:extLst>
              <a:ext uri="{FF2B5EF4-FFF2-40B4-BE49-F238E27FC236}">
                <a16:creationId xmlns:a16="http://schemas.microsoft.com/office/drawing/2014/main" id="{573692BE-BED7-8A7D-5D6E-29EB2ABA7784}"/>
              </a:ext>
            </a:extLst>
          </p:cNvPr>
          <p:cNvSpPr/>
          <p:nvPr/>
        </p:nvSpPr>
        <p:spPr>
          <a:xfrm>
            <a:off x="914400" y="2932016"/>
            <a:ext cx="16459200" cy="7050183"/>
          </a:xfrm>
          <a:prstGeom prst="rect">
            <a:avLst/>
          </a:prstGeom>
          <a:noFill/>
          <a:ln>
            <a:noFill/>
          </a:ln>
        </p:spPr>
        <p:txBody>
          <a:bodyPr spcFirstLastPara="1" wrap="square" lIns="91425" tIns="45700" rIns="91425" bIns="45700" anchor="t" anchorCtr="0">
            <a:noAutofit/>
          </a:bodyPr>
          <a:lstStyle/>
          <a:p>
            <a:pPr marL="571500" indent="-571500" algn="l">
              <a:lnSpc>
                <a:spcPct val="100000"/>
              </a:lnSpc>
              <a:spcBef>
                <a:spcPts val="600"/>
              </a:spcBef>
              <a:spcAft>
                <a:spcPts val="600"/>
              </a:spcAft>
              <a:buBlip>
                <a:blip r:embed="rId4"/>
              </a:buBlip>
            </a:pPr>
            <a:r>
              <a:rPr lang="fr-FR" sz="3600">
                <a:latin typeface="Montserrat" pitchFamily="2" charset="77"/>
              </a:rPr>
              <a:t>Messages et leçons les plus importants de votre résumé</a:t>
            </a:r>
          </a:p>
          <a:p>
            <a:pPr marL="571500" indent="-571500" algn="l">
              <a:lnSpc>
                <a:spcPct val="100000"/>
              </a:lnSpc>
              <a:spcBef>
                <a:spcPts val="600"/>
              </a:spcBef>
              <a:spcAft>
                <a:spcPts val="600"/>
              </a:spcAft>
              <a:buBlip>
                <a:blip r:embed="rId4"/>
              </a:buBlip>
            </a:pPr>
            <a:r>
              <a:rPr lang="fr-FR" sz="3600">
                <a:latin typeface="Montserrat" pitchFamily="2" charset="77"/>
              </a:rPr>
              <a:t>Formulation : Quelques phrases employant des mots précis.</a:t>
            </a:r>
          </a:p>
          <a:p>
            <a:pPr marL="571500" indent="-571500" algn="l">
              <a:lnSpc>
                <a:spcPct val="100000"/>
              </a:lnSpc>
              <a:spcBef>
                <a:spcPts val="600"/>
              </a:spcBef>
              <a:spcAft>
                <a:spcPts val="600"/>
              </a:spcAft>
              <a:buBlip>
                <a:blip r:embed="rId4"/>
              </a:buBlip>
            </a:pPr>
            <a:r>
              <a:rPr lang="fr-FR" sz="3600">
                <a:latin typeface="Montserrat" pitchFamily="2" charset="77"/>
              </a:rPr>
              <a:t>Trois questions essentielles :</a:t>
            </a:r>
          </a:p>
          <a:p>
            <a:pPr marL="1028700" lvl="1" indent="-571500">
              <a:spcBef>
                <a:spcPts val="600"/>
              </a:spcBef>
              <a:spcAft>
                <a:spcPts val="600"/>
              </a:spcAft>
              <a:buBlip>
                <a:blip r:embed="rId4"/>
              </a:buBlip>
            </a:pPr>
            <a:r>
              <a:rPr lang="fr-FR" sz="3200" b="1">
                <a:latin typeface="Montserrat" pitchFamily="2" charset="77"/>
              </a:rPr>
              <a:t>Message : </a:t>
            </a:r>
            <a:r>
              <a:rPr lang="fr-FR" sz="3200">
                <a:latin typeface="Montserrat" pitchFamily="2" charset="77"/>
              </a:rPr>
              <a:t>Comment vos résultats répondent-ils au « pourquoi » décrit dans la première section ?</a:t>
            </a:r>
          </a:p>
          <a:p>
            <a:pPr marL="1028700" lvl="1" indent="-571500">
              <a:spcBef>
                <a:spcPts val="600"/>
              </a:spcBef>
              <a:spcAft>
                <a:spcPts val="600"/>
              </a:spcAft>
              <a:buBlip>
                <a:blip r:embed="rId4"/>
              </a:buBlip>
            </a:pPr>
            <a:r>
              <a:rPr lang="fr-FR" sz="3200" b="1">
                <a:latin typeface="Montserrat" pitchFamily="2" charset="77"/>
              </a:rPr>
              <a:t>Importance : </a:t>
            </a:r>
            <a:r>
              <a:rPr lang="fr-FR" sz="3200">
                <a:latin typeface="Montserrat" pitchFamily="2" charset="77"/>
              </a:rPr>
              <a:t>Quelle est l’implication de votre leçon, résultat ou point clé pour les programmes, politiques et services existants ou futurs ?</a:t>
            </a:r>
          </a:p>
          <a:p>
            <a:pPr marL="1028700" lvl="1" indent="-571500">
              <a:spcBef>
                <a:spcPts val="600"/>
              </a:spcBef>
              <a:spcAft>
                <a:spcPts val="600"/>
              </a:spcAft>
              <a:buBlip>
                <a:blip r:embed="rId4"/>
              </a:buBlip>
            </a:pPr>
            <a:r>
              <a:rPr lang="fr-FR" sz="3200" b="1">
                <a:latin typeface="Montserrat" pitchFamily="2" charset="77"/>
              </a:rPr>
              <a:t>Perspective : </a:t>
            </a:r>
            <a:r>
              <a:rPr lang="fr-FR" sz="3200">
                <a:latin typeface="Montserrat" pitchFamily="2" charset="77"/>
              </a:rPr>
              <a:t>Quelles sont les recommandations et prochaines recherches ou évaluations ?</a:t>
            </a:r>
          </a:p>
        </p:txBody>
      </p:sp>
      <p:sp>
        <p:nvSpPr>
          <p:cNvPr id="5" name="Google Shape;129;p4">
            <a:extLst>
              <a:ext uri="{FF2B5EF4-FFF2-40B4-BE49-F238E27FC236}">
                <a16:creationId xmlns:a16="http://schemas.microsoft.com/office/drawing/2014/main" id="{7A5C8C84-52AC-C820-03BC-3EE6059A06F5}"/>
              </a:ext>
            </a:extLst>
          </p:cNvPr>
          <p:cNvSpPr txBox="1"/>
          <p:nvPr/>
        </p:nvSpPr>
        <p:spPr>
          <a:xfrm>
            <a:off x="933450" y="625945"/>
            <a:ext cx="15716100" cy="1034129"/>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fr-FR" sz="4800" b="1">
                <a:solidFill>
                  <a:srgbClr val="FFFFFF"/>
                </a:solidFill>
                <a:latin typeface="Montserrat"/>
                <a:ea typeface="Montserrat"/>
                <a:cs typeface="Montserrat"/>
                <a:sym typeface="Montserrat"/>
              </a:rPr>
              <a:t>Leçons clés importantes</a:t>
            </a:r>
          </a:p>
        </p:txBody>
      </p:sp>
    </p:spTree>
    <p:extLst>
      <p:ext uri="{BB962C8B-B14F-4D97-AF65-F5344CB8AC3E}">
        <p14:creationId xmlns:p14="http://schemas.microsoft.com/office/powerpoint/2010/main" val="299308943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26F1A02C-755C-E6C6-E808-BD6F7CC0FF29}"/>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6602C973-DB96-2D2E-BCE8-B4B54BC4185C}"/>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52361E8C-3E6D-7F01-A335-1278BFB8F652}"/>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7D39FB55-D5D6-3998-45BD-E08FA270D852}"/>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E77CADB3-B344-EDEB-F0CF-71D847DA2757}"/>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30" name="Google Shape;130;p4">
            <a:extLst>
              <a:ext uri="{FF2B5EF4-FFF2-40B4-BE49-F238E27FC236}">
                <a16:creationId xmlns:a16="http://schemas.microsoft.com/office/drawing/2014/main" id="{53838ACA-EA08-011F-BCDC-5965C175FA57}"/>
              </a:ext>
            </a:extLst>
          </p:cNvPr>
          <p:cNvSpPr/>
          <p:nvPr/>
        </p:nvSpPr>
        <p:spPr>
          <a:xfrm>
            <a:off x="914400" y="2932017"/>
            <a:ext cx="16459200" cy="6897779"/>
          </a:xfrm>
          <a:prstGeom prst="rect">
            <a:avLst/>
          </a:prstGeom>
          <a:noFill/>
          <a:ln>
            <a:noFill/>
          </a:ln>
        </p:spPr>
        <p:txBody>
          <a:bodyPr spcFirstLastPara="1" wrap="square" lIns="91425" tIns="45700" rIns="91425" bIns="45700" anchor="t" anchorCtr="0">
            <a:noAutofit/>
          </a:bodyPr>
          <a:lstStyle/>
          <a:p>
            <a:pPr marL="571500" indent="-571500" algn="l">
              <a:lnSpc>
                <a:spcPct val="100000"/>
              </a:lnSpc>
              <a:spcBef>
                <a:spcPts val="600"/>
              </a:spcBef>
              <a:spcAft>
                <a:spcPts val="600"/>
              </a:spcAft>
              <a:buBlip>
                <a:blip r:embed="rId4"/>
              </a:buBlip>
            </a:pPr>
            <a:r>
              <a:rPr lang="fr-FR" sz="3600" dirty="0">
                <a:latin typeface="Montserrat" pitchFamily="2" charset="77"/>
              </a:rPr>
              <a:t>Vos conclusions doivent </a:t>
            </a:r>
            <a:r>
              <a:rPr lang="fr-FR" sz="3600" b="1" u="sng" dirty="0">
                <a:latin typeface="Montserrat" pitchFamily="2" charset="77"/>
              </a:rPr>
              <a:t>impérativement</a:t>
            </a:r>
            <a:r>
              <a:rPr lang="fr-FR" sz="3600" dirty="0">
                <a:latin typeface="Montserrat" pitchFamily="2" charset="77"/>
              </a:rPr>
              <a:t> être soutenues par vos données.</a:t>
            </a:r>
          </a:p>
          <a:p>
            <a:pPr marL="571500" indent="-571500" algn="l">
              <a:lnSpc>
                <a:spcPct val="100000"/>
              </a:lnSpc>
              <a:spcBef>
                <a:spcPts val="600"/>
              </a:spcBef>
              <a:spcAft>
                <a:spcPts val="600"/>
              </a:spcAft>
              <a:buBlip>
                <a:blip r:embed="rId4"/>
              </a:buBlip>
            </a:pPr>
            <a:r>
              <a:rPr lang="fr-FR" sz="3600" dirty="0">
                <a:latin typeface="Montserrat" pitchFamily="2" charset="77"/>
              </a:rPr>
              <a:t>Le cas échéant, les leçons clés peuvent se focaliser sur les indicateurs clés du programme.</a:t>
            </a:r>
          </a:p>
          <a:p>
            <a:pPr marL="571500" indent="-571500" algn="l">
              <a:lnSpc>
                <a:spcPct val="100000"/>
              </a:lnSpc>
              <a:spcBef>
                <a:spcPts val="600"/>
              </a:spcBef>
              <a:spcAft>
                <a:spcPts val="600"/>
              </a:spcAft>
              <a:buBlip>
                <a:blip r:embed="rId4"/>
              </a:buBlip>
            </a:pPr>
            <a:r>
              <a:rPr lang="fr-FR" sz="3600" dirty="0">
                <a:latin typeface="Montserrat" pitchFamily="2" charset="77"/>
              </a:rPr>
              <a:t>Gardez de la place pour mentionner des résultats inattendus importants (y compris les résultats nuls).</a:t>
            </a:r>
          </a:p>
          <a:p>
            <a:pPr marL="571500" indent="-571500" algn="l">
              <a:lnSpc>
                <a:spcPct val="100000"/>
              </a:lnSpc>
              <a:spcBef>
                <a:spcPts val="600"/>
              </a:spcBef>
              <a:spcAft>
                <a:spcPts val="600"/>
              </a:spcAft>
              <a:buBlip>
                <a:blip r:embed="rId4"/>
              </a:buBlip>
            </a:pPr>
            <a:r>
              <a:rPr lang="fr-FR" sz="3600" dirty="0">
                <a:latin typeface="Montserrat" pitchFamily="2" charset="77"/>
              </a:rPr>
              <a:t>Énoncez les implications de vos conclusions pour la future pratique de PF dans les programmes et politiques.</a:t>
            </a:r>
          </a:p>
          <a:p>
            <a:pPr marL="571500" indent="-571500" algn="l">
              <a:lnSpc>
                <a:spcPct val="100000"/>
              </a:lnSpc>
              <a:spcBef>
                <a:spcPts val="600"/>
              </a:spcBef>
              <a:spcAft>
                <a:spcPts val="600"/>
              </a:spcAft>
              <a:buBlip>
                <a:blip r:embed="rId4"/>
              </a:buBlip>
            </a:pPr>
            <a:r>
              <a:rPr lang="fr-FR" sz="3600" dirty="0">
                <a:latin typeface="Montserrat" pitchFamily="2" charset="77"/>
              </a:rPr>
              <a:t>Assurez-vous que vos conclusions soient scrupuleusement honnêtes et que rien ne soit affirmé sans être soutenu par vous données.</a:t>
            </a:r>
          </a:p>
        </p:txBody>
      </p:sp>
      <p:sp>
        <p:nvSpPr>
          <p:cNvPr id="3" name="Google Shape;129;p4">
            <a:extLst>
              <a:ext uri="{FF2B5EF4-FFF2-40B4-BE49-F238E27FC236}">
                <a16:creationId xmlns:a16="http://schemas.microsoft.com/office/drawing/2014/main" id="{2FD7D9E2-40FF-25D6-8F65-5C74C45F67CE}"/>
              </a:ext>
            </a:extLst>
          </p:cNvPr>
          <p:cNvSpPr txBox="1"/>
          <p:nvPr/>
        </p:nvSpPr>
        <p:spPr>
          <a:xfrm>
            <a:off x="933450" y="625945"/>
            <a:ext cx="15716100" cy="1034129"/>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fr-FR" sz="4800" b="1">
                <a:solidFill>
                  <a:srgbClr val="FFFFFF"/>
                </a:solidFill>
                <a:latin typeface="Montserrat"/>
                <a:ea typeface="Montserrat"/>
                <a:cs typeface="Montserrat"/>
                <a:sym typeface="Montserrat"/>
              </a:rPr>
              <a:t>Considérations importantes</a:t>
            </a:r>
          </a:p>
        </p:txBody>
      </p:sp>
    </p:spTree>
    <p:extLst>
      <p:ext uri="{BB962C8B-B14F-4D97-AF65-F5344CB8AC3E}">
        <p14:creationId xmlns:p14="http://schemas.microsoft.com/office/powerpoint/2010/main" val="164123258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39971F22-58B9-EE0A-C5DA-EBBE106564B8}"/>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8DB71B72-44F3-7AC7-1748-189782162470}"/>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F3397AA9-7F80-0200-0107-5F241C230EBA}"/>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E0E006C3-066F-67F0-5407-D10C5884EC0C}"/>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8375EB4C-30DC-BE76-F1D2-72D6E11B80E4}"/>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30" name="Google Shape;130;p4">
            <a:extLst>
              <a:ext uri="{FF2B5EF4-FFF2-40B4-BE49-F238E27FC236}">
                <a16:creationId xmlns:a16="http://schemas.microsoft.com/office/drawing/2014/main" id="{3D483876-EC79-8188-2C74-AE5DAFE7ACE6}"/>
              </a:ext>
            </a:extLst>
          </p:cNvPr>
          <p:cNvSpPr/>
          <p:nvPr/>
        </p:nvSpPr>
        <p:spPr>
          <a:xfrm>
            <a:off x="914400" y="2778129"/>
            <a:ext cx="16459200" cy="6689721"/>
          </a:xfrm>
          <a:prstGeom prst="rect">
            <a:avLst/>
          </a:prstGeom>
          <a:noFill/>
          <a:ln>
            <a:noFill/>
          </a:ln>
        </p:spPr>
        <p:txBody>
          <a:bodyPr spcFirstLastPara="1" wrap="square" lIns="91425" tIns="45700" rIns="91425" bIns="45700" anchor="t" anchorCtr="0">
            <a:noAutofit/>
          </a:bodyPr>
          <a:lstStyle/>
          <a:p>
            <a:pPr algn="l">
              <a:lnSpc>
                <a:spcPct val="100000"/>
              </a:lnSpc>
              <a:spcBef>
                <a:spcPts val="600"/>
              </a:spcBef>
              <a:spcAft>
                <a:spcPts val="600"/>
              </a:spcAft>
            </a:pPr>
            <a:r>
              <a:rPr lang="fr-FR" sz="2200">
                <a:latin typeface="Montserrat" pitchFamily="2" charset="77"/>
              </a:rPr>
              <a:t>L’expérience du programme et la capacité du modèle DBC à atteindre un grand pourcentage de nouvelles utilisatrices de la contraception moderne suggère qu’une prestation de service proactive permet de surmonter des barrières clés pour accéder à des informations et services de contraception pour de nombreuses femmes nigérianes.  De plus, une grande portion des femmes ont opté pour le DMPA-SC parmi une large gamme de méthodes offertes. Cela pourrait non seulement refléter la plus grande popularité des contraceptifs injectables au Nigeria, mais aussi indiquer que les caractéristiques du DMPA-SC, couplé par la DBC, pourrait combler des écarts spécifiques dans les besoins contraceptifs des femmes. </a:t>
            </a:r>
          </a:p>
          <a:p>
            <a:pPr algn="l">
              <a:lnSpc>
                <a:spcPct val="100000"/>
              </a:lnSpc>
              <a:spcBef>
                <a:spcPts val="600"/>
              </a:spcBef>
              <a:spcAft>
                <a:spcPts val="600"/>
              </a:spcAft>
            </a:pPr>
            <a:r>
              <a:rPr lang="fr-FR" sz="2200">
                <a:latin typeface="Montserrat" pitchFamily="2" charset="77"/>
              </a:rPr>
              <a:t>Ainsi, inclure le DMPA-SC parmi les méthodes contraceptives offertes dans le secteur public pourrait in fine réduire les besoins non satisfaits de contraception et aider à accélérer le progrès vers l’atteinte des objectifs de santé reproductive du Nigeria. Cependant, fournir des services contraceptifs à travers la DBC, ce qui a été fondamental pour atteindre les populations défavorisées (ex: jeunes femmes, habitants des régions conservatives) pourrait être un élément clé pour faire progresser ces efforts. Cette modalité pourrait être particulièrement vitale en tant qu’offre complément du secteur public pour étendre davantage le DMPA-SC dans les circuits du secteur privé, capitalisant sur les efforts de sensibilisation du secteur privé auprès de la base de consommatrices principale du DMPA-SC et de la planification familiale en général. Les stratégies spécifiques déployées pour l’expansion du DMPA-SC dans le secteur public devraient être adaptées aux besoins locaux, mais incorporer potentiellement des tactiques comprenant le porte-à-porte, l’utilisation de messages positifs, informés par les membres de la communauté ou les groupes de bénéficiaires cibles, et sensisibles aux besoins des jeunes femmes.</a:t>
            </a:r>
            <a:endParaRPr lang="fr-FR" sz="2100" kern="100">
              <a:effectLst/>
              <a:latin typeface="Montserrat" pitchFamily="2" charset="77"/>
              <a:ea typeface="Aptos" panose="020B0004020202020204" pitchFamily="34" charset="0"/>
              <a:cs typeface="Times New Roman" panose="02020603050405020304" pitchFamily="18" charset="0"/>
            </a:endParaRPr>
          </a:p>
          <a:p>
            <a:pPr>
              <a:spcBef>
                <a:spcPts val="900"/>
              </a:spcBef>
              <a:buSzPct val="110000"/>
              <a:defRPr sz="3000">
                <a:latin typeface="+mj-lt"/>
                <a:ea typeface="+mj-ea"/>
                <a:cs typeface="+mj-cs"/>
                <a:sym typeface="Helvetica"/>
              </a:defRPr>
            </a:pPr>
            <a:endParaRPr lang="fr-FR" sz="2100">
              <a:latin typeface="Montserrat" pitchFamily="2" charset="77"/>
            </a:endParaRPr>
          </a:p>
        </p:txBody>
      </p:sp>
      <p:sp>
        <p:nvSpPr>
          <p:cNvPr id="2" name="Rectangle 1">
            <a:extLst>
              <a:ext uri="{FF2B5EF4-FFF2-40B4-BE49-F238E27FC236}">
                <a16:creationId xmlns:a16="http://schemas.microsoft.com/office/drawing/2014/main" id="{BA3DCE5C-D122-53D1-30E8-F3CDF0A88F89}"/>
              </a:ext>
            </a:extLst>
          </p:cNvPr>
          <p:cNvSpPr/>
          <p:nvPr/>
        </p:nvSpPr>
        <p:spPr>
          <a:xfrm>
            <a:off x="914400" y="9615283"/>
            <a:ext cx="16459200" cy="461665"/>
          </a:xfrm>
          <a:prstGeom prst="rect">
            <a:avLst/>
          </a:prstGeom>
        </p:spPr>
        <p:txBody>
          <a:bodyPr wrap="square">
            <a:spAutoFit/>
          </a:bodyPr>
          <a:lstStyle/>
          <a:p>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Schatzkin</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E, Afolabi K, et al: Lessons learned from a public sector community-based distribution program for scaling up DMPA-SC contraceptive services in Nigeria. Article </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présenté</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à la 5ème </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Conférence</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Internationale</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sur la Planification </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Familiale</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(ICFP); 12–15 </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novembre</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Kigali, Rwanda. ICFP Program. [base de données </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en</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ligne</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 https://</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www.xcdsystem.com</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icfp</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/program/fhwQ4ds/</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index.cfm</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a:t>
            </a:r>
          </a:p>
        </p:txBody>
      </p:sp>
      <p:sp>
        <p:nvSpPr>
          <p:cNvPr id="3" name="Google Shape;129;p4">
            <a:extLst>
              <a:ext uri="{FF2B5EF4-FFF2-40B4-BE49-F238E27FC236}">
                <a16:creationId xmlns:a16="http://schemas.microsoft.com/office/drawing/2014/main" id="{DFEA1C37-F61B-B0F1-A097-595DE15FFC69}"/>
              </a:ext>
            </a:extLst>
          </p:cNvPr>
          <p:cNvSpPr txBox="1"/>
          <p:nvPr/>
        </p:nvSpPr>
        <p:spPr>
          <a:xfrm>
            <a:off x="933450" y="625945"/>
            <a:ext cx="15716100" cy="1034129"/>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fr-FR" sz="4800" b="1">
                <a:solidFill>
                  <a:srgbClr val="FFFFFF"/>
                </a:solidFill>
                <a:latin typeface="Montserrat"/>
                <a:ea typeface="Montserrat"/>
                <a:cs typeface="Montserrat"/>
                <a:sym typeface="Montserrat"/>
              </a:rPr>
              <a:t>Exemple</a:t>
            </a:r>
          </a:p>
        </p:txBody>
      </p:sp>
    </p:spTree>
    <p:extLst>
      <p:ext uri="{BB962C8B-B14F-4D97-AF65-F5344CB8AC3E}">
        <p14:creationId xmlns:p14="http://schemas.microsoft.com/office/powerpoint/2010/main" val="307325635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103F03-8093-C4F4-D55D-F322C0F7EA7F}"/>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7B84B291-EE49-72DF-25DC-DDFF549BBE6D}"/>
              </a:ext>
            </a:extLst>
          </p:cNvPr>
          <p:cNvSpPr/>
          <p:nvPr/>
        </p:nvSpPr>
        <p:spPr>
          <a:xfrm>
            <a:off x="642" y="1"/>
            <a:ext cx="18286716" cy="10286423"/>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161E37"/>
          </a:solidFill>
        </p:spPr>
        <p:txBody>
          <a:bodyPr wrap="square" lIns="0" tIns="0" rIns="0" bIns="0" rtlCol="0"/>
          <a:lstStyle/>
          <a:p>
            <a:endParaRPr lang="es-ES_tradnl" sz="1638"/>
          </a:p>
        </p:txBody>
      </p:sp>
      <p:pic>
        <p:nvPicPr>
          <p:cNvPr id="3" name="object 3">
            <a:extLst>
              <a:ext uri="{FF2B5EF4-FFF2-40B4-BE49-F238E27FC236}">
                <a16:creationId xmlns:a16="http://schemas.microsoft.com/office/drawing/2014/main" id="{BEA59C5C-7E76-8294-44E2-F07343B5463A}"/>
              </a:ext>
            </a:extLst>
          </p:cNvPr>
          <p:cNvPicPr/>
          <p:nvPr/>
        </p:nvPicPr>
        <p:blipFill>
          <a:blip r:embed="rId2" cstate="print"/>
          <a:stretch>
            <a:fillRect/>
          </a:stretch>
        </p:blipFill>
        <p:spPr>
          <a:xfrm>
            <a:off x="9344649" y="1556733"/>
            <a:ext cx="8942709" cy="8729544"/>
          </a:xfrm>
          <a:prstGeom prst="rect">
            <a:avLst/>
          </a:prstGeom>
        </p:spPr>
      </p:pic>
      <p:pic>
        <p:nvPicPr>
          <p:cNvPr id="4" name="object 4">
            <a:extLst>
              <a:ext uri="{FF2B5EF4-FFF2-40B4-BE49-F238E27FC236}">
                <a16:creationId xmlns:a16="http://schemas.microsoft.com/office/drawing/2014/main" id="{5BD552F4-A7EB-8FCD-57B3-8A9DAFC5428C}"/>
              </a:ext>
            </a:extLst>
          </p:cNvPr>
          <p:cNvPicPr/>
          <p:nvPr/>
        </p:nvPicPr>
        <p:blipFill>
          <a:blip r:embed="rId3" cstate="print"/>
          <a:stretch>
            <a:fillRect/>
          </a:stretch>
        </p:blipFill>
        <p:spPr>
          <a:xfrm>
            <a:off x="-33866" y="-17005"/>
            <a:ext cx="8942709" cy="8729544"/>
          </a:xfrm>
          <a:prstGeom prst="rect">
            <a:avLst/>
          </a:prstGeom>
        </p:spPr>
      </p:pic>
      <p:sp>
        <p:nvSpPr>
          <p:cNvPr id="5" name="object 5">
            <a:extLst>
              <a:ext uri="{FF2B5EF4-FFF2-40B4-BE49-F238E27FC236}">
                <a16:creationId xmlns:a16="http://schemas.microsoft.com/office/drawing/2014/main" id="{99DAA8B0-E371-6865-455B-0C2F6511A60A}"/>
              </a:ext>
            </a:extLst>
          </p:cNvPr>
          <p:cNvSpPr txBox="1"/>
          <p:nvPr/>
        </p:nvSpPr>
        <p:spPr>
          <a:xfrm>
            <a:off x="17575" y="4347767"/>
            <a:ext cx="18252849" cy="2231156"/>
          </a:xfrm>
          <a:prstGeom prst="rect">
            <a:avLst/>
          </a:prstGeom>
        </p:spPr>
        <p:txBody>
          <a:bodyPr vert="horz" wrap="square" lIns="0" tIns="15018" rIns="0" bIns="0" rtlCol="0">
            <a:spAutoFit/>
          </a:bodyPr>
          <a:lstStyle/>
          <a:p>
            <a:pPr algn="ctr"/>
            <a:r>
              <a:rPr lang="fr-FR" sz="7200" b="1" dirty="0">
                <a:solidFill>
                  <a:srgbClr val="FFFFFF"/>
                </a:solidFill>
                <a:latin typeface="Montserrat"/>
                <a:ea typeface="Montserrat"/>
                <a:cs typeface="Montserrat"/>
                <a:sym typeface="Montserrat"/>
              </a:rPr>
              <a:t>Mauvaise conduite </a:t>
            </a:r>
          </a:p>
          <a:p>
            <a:pPr algn="ctr"/>
            <a:r>
              <a:rPr lang="fr-FR" sz="7200" b="1" dirty="0">
                <a:solidFill>
                  <a:srgbClr val="FFFFFF"/>
                </a:solidFill>
                <a:latin typeface="Montserrat"/>
                <a:ea typeface="Montserrat"/>
                <a:cs typeface="Montserrat"/>
                <a:sym typeface="Montserrat"/>
              </a:rPr>
              <a:t>dans la recherche</a:t>
            </a:r>
            <a:endParaRPr lang="fr-FR" sz="7200" b="1" i="0" u="none" strike="noStrike" cap="none" dirty="0">
              <a:solidFill>
                <a:srgbClr val="FFFFFF"/>
              </a:solidFill>
              <a:latin typeface="Montserrat"/>
              <a:ea typeface="Montserrat"/>
              <a:cs typeface="Montserrat"/>
              <a:sym typeface="Montserrat"/>
            </a:endParaRPr>
          </a:p>
        </p:txBody>
      </p:sp>
    </p:spTree>
    <p:extLst>
      <p:ext uri="{BB962C8B-B14F-4D97-AF65-F5344CB8AC3E}">
        <p14:creationId xmlns:p14="http://schemas.microsoft.com/office/powerpoint/2010/main" val="252849510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CDF04560-D803-E754-CE7E-60188D1368A6}"/>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20A6A525-F592-E268-4C49-9BC632D77656}"/>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0AFDD287-801A-1C45-C4F9-E80F353A297E}"/>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385C2CF3-EF57-1E8B-8A4E-2115B9E22533}"/>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B1F22568-9CFC-4F7C-91EB-33FA3F4A696A}"/>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30" name="Google Shape;130;p4">
            <a:extLst>
              <a:ext uri="{FF2B5EF4-FFF2-40B4-BE49-F238E27FC236}">
                <a16:creationId xmlns:a16="http://schemas.microsoft.com/office/drawing/2014/main" id="{C6849A5A-3F03-E24D-8B29-3C1D0807FD94}"/>
              </a:ext>
            </a:extLst>
          </p:cNvPr>
          <p:cNvSpPr/>
          <p:nvPr/>
        </p:nvSpPr>
        <p:spPr>
          <a:xfrm>
            <a:off x="914400" y="2951067"/>
            <a:ext cx="16459200" cy="6283198"/>
          </a:xfrm>
          <a:prstGeom prst="rect">
            <a:avLst/>
          </a:prstGeom>
          <a:noFill/>
          <a:ln>
            <a:noFill/>
          </a:ln>
        </p:spPr>
        <p:txBody>
          <a:bodyPr spcFirstLastPara="1" wrap="square" lIns="91425" tIns="45700" rIns="91425" bIns="45700" anchor="t" anchorCtr="0">
            <a:noAutofit/>
          </a:bodyPr>
          <a:lstStyle/>
          <a:p>
            <a:pPr marL="571500" indent="-571500">
              <a:spcBef>
                <a:spcPts val="600"/>
              </a:spcBef>
              <a:buSzPct val="110000"/>
              <a:buBlip>
                <a:blip r:embed="rId4"/>
              </a:buBlip>
              <a:defRPr sz="2800">
                <a:latin typeface="+mj-lt"/>
                <a:ea typeface="+mj-ea"/>
                <a:cs typeface="+mj-cs"/>
                <a:sym typeface="Helvetica"/>
              </a:defRPr>
            </a:pPr>
            <a:r>
              <a:rPr lang="fr-FR" sz="3600" b="1">
                <a:latin typeface="Montserrat" pitchFamily="2" charset="77"/>
              </a:rPr>
              <a:t>Fabrication: </a:t>
            </a:r>
          </a:p>
          <a:p>
            <a:pPr lvl="2">
              <a:spcBef>
                <a:spcPts val="600"/>
              </a:spcBef>
              <a:buSzPct val="110000"/>
              <a:defRPr sz="2800">
                <a:latin typeface="+mj-lt"/>
                <a:ea typeface="+mj-ea"/>
                <a:cs typeface="+mj-cs"/>
                <a:sym typeface="Helvetica"/>
              </a:defRPr>
            </a:pPr>
            <a:r>
              <a:rPr lang="fr-FR" sz="3200">
                <a:latin typeface="Montserrat" pitchFamily="2" charset="77"/>
              </a:rPr>
              <a:t>Le sous-comité scientifique mène une investigation approfondie lorsque la fabrication de données est suspectée, et le résumé sera probablement rejeté dans ce cas.</a:t>
            </a:r>
          </a:p>
          <a:p>
            <a:pPr marL="571500" indent="-571500">
              <a:spcBef>
                <a:spcPts val="600"/>
              </a:spcBef>
              <a:buSzPct val="110000"/>
              <a:buBlip>
                <a:blip r:embed="rId4"/>
              </a:buBlip>
              <a:defRPr sz="2800">
                <a:latin typeface="+mj-lt"/>
                <a:ea typeface="+mj-ea"/>
                <a:cs typeface="+mj-cs"/>
                <a:sym typeface="Helvetica"/>
              </a:defRPr>
            </a:pPr>
            <a:r>
              <a:rPr lang="fr-FR" sz="3600" b="1">
                <a:latin typeface="Montserrat" pitchFamily="2" charset="77"/>
              </a:rPr>
              <a:t>Falsifications:</a:t>
            </a:r>
          </a:p>
          <a:p>
            <a:pPr lvl="1">
              <a:spcBef>
                <a:spcPts val="600"/>
              </a:spcBef>
              <a:buSzPct val="110000"/>
              <a:defRPr sz="2800">
                <a:latin typeface="+mj-lt"/>
                <a:ea typeface="+mj-ea"/>
                <a:cs typeface="+mj-cs"/>
                <a:sym typeface="Helvetica"/>
              </a:defRPr>
            </a:pPr>
            <a:r>
              <a:rPr lang="fr-FR" sz="3200">
                <a:latin typeface="Montserrat" pitchFamily="2" charset="77"/>
              </a:rPr>
              <a:t>Toute manipulation des résultats de recherche ou fausse représentation des données peut mener au rejet des résumés concernés.</a:t>
            </a:r>
          </a:p>
          <a:p>
            <a:pPr marL="571500" indent="-571500">
              <a:spcBef>
                <a:spcPts val="600"/>
              </a:spcBef>
              <a:buSzPct val="110000"/>
              <a:buBlip>
                <a:blip r:embed="rId4"/>
              </a:buBlip>
              <a:defRPr sz="2800">
                <a:latin typeface="+mj-lt"/>
                <a:ea typeface="+mj-ea"/>
                <a:cs typeface="+mj-cs"/>
                <a:sym typeface="Helvetica"/>
              </a:defRPr>
            </a:pPr>
            <a:r>
              <a:rPr lang="fr-FR" sz="3600" b="1">
                <a:latin typeface="Montserrat" pitchFamily="2" charset="77"/>
              </a:rPr>
              <a:t>Plagiat:</a:t>
            </a:r>
          </a:p>
          <a:p>
            <a:pPr>
              <a:spcBef>
                <a:spcPts val="600"/>
              </a:spcBef>
              <a:buSzPct val="110000"/>
              <a:defRPr sz="2800">
                <a:latin typeface="+mj-lt"/>
                <a:ea typeface="+mj-ea"/>
                <a:cs typeface="+mj-cs"/>
                <a:sym typeface="Helvetica"/>
              </a:defRPr>
            </a:pPr>
            <a:r>
              <a:rPr lang="fr-FR" sz="3200">
                <a:latin typeface="Montserrat" pitchFamily="2" charset="77"/>
              </a:rPr>
              <a:t>Utiliser les mots ou phrases d’un autre auteur sans attribution adéquate est strictement répréhensible et les résumés concernés seront rejetés.</a:t>
            </a:r>
          </a:p>
        </p:txBody>
      </p:sp>
      <p:sp>
        <p:nvSpPr>
          <p:cNvPr id="2" name="More on our research ethics policy can be found here https://www.jhsph.edu/offices-and-services/student-affairs/resources/student-policies/_documents/academic-ethics-code.pdf">
            <a:extLst>
              <a:ext uri="{FF2B5EF4-FFF2-40B4-BE49-F238E27FC236}">
                <a16:creationId xmlns:a16="http://schemas.microsoft.com/office/drawing/2014/main" id="{E57DCA88-159A-25F7-1078-451F17AF47D7}"/>
              </a:ext>
            </a:extLst>
          </p:cNvPr>
          <p:cNvSpPr txBox="1"/>
          <p:nvPr/>
        </p:nvSpPr>
        <p:spPr>
          <a:xfrm>
            <a:off x="914401" y="9234265"/>
            <a:ext cx="15966528" cy="70788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p>
            <a:pPr algn="l">
              <a:lnSpc>
                <a:spcPct val="100000"/>
              </a:lnSpc>
              <a:spcBef>
                <a:spcPts val="600"/>
              </a:spcBef>
              <a:spcAft>
                <a:spcPts val="600"/>
              </a:spcAft>
            </a:pPr>
            <a:r>
              <a:rPr lang="en-US" sz="2000" i="1" dirty="0">
                <a:latin typeface="Montserrat" pitchFamily="2" charset="77"/>
              </a:rPr>
              <a:t>Pour </a:t>
            </a:r>
            <a:r>
              <a:rPr lang="en-US" sz="2000" i="1" dirty="0" err="1">
                <a:latin typeface="Montserrat" pitchFamily="2" charset="77"/>
              </a:rPr>
              <a:t>en</a:t>
            </a:r>
            <a:r>
              <a:rPr lang="en-US" sz="2000" i="1" dirty="0">
                <a:latin typeface="Montserrat" pitchFamily="2" charset="77"/>
              </a:rPr>
              <a:t> savoir plus sur </a:t>
            </a:r>
            <a:r>
              <a:rPr lang="en-US" sz="2000" i="1" dirty="0" err="1">
                <a:latin typeface="Montserrat" pitchFamily="2" charset="77"/>
              </a:rPr>
              <a:t>notre</a:t>
            </a:r>
            <a:r>
              <a:rPr lang="en-US" sz="2000" i="1" dirty="0">
                <a:latin typeface="Montserrat" pitchFamily="2" charset="77"/>
              </a:rPr>
              <a:t> politique </a:t>
            </a:r>
            <a:r>
              <a:rPr lang="en-US" sz="2000" i="1" dirty="0" err="1">
                <a:latin typeface="Montserrat" pitchFamily="2" charset="77"/>
              </a:rPr>
              <a:t>d’éthique</a:t>
            </a:r>
            <a:r>
              <a:rPr lang="en-US" sz="2000" i="1" dirty="0">
                <a:latin typeface="Montserrat" pitchFamily="2" charset="77"/>
              </a:rPr>
              <a:t> de la recherche, </a:t>
            </a:r>
            <a:r>
              <a:rPr lang="en-US" sz="2000" i="1" dirty="0" err="1">
                <a:latin typeface="Montserrat" pitchFamily="2" charset="77"/>
              </a:rPr>
              <a:t>consultez</a:t>
            </a:r>
            <a:r>
              <a:rPr lang="en-US" sz="2000" i="1" dirty="0">
                <a:latin typeface="Montserrat" pitchFamily="2" charset="77"/>
              </a:rPr>
              <a:t> </a:t>
            </a:r>
            <a:r>
              <a:rPr lang="en-US" sz="2000" i="1" dirty="0">
                <a:latin typeface="Montserrat" pitchFamily="2" charset="77"/>
                <a:hlinkClick r:id="rId5"/>
              </a:rPr>
              <a:t>https://www.jhsph.edu/offices-and-services/student-affairs/resources/student-policies/_documents/academic-ethics-code.pdf</a:t>
            </a:r>
            <a:r>
              <a:rPr lang="en-US" sz="2000" i="1" dirty="0">
                <a:latin typeface="Montserrat" pitchFamily="2" charset="77"/>
              </a:rPr>
              <a:t> </a:t>
            </a:r>
          </a:p>
        </p:txBody>
      </p:sp>
      <p:sp>
        <p:nvSpPr>
          <p:cNvPr id="3" name="Google Shape;129;p4">
            <a:extLst>
              <a:ext uri="{FF2B5EF4-FFF2-40B4-BE49-F238E27FC236}">
                <a16:creationId xmlns:a16="http://schemas.microsoft.com/office/drawing/2014/main" id="{51D8D379-8345-E23B-679A-D82E28C019E7}"/>
              </a:ext>
            </a:extLst>
          </p:cNvPr>
          <p:cNvSpPr txBox="1"/>
          <p:nvPr/>
        </p:nvSpPr>
        <p:spPr>
          <a:xfrm>
            <a:off x="914400" y="404346"/>
            <a:ext cx="15716100" cy="1477328"/>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rgbClr val="000000"/>
              </a:buClr>
              <a:buSzPts val="6200"/>
              <a:buFont typeface="Arial"/>
              <a:buNone/>
            </a:pPr>
            <a:r>
              <a:rPr lang="fr-FR" sz="4800" b="1" dirty="0">
                <a:solidFill>
                  <a:srgbClr val="FFFFFF"/>
                </a:solidFill>
                <a:latin typeface="Montserrat"/>
                <a:ea typeface="Montserrat"/>
                <a:cs typeface="Montserrat"/>
                <a:sym typeface="Montserrat"/>
              </a:rPr>
              <a:t>Faire preuve de bonne conduite dans la recherche est essentiel!</a:t>
            </a:r>
          </a:p>
        </p:txBody>
      </p:sp>
    </p:spTree>
    <p:extLst>
      <p:ext uri="{BB962C8B-B14F-4D97-AF65-F5344CB8AC3E}">
        <p14:creationId xmlns:p14="http://schemas.microsoft.com/office/powerpoint/2010/main" val="84224286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4A177E-4E82-3C5E-E71C-522297C92670}"/>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470E81EE-595D-02CE-62DC-866F3A1144CE}"/>
              </a:ext>
            </a:extLst>
          </p:cNvPr>
          <p:cNvSpPr/>
          <p:nvPr/>
        </p:nvSpPr>
        <p:spPr>
          <a:xfrm>
            <a:off x="642" y="1"/>
            <a:ext cx="18286716" cy="10286423"/>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161E37"/>
          </a:solidFill>
        </p:spPr>
        <p:txBody>
          <a:bodyPr wrap="square" lIns="0" tIns="0" rIns="0" bIns="0" rtlCol="0"/>
          <a:lstStyle/>
          <a:p>
            <a:endParaRPr lang="es-ES_tradnl" sz="1638"/>
          </a:p>
        </p:txBody>
      </p:sp>
      <p:pic>
        <p:nvPicPr>
          <p:cNvPr id="3" name="object 3">
            <a:extLst>
              <a:ext uri="{FF2B5EF4-FFF2-40B4-BE49-F238E27FC236}">
                <a16:creationId xmlns:a16="http://schemas.microsoft.com/office/drawing/2014/main" id="{CA2EC848-AB4D-FE39-4E7E-28760E3392D2}"/>
              </a:ext>
            </a:extLst>
          </p:cNvPr>
          <p:cNvPicPr/>
          <p:nvPr/>
        </p:nvPicPr>
        <p:blipFill>
          <a:blip r:embed="rId2" cstate="print"/>
          <a:stretch>
            <a:fillRect/>
          </a:stretch>
        </p:blipFill>
        <p:spPr>
          <a:xfrm>
            <a:off x="9344649" y="1556733"/>
            <a:ext cx="8942709" cy="8729544"/>
          </a:xfrm>
          <a:prstGeom prst="rect">
            <a:avLst/>
          </a:prstGeom>
        </p:spPr>
      </p:pic>
      <p:pic>
        <p:nvPicPr>
          <p:cNvPr id="4" name="object 4">
            <a:extLst>
              <a:ext uri="{FF2B5EF4-FFF2-40B4-BE49-F238E27FC236}">
                <a16:creationId xmlns:a16="http://schemas.microsoft.com/office/drawing/2014/main" id="{AC6CF736-EC08-654C-C2B0-5B654A925323}"/>
              </a:ext>
            </a:extLst>
          </p:cNvPr>
          <p:cNvPicPr/>
          <p:nvPr/>
        </p:nvPicPr>
        <p:blipFill>
          <a:blip r:embed="rId3" cstate="print"/>
          <a:stretch>
            <a:fillRect/>
          </a:stretch>
        </p:blipFill>
        <p:spPr>
          <a:xfrm>
            <a:off x="-33866" y="-17005"/>
            <a:ext cx="8942709" cy="8729544"/>
          </a:xfrm>
          <a:prstGeom prst="rect">
            <a:avLst/>
          </a:prstGeom>
        </p:spPr>
      </p:pic>
      <p:sp>
        <p:nvSpPr>
          <p:cNvPr id="5" name="object 5">
            <a:extLst>
              <a:ext uri="{FF2B5EF4-FFF2-40B4-BE49-F238E27FC236}">
                <a16:creationId xmlns:a16="http://schemas.microsoft.com/office/drawing/2014/main" id="{EF9C6EB7-822C-B79F-84BF-878BAC76B612}"/>
              </a:ext>
            </a:extLst>
          </p:cNvPr>
          <p:cNvSpPr txBox="1"/>
          <p:nvPr/>
        </p:nvSpPr>
        <p:spPr>
          <a:xfrm>
            <a:off x="69017" y="4490754"/>
            <a:ext cx="18252849" cy="1123160"/>
          </a:xfrm>
          <a:prstGeom prst="rect">
            <a:avLst/>
          </a:prstGeom>
        </p:spPr>
        <p:txBody>
          <a:bodyPr vert="horz" wrap="square" lIns="0" tIns="15018" rIns="0" bIns="0" rtlCol="0">
            <a:spAutoFit/>
          </a:bodyPr>
          <a:lstStyle/>
          <a:p>
            <a:pPr algn="ctr"/>
            <a:r>
              <a:rPr lang="fr-FR" sz="7200" b="1" dirty="0">
                <a:solidFill>
                  <a:srgbClr val="FFFFFF"/>
                </a:solidFill>
                <a:latin typeface="Montserrat"/>
                <a:ea typeface="Montserrat"/>
                <a:cs typeface="Montserrat"/>
                <a:sym typeface="Montserrat"/>
              </a:rPr>
              <a:t>Questions fréquentes</a:t>
            </a:r>
            <a:endParaRPr lang="fr-FR" sz="7200" b="1" i="0" u="none" strike="noStrike" cap="none" dirty="0">
              <a:solidFill>
                <a:srgbClr val="FFFFFF"/>
              </a:solidFill>
              <a:latin typeface="Montserrat"/>
              <a:ea typeface="Montserrat"/>
              <a:cs typeface="Montserrat"/>
              <a:sym typeface="Montserrat"/>
            </a:endParaRPr>
          </a:p>
        </p:txBody>
      </p:sp>
    </p:spTree>
    <p:extLst>
      <p:ext uri="{BB962C8B-B14F-4D97-AF65-F5344CB8AC3E}">
        <p14:creationId xmlns:p14="http://schemas.microsoft.com/office/powerpoint/2010/main" val="268068718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EF4A31CE-D704-77EC-86DE-56A5789E4B0C}"/>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6864E25D-51B8-0037-9925-2E4CADCD3147}"/>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3C8659AF-D99A-9394-C97C-8676963EEBC1}"/>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B2C04A06-1D4F-7BC1-5964-517499EA27EC}"/>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8A8D95CA-7329-6282-1ED1-D449D73CB3F5}"/>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2" name="Google Shape;129;p4">
            <a:extLst>
              <a:ext uri="{FF2B5EF4-FFF2-40B4-BE49-F238E27FC236}">
                <a16:creationId xmlns:a16="http://schemas.microsoft.com/office/drawing/2014/main" id="{2C064AC2-EC43-9FC6-F08D-1FE2D6B3D6D3}"/>
              </a:ext>
            </a:extLst>
          </p:cNvPr>
          <p:cNvSpPr txBox="1"/>
          <p:nvPr/>
        </p:nvSpPr>
        <p:spPr>
          <a:xfrm>
            <a:off x="914400" y="404346"/>
            <a:ext cx="15716100" cy="1477328"/>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rgbClr val="000000"/>
              </a:buClr>
              <a:buSzPts val="6200"/>
              <a:buFont typeface="Arial"/>
              <a:buNone/>
            </a:pPr>
            <a:r>
              <a:rPr lang="fr-FR" sz="4800" b="1" dirty="0">
                <a:solidFill>
                  <a:srgbClr val="FFFFFF"/>
                </a:solidFill>
                <a:latin typeface="Montserrat"/>
                <a:ea typeface="Montserrat"/>
                <a:cs typeface="Montserrat"/>
                <a:sym typeface="Montserrat"/>
              </a:rPr>
              <a:t>Quels résumés ont des chances d’être acceptés à l’ICFP ?</a:t>
            </a:r>
          </a:p>
        </p:txBody>
      </p:sp>
      <p:sp>
        <p:nvSpPr>
          <p:cNvPr id="3" name="Google Shape;130;p4">
            <a:extLst>
              <a:ext uri="{FF2B5EF4-FFF2-40B4-BE49-F238E27FC236}">
                <a16:creationId xmlns:a16="http://schemas.microsoft.com/office/drawing/2014/main" id="{776C6602-9863-3432-6C7B-745F18D9F8A3}"/>
              </a:ext>
            </a:extLst>
          </p:cNvPr>
          <p:cNvSpPr/>
          <p:nvPr/>
        </p:nvSpPr>
        <p:spPr>
          <a:xfrm>
            <a:off x="914400" y="2932016"/>
            <a:ext cx="16459200" cy="6600603"/>
          </a:xfrm>
          <a:prstGeom prst="rect">
            <a:avLst/>
          </a:prstGeom>
          <a:noFill/>
          <a:ln>
            <a:noFill/>
          </a:ln>
        </p:spPr>
        <p:txBody>
          <a:bodyPr spcFirstLastPara="1" wrap="square" lIns="91425" tIns="45700" rIns="91425" bIns="45700" anchor="t" anchorCtr="0">
            <a:noAutofit/>
          </a:bodyPr>
          <a:lstStyle/>
          <a:p>
            <a:pPr marL="571500" indent="-571500">
              <a:spcBef>
                <a:spcPts val="600"/>
              </a:spcBef>
              <a:buSzPct val="110000"/>
              <a:buBlip>
                <a:blip r:embed="rId4"/>
              </a:buBlip>
              <a:defRPr sz="2600">
                <a:latin typeface="+mj-lt"/>
                <a:ea typeface="+mj-ea"/>
                <a:cs typeface="+mj-cs"/>
                <a:sym typeface="Helvetica"/>
              </a:defRPr>
            </a:pPr>
            <a:r>
              <a:rPr lang="fr-FR" sz="3600">
                <a:latin typeface="Montserrat" pitchFamily="2" charset="77"/>
              </a:rPr>
              <a:t>Strict respect des instructions et limites de mots.</a:t>
            </a:r>
            <a:br>
              <a:rPr lang="fr-FR" sz="3600">
                <a:latin typeface="Montserrat" pitchFamily="2" charset="77"/>
              </a:rPr>
            </a:br>
            <a:endParaRPr lang="fr-FR" sz="3600">
              <a:latin typeface="Montserrat" pitchFamily="2" charset="77"/>
            </a:endParaRPr>
          </a:p>
          <a:p>
            <a:pPr marL="571500" indent="-571500">
              <a:spcBef>
                <a:spcPts val="600"/>
              </a:spcBef>
              <a:buSzPct val="110000"/>
              <a:buBlip>
                <a:blip r:embed="rId4"/>
              </a:buBlip>
              <a:defRPr sz="2600">
                <a:latin typeface="+mj-lt"/>
                <a:ea typeface="+mj-ea"/>
                <a:cs typeface="+mj-cs"/>
                <a:sym typeface="Helvetica"/>
              </a:defRPr>
            </a:pPr>
            <a:r>
              <a:rPr lang="fr-FR" sz="3600">
                <a:latin typeface="Montserrat" pitchFamily="2" charset="77"/>
              </a:rPr>
              <a:t>Présentation de nouvelles connaissances ou données probantes soutenues par une méthode d’analyse claire.</a:t>
            </a:r>
            <a:br>
              <a:rPr lang="fr-FR" sz="3600">
                <a:latin typeface="Montserrat" pitchFamily="2" charset="77"/>
              </a:rPr>
            </a:br>
            <a:endParaRPr lang="fr-FR" sz="3600">
              <a:latin typeface="Montserrat" pitchFamily="2" charset="77"/>
            </a:endParaRPr>
          </a:p>
          <a:p>
            <a:pPr marL="571500" indent="-571500">
              <a:spcBef>
                <a:spcPts val="600"/>
              </a:spcBef>
              <a:buSzPct val="110000"/>
              <a:buBlip>
                <a:blip r:embed="rId4"/>
              </a:buBlip>
              <a:defRPr sz="2600">
                <a:latin typeface="+mj-lt"/>
                <a:ea typeface="+mj-ea"/>
                <a:cs typeface="+mj-cs"/>
                <a:sym typeface="Helvetica"/>
              </a:defRPr>
            </a:pPr>
            <a:r>
              <a:rPr lang="fr-FR" sz="3600">
                <a:latin typeface="Montserrat" pitchFamily="2" charset="77"/>
              </a:rPr>
              <a:t>Résumés rédigés en </a:t>
            </a:r>
            <a:r>
              <a:rPr lang="fr-FR" sz="3600" b="1">
                <a:latin typeface="Montserrat" pitchFamily="2" charset="77"/>
              </a:rPr>
              <a:t>anglais</a:t>
            </a:r>
            <a:r>
              <a:rPr lang="fr-FR" sz="3600">
                <a:latin typeface="Montserrat" pitchFamily="2" charset="77"/>
              </a:rPr>
              <a:t>, </a:t>
            </a:r>
            <a:r>
              <a:rPr lang="fr-FR" sz="3600" b="1">
                <a:latin typeface="Montserrat" pitchFamily="2" charset="77"/>
              </a:rPr>
              <a:t>français</a:t>
            </a:r>
            <a:r>
              <a:rPr lang="fr-FR" sz="3600">
                <a:latin typeface="Montserrat" pitchFamily="2" charset="77"/>
              </a:rPr>
              <a:t> </a:t>
            </a:r>
            <a:r>
              <a:rPr lang="fr-FR" sz="3600" b="1">
                <a:latin typeface="Montserrat" pitchFamily="2" charset="77"/>
              </a:rPr>
              <a:t>ou espagnol</a:t>
            </a:r>
            <a:endParaRPr lang="fr-FR" sz="3600">
              <a:latin typeface="Montserrat" pitchFamily="2" charset="77"/>
            </a:endParaRPr>
          </a:p>
          <a:p>
            <a:pPr marL="571500" lvl="2" indent="-571500">
              <a:spcBef>
                <a:spcPts val="600"/>
              </a:spcBef>
              <a:buSzPct val="110000"/>
              <a:buFont typeface="Arial" panose="020B0604020202020204" pitchFamily="34" charset="0"/>
              <a:buChar char="•"/>
              <a:defRPr sz="2600">
                <a:latin typeface="+mj-lt"/>
                <a:ea typeface="+mj-ea"/>
                <a:cs typeface="+mj-cs"/>
                <a:sym typeface="Helvetica"/>
              </a:defRPr>
            </a:pPr>
            <a:r>
              <a:rPr lang="fr-FR" sz="3000">
                <a:latin typeface="Montserrat" pitchFamily="2" charset="77"/>
              </a:rPr>
              <a:t>Les résumés rédigés en </a:t>
            </a:r>
            <a:r>
              <a:rPr lang="fr-FR" sz="3000" b="1">
                <a:latin typeface="Montserrat" pitchFamily="2" charset="77"/>
              </a:rPr>
              <a:t>anglais, français ou espagnole </a:t>
            </a:r>
            <a:r>
              <a:rPr lang="fr-FR" sz="3000">
                <a:latin typeface="Montserrat" pitchFamily="2" charset="77"/>
              </a:rPr>
              <a:t>sont tous traités équitablement.</a:t>
            </a:r>
          </a:p>
          <a:p>
            <a:pPr marL="571500" lvl="2" indent="-571500">
              <a:spcBef>
                <a:spcPts val="600"/>
              </a:spcBef>
              <a:buSzPct val="110000"/>
              <a:buFont typeface="Arial" panose="020B0604020202020204" pitchFamily="34" charset="0"/>
              <a:buChar char="•"/>
              <a:defRPr sz="2600">
                <a:latin typeface="+mj-lt"/>
                <a:ea typeface="+mj-ea"/>
                <a:cs typeface="+mj-cs"/>
                <a:sym typeface="Helvetica"/>
              </a:defRPr>
            </a:pPr>
            <a:r>
              <a:rPr lang="fr-FR" sz="3000">
                <a:latin typeface="Montserrat" pitchFamily="2" charset="77"/>
              </a:rPr>
              <a:t>Veillez à la clarté de votre écriture.</a:t>
            </a:r>
          </a:p>
          <a:p>
            <a:pPr marL="571500" lvl="2" indent="-571500">
              <a:spcBef>
                <a:spcPts val="600"/>
              </a:spcBef>
              <a:buSzPct val="110000"/>
              <a:buFont typeface="Arial" panose="020B0604020202020204" pitchFamily="34" charset="0"/>
              <a:buChar char="•"/>
              <a:defRPr sz="2600">
                <a:latin typeface="+mj-lt"/>
                <a:ea typeface="+mj-ea"/>
                <a:cs typeface="+mj-cs"/>
                <a:sym typeface="Helvetica"/>
              </a:defRPr>
            </a:pPr>
            <a:r>
              <a:rPr lang="fr-FR" sz="3000">
                <a:latin typeface="Montserrat" pitchFamily="2" charset="77"/>
              </a:rPr>
              <a:t>Relisez votre résumé pour vous assurer qu’il ne comporte aucune erreur grammaticale ou faute de frappe.</a:t>
            </a:r>
          </a:p>
        </p:txBody>
      </p:sp>
    </p:spTree>
    <p:extLst>
      <p:ext uri="{BB962C8B-B14F-4D97-AF65-F5344CB8AC3E}">
        <p14:creationId xmlns:p14="http://schemas.microsoft.com/office/powerpoint/2010/main" val="400446636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CC89D4A8-EBF1-5F69-7AE9-2579C96E4C3A}"/>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FF5179CE-FA2F-E3A3-21B4-DB7381C530E2}"/>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FFBF9139-E03A-9D08-3A7F-2CD53A27FE1F}"/>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E40BB7C1-1763-D4BD-1FA1-1363DDDCDA9F}"/>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075CC56E-C4E8-1132-D73E-EB562BF6A9C8}"/>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2" name="Google Shape;129;p4">
            <a:extLst>
              <a:ext uri="{FF2B5EF4-FFF2-40B4-BE49-F238E27FC236}">
                <a16:creationId xmlns:a16="http://schemas.microsoft.com/office/drawing/2014/main" id="{5607BAA1-0411-7252-93C6-FC4FF9CA2E4D}"/>
              </a:ext>
            </a:extLst>
          </p:cNvPr>
          <p:cNvSpPr txBox="1"/>
          <p:nvPr/>
        </p:nvSpPr>
        <p:spPr>
          <a:xfrm>
            <a:off x="914400" y="404346"/>
            <a:ext cx="15716100" cy="1477328"/>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rgbClr val="000000"/>
              </a:buClr>
              <a:buSzPts val="6200"/>
              <a:buFont typeface="Arial"/>
              <a:buNone/>
            </a:pPr>
            <a:r>
              <a:rPr lang="fr-FR" sz="4800" b="1">
                <a:solidFill>
                  <a:srgbClr val="FFFFFF"/>
                </a:solidFill>
                <a:latin typeface="Montserrat"/>
                <a:ea typeface="Montserrat"/>
                <a:cs typeface="Montserrat"/>
                <a:sym typeface="Montserrat"/>
              </a:rPr>
              <a:t>Pourquoi de longs résumés pour l’ICFP (1000 mots au lieu de 300) ?</a:t>
            </a:r>
          </a:p>
        </p:txBody>
      </p:sp>
      <p:sp>
        <p:nvSpPr>
          <p:cNvPr id="3" name="Google Shape;130;p4">
            <a:extLst>
              <a:ext uri="{FF2B5EF4-FFF2-40B4-BE49-F238E27FC236}">
                <a16:creationId xmlns:a16="http://schemas.microsoft.com/office/drawing/2014/main" id="{DD0E15F9-FA1F-7C87-8702-226783D1D722}"/>
              </a:ext>
            </a:extLst>
          </p:cNvPr>
          <p:cNvSpPr/>
          <p:nvPr/>
        </p:nvSpPr>
        <p:spPr>
          <a:xfrm>
            <a:off x="914400" y="2932017"/>
            <a:ext cx="16459200" cy="5864442"/>
          </a:xfrm>
          <a:prstGeom prst="rect">
            <a:avLst/>
          </a:prstGeom>
          <a:noFill/>
          <a:ln>
            <a:noFill/>
          </a:ln>
        </p:spPr>
        <p:txBody>
          <a:bodyPr spcFirstLastPara="1" wrap="square" lIns="91425" tIns="45700" rIns="91425" bIns="45700" anchor="t" anchorCtr="0">
            <a:noAutofit/>
          </a:bodyPr>
          <a:lstStyle/>
          <a:p>
            <a:pPr marL="571500" indent="-571500">
              <a:spcBef>
                <a:spcPts val="600"/>
              </a:spcBef>
              <a:buSzPct val="110000"/>
              <a:buBlip>
                <a:blip r:embed="rId4"/>
              </a:buBlip>
              <a:defRPr sz="2600">
                <a:latin typeface="+mj-lt"/>
                <a:ea typeface="+mj-ea"/>
                <a:cs typeface="+mj-cs"/>
                <a:sym typeface="Helvetica"/>
              </a:defRPr>
            </a:pPr>
            <a:r>
              <a:rPr lang="fr-FR" sz="3600" dirty="0">
                <a:latin typeface="Montserrat" pitchFamily="2" charset="77"/>
              </a:rPr>
              <a:t>ICFP permet jusqu’à 1000 mots pour les résumés individuels et 400 mots pour ceux présentés dans le cadre d’un panel préformé.</a:t>
            </a:r>
            <a:br>
              <a:rPr lang="fr-FR" sz="3600" dirty="0">
                <a:latin typeface="Montserrat" pitchFamily="2" charset="77"/>
              </a:rPr>
            </a:br>
            <a:endParaRPr lang="fr-FR" sz="3600" dirty="0">
              <a:latin typeface="Montserrat" pitchFamily="2" charset="77"/>
            </a:endParaRPr>
          </a:p>
          <a:p>
            <a:pPr marL="571500" indent="-571500">
              <a:spcBef>
                <a:spcPts val="600"/>
              </a:spcBef>
              <a:buSzPct val="110000"/>
              <a:buBlip>
                <a:blip r:embed="rId4"/>
              </a:buBlip>
              <a:defRPr sz="2600">
                <a:latin typeface="+mj-lt"/>
                <a:ea typeface="+mj-ea"/>
                <a:cs typeface="+mj-cs"/>
                <a:sym typeface="Helvetica"/>
              </a:defRPr>
            </a:pPr>
            <a:r>
              <a:rPr lang="fr-FR" sz="3600" dirty="0">
                <a:latin typeface="Montserrat" pitchFamily="2" charset="77"/>
              </a:rPr>
              <a:t>La longueur des résumés de l’ICFP permet aux auteurs de :</a:t>
            </a:r>
          </a:p>
          <a:p>
            <a:pPr marL="571500" indent="-571500">
              <a:spcBef>
                <a:spcPts val="600"/>
              </a:spcBef>
              <a:buSzPct val="110000"/>
              <a:buFont typeface="Arial" panose="020B0604020202020204" pitchFamily="34" charset="0"/>
              <a:buChar char="•"/>
              <a:defRPr sz="2600">
                <a:latin typeface="+mj-lt"/>
                <a:ea typeface="+mj-ea"/>
                <a:cs typeface="+mj-cs"/>
                <a:sym typeface="Helvetica"/>
              </a:defRPr>
            </a:pPr>
            <a:r>
              <a:rPr lang="fr-FR" sz="3000" dirty="0">
                <a:latin typeface="Montserrat" pitchFamily="2" charset="77"/>
              </a:rPr>
              <a:t>Donner suffisamment de détails permettant au sous-comité scientifique d’examiner adéquatement le résumé et de prendre une décision juste.</a:t>
            </a:r>
          </a:p>
          <a:p>
            <a:pPr marL="571500" indent="-571500">
              <a:spcBef>
                <a:spcPts val="600"/>
              </a:spcBef>
              <a:buSzPct val="110000"/>
              <a:buFont typeface="Arial" panose="020B0604020202020204" pitchFamily="34" charset="0"/>
              <a:buChar char="•"/>
              <a:defRPr sz="2600">
                <a:latin typeface="+mj-lt"/>
                <a:ea typeface="+mj-ea"/>
                <a:cs typeface="+mj-cs"/>
                <a:sym typeface="Helvetica"/>
              </a:defRPr>
            </a:pPr>
            <a:r>
              <a:rPr lang="fr-FR" sz="3000" dirty="0">
                <a:latin typeface="Montserrat" pitchFamily="2" charset="77"/>
              </a:rPr>
              <a:t>Exposer clairement la/les question(s) de recherche et le contexte.</a:t>
            </a:r>
          </a:p>
          <a:p>
            <a:pPr marL="571500" indent="-571500">
              <a:spcBef>
                <a:spcPts val="600"/>
              </a:spcBef>
              <a:buSzPct val="110000"/>
              <a:buFont typeface="Arial" panose="020B0604020202020204" pitchFamily="34" charset="0"/>
              <a:buChar char="•"/>
              <a:defRPr sz="2600">
                <a:latin typeface="+mj-lt"/>
                <a:ea typeface="+mj-ea"/>
                <a:cs typeface="+mj-cs"/>
                <a:sym typeface="Helvetica"/>
              </a:defRPr>
            </a:pPr>
            <a:r>
              <a:rPr lang="fr-FR" sz="3000" dirty="0">
                <a:latin typeface="Montserrat" pitchFamily="2" charset="77"/>
              </a:rPr>
              <a:t>Expliquer la méthodologie et les résultats en détails.</a:t>
            </a:r>
          </a:p>
        </p:txBody>
      </p:sp>
    </p:spTree>
    <p:extLst>
      <p:ext uri="{BB962C8B-B14F-4D97-AF65-F5344CB8AC3E}">
        <p14:creationId xmlns:p14="http://schemas.microsoft.com/office/powerpoint/2010/main" val="281087837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898E85AE-D423-EBBF-A3B7-38B003F3C78D}"/>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2E02430E-37E4-F9F9-8133-B7E3DA1CFD7E}"/>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703C16FA-1A87-E4CF-8B5F-AFC7BAD62C7A}"/>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5F09BB31-1279-B7A3-A934-415DFE31495B}"/>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38C0FB83-6B90-0274-6428-52A23AD11C22}"/>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2" name="Google Shape;129;p4">
            <a:extLst>
              <a:ext uri="{FF2B5EF4-FFF2-40B4-BE49-F238E27FC236}">
                <a16:creationId xmlns:a16="http://schemas.microsoft.com/office/drawing/2014/main" id="{1AE43032-B69C-4A10-71D7-56C10E4DD891}"/>
              </a:ext>
            </a:extLst>
          </p:cNvPr>
          <p:cNvSpPr txBox="1"/>
          <p:nvPr/>
        </p:nvSpPr>
        <p:spPr>
          <a:xfrm>
            <a:off x="914400" y="828081"/>
            <a:ext cx="15716100" cy="738664"/>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rgbClr val="000000"/>
              </a:buClr>
              <a:buSzPts val="6200"/>
              <a:buFont typeface="Arial"/>
              <a:buNone/>
            </a:pPr>
            <a:r>
              <a:rPr lang="fr-FR" sz="4800" b="1" dirty="0">
                <a:solidFill>
                  <a:srgbClr val="FFFFFF"/>
                </a:solidFill>
                <a:latin typeface="Montserrat"/>
                <a:ea typeface="Montserrat"/>
                <a:cs typeface="Montserrat"/>
                <a:sym typeface="Montserrat"/>
              </a:rPr>
              <a:t>À faire et ne pas faire</a:t>
            </a:r>
          </a:p>
        </p:txBody>
      </p:sp>
      <p:sp>
        <p:nvSpPr>
          <p:cNvPr id="3" name="Google Shape;130;p4">
            <a:extLst>
              <a:ext uri="{FF2B5EF4-FFF2-40B4-BE49-F238E27FC236}">
                <a16:creationId xmlns:a16="http://schemas.microsoft.com/office/drawing/2014/main" id="{9F9B9E51-8DBC-5063-2F77-E82585D23840}"/>
              </a:ext>
            </a:extLst>
          </p:cNvPr>
          <p:cNvSpPr/>
          <p:nvPr/>
        </p:nvSpPr>
        <p:spPr>
          <a:xfrm>
            <a:off x="914400" y="2789736"/>
            <a:ext cx="16459200" cy="6669183"/>
          </a:xfrm>
          <a:prstGeom prst="rect">
            <a:avLst/>
          </a:prstGeom>
          <a:noFill/>
          <a:ln>
            <a:noFill/>
          </a:ln>
        </p:spPr>
        <p:txBody>
          <a:bodyPr spcFirstLastPara="1" wrap="square" lIns="91425" tIns="45700" rIns="91425" bIns="45700" anchor="t" anchorCtr="0">
            <a:noAutofit/>
          </a:bodyPr>
          <a:lstStyle/>
          <a:p>
            <a:pPr marL="571500" indent="-571500" algn="l">
              <a:lnSpc>
                <a:spcPct val="100000"/>
              </a:lnSpc>
              <a:spcAft>
                <a:spcPts val="1200"/>
              </a:spcAft>
              <a:buBlip>
                <a:blip r:embed="rId4"/>
              </a:buBlip>
            </a:pPr>
            <a:r>
              <a:rPr lang="fr-FR" sz="3600" dirty="0">
                <a:latin typeface="Montserrat" pitchFamily="2" charset="77"/>
              </a:rPr>
              <a:t>Ne soyez pas hors-sujet</a:t>
            </a:r>
          </a:p>
          <a:p>
            <a:pPr marL="914400" lvl="1" indent="-457200">
              <a:spcAft>
                <a:spcPts val="1200"/>
              </a:spcAft>
              <a:buBlip>
                <a:blip r:embed="rId4"/>
              </a:buBlip>
            </a:pPr>
            <a:r>
              <a:rPr lang="fr-FR" sz="2800" b="1" dirty="0">
                <a:latin typeface="Montserrat" pitchFamily="2" charset="77"/>
              </a:rPr>
              <a:t>Les résumés qui ne portent pas sur la planification familiale ne seront pas acceptés.</a:t>
            </a:r>
            <a:br>
              <a:rPr lang="fr-FR" sz="2800" dirty="0">
                <a:latin typeface="Montserrat" pitchFamily="2" charset="77"/>
              </a:rPr>
            </a:br>
            <a:endParaRPr lang="fr-FR" sz="3600" dirty="0">
              <a:latin typeface="Montserrat" pitchFamily="2" charset="77"/>
            </a:endParaRPr>
          </a:p>
          <a:p>
            <a:pPr marL="571500" indent="-571500" algn="l">
              <a:lnSpc>
                <a:spcPct val="100000"/>
              </a:lnSpc>
              <a:spcAft>
                <a:spcPts val="1200"/>
              </a:spcAft>
              <a:buBlip>
                <a:blip r:embed="rId4"/>
              </a:buBlip>
            </a:pPr>
            <a:r>
              <a:rPr lang="fr-FR" sz="3600" dirty="0">
                <a:latin typeface="Montserrat" pitchFamily="2" charset="77"/>
              </a:rPr>
              <a:t>Règle de trois: “Simple” “Clair” “Compréhensible”</a:t>
            </a:r>
          </a:p>
          <a:p>
            <a:pPr marL="914400" lvl="1" indent="-457200">
              <a:spcAft>
                <a:spcPts val="1200"/>
              </a:spcAft>
              <a:buBlip>
                <a:blip r:embed="rId4"/>
              </a:buBlip>
            </a:pPr>
            <a:r>
              <a:rPr lang="fr-FR" sz="2800" dirty="0">
                <a:latin typeface="Montserrat" pitchFamily="2" charset="77"/>
              </a:rPr>
              <a:t>Évitez les longues phrases et les paragraphes denses.</a:t>
            </a:r>
          </a:p>
          <a:p>
            <a:pPr marL="914400" lvl="1" indent="-457200">
              <a:spcAft>
                <a:spcPts val="1200"/>
              </a:spcAft>
              <a:buBlip>
                <a:blip r:embed="rId4"/>
              </a:buBlip>
            </a:pPr>
            <a:r>
              <a:rPr lang="fr-FR" sz="2800" dirty="0">
                <a:latin typeface="Montserrat" pitchFamily="2" charset="77"/>
              </a:rPr>
              <a:t>N’utilisez pas de termes peu communs et d’acronymes sans les définir.</a:t>
            </a:r>
          </a:p>
          <a:p>
            <a:pPr marL="914400" lvl="1" indent="-457200">
              <a:spcAft>
                <a:spcPts val="1200"/>
              </a:spcAft>
              <a:buBlip>
                <a:blip r:embed="rId4"/>
              </a:buBlip>
            </a:pPr>
            <a:r>
              <a:rPr lang="fr-FR" sz="2800" dirty="0">
                <a:latin typeface="Montserrat" pitchFamily="2" charset="77"/>
              </a:rPr>
              <a:t>Faites relire votre résumé par une personne dont la langue maternelle est celle du résumé avant de l’envoyer.</a:t>
            </a:r>
            <a:br>
              <a:rPr lang="fr-FR" sz="2800" dirty="0">
                <a:latin typeface="Montserrat" pitchFamily="2" charset="77"/>
              </a:rPr>
            </a:br>
            <a:endParaRPr lang="fr-FR" sz="2800" dirty="0">
              <a:latin typeface="Montserrat" pitchFamily="2" charset="77"/>
            </a:endParaRPr>
          </a:p>
          <a:p>
            <a:pPr marL="571500" indent="-571500" algn="l">
              <a:lnSpc>
                <a:spcPct val="100000"/>
              </a:lnSpc>
              <a:spcAft>
                <a:spcPts val="1200"/>
              </a:spcAft>
              <a:buBlip>
                <a:blip r:embed="rId4"/>
              </a:buBlip>
            </a:pPr>
            <a:r>
              <a:rPr lang="fr-FR" sz="3600" dirty="0">
                <a:latin typeface="Montserrat" pitchFamily="2" charset="77"/>
              </a:rPr>
              <a:t>Soyez cohérent en écrivant les intervalles de confiance et les nombre avec décimales.</a:t>
            </a:r>
          </a:p>
        </p:txBody>
      </p:sp>
      <p:sp>
        <p:nvSpPr>
          <p:cNvPr id="4" name="More on our research ethics policy can be found here https://www.jhsph.edu/offices-and-services/student-affairs/resources/student-policies/_documents/academic-ethics-code.pdf">
            <a:extLst>
              <a:ext uri="{FF2B5EF4-FFF2-40B4-BE49-F238E27FC236}">
                <a16:creationId xmlns:a16="http://schemas.microsoft.com/office/drawing/2014/main" id="{F434C963-A79A-372B-63B9-F664524C71D5}"/>
              </a:ext>
            </a:extLst>
          </p:cNvPr>
          <p:cNvSpPr txBox="1"/>
          <p:nvPr/>
        </p:nvSpPr>
        <p:spPr>
          <a:xfrm>
            <a:off x="914401" y="9828456"/>
            <a:ext cx="15966528" cy="27699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p>
            <a:r>
              <a:rPr lang="en-US" sz="1200" dirty="0">
                <a:latin typeface="Montserrat" pitchFamily="2" charset="77"/>
              </a:rPr>
              <a:t>Source:	Mary M. Shirley. 0A Dozen Dos and Don’ts: Thoughts after Reading Hundreds of Abstracts. </a:t>
            </a:r>
            <a:r>
              <a:rPr lang="en-US" sz="1200" dirty="0">
                <a:latin typeface="Montserrat" pitchFamily="2" charset="77"/>
                <a:hlinkClick r:id="rId5"/>
              </a:rPr>
              <a:t>https://www.coase.org/writings/shirley2010dosanddontsinabstracts.pdf</a:t>
            </a:r>
            <a:r>
              <a:rPr lang="en-US" sz="1200" dirty="0">
                <a:latin typeface="Montserrat" pitchFamily="2" charset="77"/>
              </a:rPr>
              <a:t> </a:t>
            </a:r>
          </a:p>
        </p:txBody>
      </p:sp>
    </p:spTree>
    <p:extLst>
      <p:ext uri="{BB962C8B-B14F-4D97-AF65-F5344CB8AC3E}">
        <p14:creationId xmlns:p14="http://schemas.microsoft.com/office/powerpoint/2010/main" val="30204716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24"/>
        <p:cNvGrpSpPr/>
        <p:nvPr/>
      </p:nvGrpSpPr>
      <p:grpSpPr>
        <a:xfrm>
          <a:off x="0" y="0"/>
          <a:ext cx="0" cy="0"/>
          <a:chOff x="0" y="0"/>
          <a:chExt cx="0" cy="0"/>
        </a:xfrm>
      </p:grpSpPr>
      <p:grpSp>
        <p:nvGrpSpPr>
          <p:cNvPr id="125" name="Google Shape;125;p4"/>
          <p:cNvGrpSpPr/>
          <p:nvPr/>
        </p:nvGrpSpPr>
        <p:grpSpPr>
          <a:xfrm>
            <a:off x="175" y="-152400"/>
            <a:ext cx="18288219" cy="2590820"/>
            <a:chOff x="0" y="-38100"/>
            <a:chExt cx="5123755" cy="850900"/>
          </a:xfrm>
        </p:grpSpPr>
        <p:sp>
          <p:nvSpPr>
            <p:cNvPr id="126" name="Google Shape;126;p4"/>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p:cNvSpPr txBox="1"/>
          <p:nvPr/>
        </p:nvSpPr>
        <p:spPr>
          <a:xfrm>
            <a:off x="914400" y="683948"/>
            <a:ext cx="15716100" cy="1034129"/>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fr-FR" sz="4800" b="1" i="0" u="none" strike="noStrike" cap="none">
                <a:solidFill>
                  <a:srgbClr val="FFFFFF"/>
                </a:solidFill>
                <a:latin typeface="Montserrat"/>
                <a:ea typeface="Montserrat"/>
                <a:cs typeface="Montserrat"/>
                <a:sym typeface="Montserrat"/>
              </a:rPr>
              <a:t>Pourquoi présenter votre programme à l’ICFP ?</a:t>
            </a:r>
          </a:p>
        </p:txBody>
      </p:sp>
      <p:sp>
        <p:nvSpPr>
          <p:cNvPr id="130" name="Google Shape;130;p4"/>
          <p:cNvSpPr/>
          <p:nvPr/>
        </p:nvSpPr>
        <p:spPr>
          <a:xfrm>
            <a:off x="914400" y="2932016"/>
            <a:ext cx="16459200" cy="6897779"/>
          </a:xfrm>
          <a:prstGeom prst="rect">
            <a:avLst/>
          </a:prstGeom>
          <a:noFill/>
          <a:ln>
            <a:noFill/>
          </a:ln>
        </p:spPr>
        <p:txBody>
          <a:bodyPr spcFirstLastPara="1" wrap="square" lIns="91425" tIns="45700" rIns="91425" bIns="45700" anchor="t" anchorCtr="0">
            <a:noAutofit/>
          </a:bodyPr>
          <a:lstStyle/>
          <a:p>
            <a:pPr marL="571500" marR="0" lvl="0" indent="-571500" algn="l" rtl="0">
              <a:lnSpc>
                <a:spcPct val="100000"/>
              </a:lnSpc>
              <a:spcBef>
                <a:spcPts val="0"/>
              </a:spcBef>
              <a:spcAft>
                <a:spcPts val="1200"/>
              </a:spcAft>
              <a:buClr>
                <a:srgbClr val="000000"/>
              </a:buClr>
              <a:buSzPct val="110000"/>
              <a:buBlip>
                <a:blip r:embed="rId4"/>
              </a:buBlip>
            </a:pPr>
            <a:r>
              <a:rPr lang="fr-FR" sz="3600" b="1">
                <a:latin typeface="Montserrat" pitchFamily="2" charset="77"/>
              </a:rPr>
              <a:t>Contribuer</a:t>
            </a:r>
            <a:r>
              <a:rPr lang="fr-FR" sz="3600">
                <a:latin typeface="Montserrat" pitchFamily="2" charset="77"/>
              </a:rPr>
              <a:t> au domaine de la planification familiale (PF) en apportant de nouvelles connaissances.</a:t>
            </a:r>
          </a:p>
          <a:p>
            <a:pPr marL="571500" marR="0" lvl="0" indent="-571500" algn="l" rtl="0">
              <a:lnSpc>
                <a:spcPct val="100000"/>
              </a:lnSpc>
              <a:spcBef>
                <a:spcPts val="0"/>
              </a:spcBef>
              <a:spcAft>
                <a:spcPts val="1200"/>
              </a:spcAft>
              <a:buClr>
                <a:srgbClr val="000000"/>
              </a:buClr>
              <a:buSzPct val="110000"/>
              <a:buBlip>
                <a:blip r:embed="rId4"/>
              </a:buBlip>
            </a:pPr>
            <a:r>
              <a:rPr lang="fr-FR" sz="3600" b="1">
                <a:latin typeface="Montserrat" pitchFamily="2" charset="77"/>
              </a:rPr>
              <a:t>Disséminer</a:t>
            </a:r>
            <a:r>
              <a:rPr lang="fr-FR" sz="3600">
                <a:latin typeface="Montserrat" pitchFamily="2" charset="77"/>
              </a:rPr>
              <a:t> les résultats de la mise en œuvre de votre programme et apprendre de programmes similaires potentiels ou de ceux qui traitent des mêmes problèmes.</a:t>
            </a:r>
          </a:p>
          <a:p>
            <a:pPr marL="571500" marR="0" lvl="0" indent="-571500" algn="l" rtl="0">
              <a:lnSpc>
                <a:spcPct val="100000"/>
              </a:lnSpc>
              <a:spcBef>
                <a:spcPts val="0"/>
              </a:spcBef>
              <a:spcAft>
                <a:spcPts val="1200"/>
              </a:spcAft>
              <a:buClr>
                <a:srgbClr val="000000"/>
              </a:buClr>
              <a:buSzPct val="110000"/>
              <a:buBlip>
                <a:blip r:embed="rId4"/>
              </a:buBlip>
            </a:pPr>
            <a:r>
              <a:rPr lang="fr-FR" sz="3600" b="1">
                <a:latin typeface="Montserrat" pitchFamily="2" charset="77"/>
              </a:rPr>
              <a:t>Faire connaître </a:t>
            </a:r>
            <a:r>
              <a:rPr lang="fr-FR" sz="3600">
                <a:latin typeface="Montserrat" pitchFamily="2" charset="77"/>
              </a:rPr>
              <a:t>les apprentissages de votre programme ou de ses évaluations.</a:t>
            </a:r>
          </a:p>
          <a:p>
            <a:pPr marL="571500" marR="0" lvl="0" indent="-571500" algn="l" rtl="0">
              <a:lnSpc>
                <a:spcPct val="100000"/>
              </a:lnSpc>
              <a:spcBef>
                <a:spcPts val="0"/>
              </a:spcBef>
              <a:spcAft>
                <a:spcPts val="1200"/>
              </a:spcAft>
              <a:buClr>
                <a:srgbClr val="000000"/>
              </a:buClr>
              <a:buSzPct val="110000"/>
              <a:buBlip>
                <a:blip r:embed="rId4"/>
              </a:buBlip>
            </a:pPr>
            <a:r>
              <a:rPr lang="fr-FR" sz="3600" b="1">
                <a:latin typeface="Montserrat" pitchFamily="2" charset="77"/>
              </a:rPr>
              <a:t>Développer</a:t>
            </a:r>
            <a:r>
              <a:rPr lang="fr-FR" sz="3600">
                <a:latin typeface="Montserrat" pitchFamily="2" charset="77"/>
              </a:rPr>
              <a:t> de nouvelles compétences et pratiques en interagissant avec d’autres chercheurs, plaideurs, prestataires de services, exécutants de programmes et responsables politiques.</a:t>
            </a:r>
          </a:p>
          <a:p>
            <a:pPr marL="571500" marR="0" lvl="0" indent="-571500" algn="l" rtl="0">
              <a:lnSpc>
                <a:spcPct val="100000"/>
              </a:lnSpc>
              <a:spcBef>
                <a:spcPts val="0"/>
              </a:spcBef>
              <a:spcAft>
                <a:spcPts val="1200"/>
              </a:spcAft>
              <a:buClr>
                <a:srgbClr val="000000"/>
              </a:buClr>
              <a:buSzPct val="110000"/>
              <a:buBlip>
                <a:blip r:embed="rId4"/>
              </a:buBlip>
            </a:pPr>
            <a:r>
              <a:rPr lang="fr-FR" sz="3600" b="1">
                <a:latin typeface="Montserrat" pitchFamily="2" charset="77"/>
              </a:rPr>
              <a:t>Contribuer</a:t>
            </a:r>
            <a:r>
              <a:rPr lang="fr-FR" sz="3600">
                <a:latin typeface="Montserrat" pitchFamily="2" charset="77"/>
              </a:rPr>
              <a:t> à votre développement et profil professionnel.</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C630D719-632B-5389-4E51-93EF84A591D0}"/>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B078C060-6A21-4EE6-1E9D-0844FE66180E}"/>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69D7301A-3545-7A40-E966-112DE0C5405D}"/>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BC8B5CF6-F0A2-890E-027E-AEBBB3D43D7C}"/>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46C4F061-0428-1DF9-4295-7A7ADDDA855E}"/>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2" name="Google Shape;129;p4">
            <a:extLst>
              <a:ext uri="{FF2B5EF4-FFF2-40B4-BE49-F238E27FC236}">
                <a16:creationId xmlns:a16="http://schemas.microsoft.com/office/drawing/2014/main" id="{FB2A192E-A6F7-47CF-E8E0-AB8CF87AE30B}"/>
              </a:ext>
            </a:extLst>
          </p:cNvPr>
          <p:cNvSpPr txBox="1"/>
          <p:nvPr/>
        </p:nvSpPr>
        <p:spPr>
          <a:xfrm>
            <a:off x="914400" y="828081"/>
            <a:ext cx="15716100" cy="738664"/>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rgbClr val="000000"/>
              </a:buClr>
              <a:buSzPts val="6200"/>
              <a:buFont typeface="Arial"/>
              <a:buNone/>
            </a:pPr>
            <a:r>
              <a:rPr lang="fr-FR" sz="4800" b="1" dirty="0">
                <a:solidFill>
                  <a:srgbClr val="FFFFFF"/>
                </a:solidFill>
                <a:latin typeface="Montserrat"/>
                <a:ea typeface="Montserrat"/>
                <a:cs typeface="Montserrat"/>
                <a:sym typeface="Montserrat"/>
              </a:rPr>
              <a:t>À faire et ne pas faire</a:t>
            </a:r>
          </a:p>
        </p:txBody>
      </p:sp>
      <p:sp>
        <p:nvSpPr>
          <p:cNvPr id="3" name="Google Shape;130;p4">
            <a:extLst>
              <a:ext uri="{FF2B5EF4-FFF2-40B4-BE49-F238E27FC236}">
                <a16:creationId xmlns:a16="http://schemas.microsoft.com/office/drawing/2014/main" id="{11DC6CAB-5145-FB32-505E-4EFABECC8F7B}"/>
              </a:ext>
            </a:extLst>
          </p:cNvPr>
          <p:cNvSpPr/>
          <p:nvPr/>
        </p:nvSpPr>
        <p:spPr>
          <a:xfrm>
            <a:off x="914400" y="2932016"/>
            <a:ext cx="16459200" cy="6669183"/>
          </a:xfrm>
          <a:prstGeom prst="rect">
            <a:avLst/>
          </a:prstGeom>
          <a:noFill/>
          <a:ln>
            <a:noFill/>
          </a:ln>
        </p:spPr>
        <p:txBody>
          <a:bodyPr spcFirstLastPara="1" wrap="square" lIns="91425" tIns="45700" rIns="91425" bIns="45700" anchor="t" anchorCtr="0">
            <a:noAutofit/>
          </a:bodyPr>
          <a:lstStyle/>
          <a:p>
            <a:pPr marL="571500" lvl="1" indent="-571500">
              <a:spcAft>
                <a:spcPts val="1200"/>
              </a:spcAft>
              <a:buBlip>
                <a:blip r:embed="rId4"/>
              </a:buBlip>
            </a:pPr>
            <a:r>
              <a:rPr lang="fr-FR" sz="3600">
                <a:latin typeface="Montserrat" pitchFamily="2" charset="77"/>
              </a:rPr>
              <a:t>Évitez la voix passive</a:t>
            </a:r>
          </a:p>
          <a:p>
            <a:pPr marL="571500" lvl="1" indent="-571500">
              <a:spcAft>
                <a:spcPts val="1200"/>
              </a:spcAft>
              <a:buBlip>
                <a:blip r:embed="rId4"/>
              </a:buBlip>
            </a:pPr>
            <a:r>
              <a:rPr lang="fr-FR" sz="3600">
                <a:latin typeface="Montserrat" pitchFamily="2" charset="77"/>
              </a:rPr>
              <a:t>Utilisez le présent pour décrire:</a:t>
            </a:r>
          </a:p>
          <a:p>
            <a:pPr marL="914400" lvl="1" indent="-457200">
              <a:spcAft>
                <a:spcPts val="1200"/>
              </a:spcAft>
              <a:buBlip>
                <a:blip r:embed="rId4"/>
              </a:buBlip>
            </a:pPr>
            <a:r>
              <a:rPr lang="fr-FR" sz="2800">
                <a:latin typeface="Montserrat" pitchFamily="2" charset="77"/>
              </a:rPr>
              <a:t>Le problème traité dans votre résumé</a:t>
            </a:r>
          </a:p>
          <a:p>
            <a:pPr marL="914400" lvl="1" indent="-457200">
              <a:spcAft>
                <a:spcPts val="1200"/>
              </a:spcAft>
              <a:buBlip>
                <a:blip r:embed="rId4"/>
              </a:buBlip>
            </a:pPr>
            <a:r>
              <a:rPr lang="fr-FR" sz="2800">
                <a:latin typeface="Montserrat" pitchFamily="2" charset="77"/>
              </a:rPr>
              <a:t>Les implications de vos résultats</a:t>
            </a:r>
          </a:p>
          <a:p>
            <a:pPr marL="571500" lvl="1" indent="-571500">
              <a:spcAft>
                <a:spcPts val="1200"/>
              </a:spcAft>
              <a:buBlip>
                <a:blip r:embed="rId4"/>
              </a:buBlip>
            </a:pPr>
            <a:r>
              <a:rPr lang="fr-FR" sz="3600">
                <a:latin typeface="Montserrat" pitchFamily="2" charset="77"/>
              </a:rPr>
              <a:t>Utilisez le passé pour décrire:</a:t>
            </a:r>
          </a:p>
          <a:p>
            <a:pPr marL="914400" lvl="1" indent="-457200">
              <a:spcAft>
                <a:spcPts val="1200"/>
              </a:spcAft>
              <a:buBlip>
                <a:blip r:embed="rId4"/>
              </a:buBlip>
            </a:pPr>
            <a:r>
              <a:rPr lang="fr-FR" sz="2800">
                <a:latin typeface="Montserrat" pitchFamily="2" charset="77"/>
              </a:rPr>
              <a:t>Les méthodes utilisées</a:t>
            </a:r>
          </a:p>
          <a:p>
            <a:pPr marL="914400" lvl="1" indent="-457200">
              <a:spcAft>
                <a:spcPts val="1200"/>
              </a:spcAft>
              <a:buBlip>
                <a:blip r:embed="rId4"/>
              </a:buBlip>
            </a:pPr>
            <a:r>
              <a:rPr lang="fr-FR" sz="2800">
                <a:latin typeface="Montserrat" pitchFamily="2" charset="77"/>
              </a:rPr>
              <a:t>Les résultats trouvés</a:t>
            </a:r>
          </a:p>
          <a:p>
            <a:pPr marL="914400" lvl="1" indent="-457200">
              <a:spcAft>
                <a:spcPts val="1200"/>
              </a:spcAft>
              <a:buBlip>
                <a:blip r:embed="rId4"/>
              </a:buBlip>
            </a:pPr>
            <a:r>
              <a:rPr lang="fr-FR" sz="2800">
                <a:latin typeface="Montserrat" pitchFamily="2" charset="77"/>
              </a:rPr>
              <a:t>Les forces et les limites de votre recherche</a:t>
            </a:r>
          </a:p>
          <a:p>
            <a:pPr marL="571500" lvl="1" indent="-571500">
              <a:spcAft>
                <a:spcPts val="1200"/>
              </a:spcAft>
              <a:buBlip>
                <a:blip r:embed="rId4"/>
              </a:buBlip>
            </a:pPr>
            <a:r>
              <a:rPr lang="fr-FR" sz="3600">
                <a:latin typeface="Montserrat" pitchFamily="2" charset="77"/>
              </a:rPr>
              <a:t>Ne commencez jamais une phrase par un chiffre. </a:t>
            </a:r>
          </a:p>
        </p:txBody>
      </p:sp>
    </p:spTree>
    <p:extLst>
      <p:ext uri="{BB962C8B-B14F-4D97-AF65-F5344CB8AC3E}">
        <p14:creationId xmlns:p14="http://schemas.microsoft.com/office/powerpoint/2010/main" val="34639316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B7E3CE4E-F8FA-58CE-6F68-D4A46F0B4BC9}"/>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113F30B7-AAF4-7C32-305F-3E7ECD756B5C}"/>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36FF865E-7F57-6065-6C92-A60568D8BEDA}"/>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A4526D6B-D01A-6FB8-4FDC-F848AE8BD81F}"/>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31405E15-913F-94FA-9C6A-0B39DD392BBC}"/>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2" name="Google Shape;129;p4">
            <a:extLst>
              <a:ext uri="{FF2B5EF4-FFF2-40B4-BE49-F238E27FC236}">
                <a16:creationId xmlns:a16="http://schemas.microsoft.com/office/drawing/2014/main" id="{D97EE994-4339-EACE-FC51-710496CBF02A}"/>
              </a:ext>
            </a:extLst>
          </p:cNvPr>
          <p:cNvSpPr txBox="1"/>
          <p:nvPr/>
        </p:nvSpPr>
        <p:spPr>
          <a:xfrm>
            <a:off x="914400" y="828081"/>
            <a:ext cx="15716100" cy="738664"/>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rgbClr val="000000"/>
              </a:buClr>
              <a:buSzPts val="6200"/>
              <a:buFont typeface="Arial"/>
              <a:buNone/>
            </a:pPr>
            <a:r>
              <a:rPr lang="fr-FR" sz="4800" b="1" dirty="0">
                <a:solidFill>
                  <a:srgbClr val="FFFFFF"/>
                </a:solidFill>
                <a:latin typeface="Montserrat"/>
                <a:ea typeface="Montserrat"/>
                <a:cs typeface="Montserrat"/>
                <a:sym typeface="Montserrat"/>
              </a:rPr>
              <a:t>À faire et ne pas faire</a:t>
            </a:r>
          </a:p>
        </p:txBody>
      </p:sp>
      <p:sp>
        <p:nvSpPr>
          <p:cNvPr id="3" name="Google Shape;130;p4">
            <a:extLst>
              <a:ext uri="{FF2B5EF4-FFF2-40B4-BE49-F238E27FC236}">
                <a16:creationId xmlns:a16="http://schemas.microsoft.com/office/drawing/2014/main" id="{79B44162-1CDE-72B7-F581-9C57AF84CAB6}"/>
              </a:ext>
            </a:extLst>
          </p:cNvPr>
          <p:cNvSpPr/>
          <p:nvPr/>
        </p:nvSpPr>
        <p:spPr>
          <a:xfrm>
            <a:off x="914400" y="2932016"/>
            <a:ext cx="16459200" cy="6669183"/>
          </a:xfrm>
          <a:prstGeom prst="rect">
            <a:avLst/>
          </a:prstGeom>
          <a:noFill/>
          <a:ln>
            <a:noFill/>
          </a:ln>
        </p:spPr>
        <p:txBody>
          <a:bodyPr spcFirstLastPara="1" wrap="square" lIns="91425" tIns="45700" rIns="91425" bIns="45700" anchor="t" anchorCtr="0">
            <a:noAutofit/>
          </a:bodyPr>
          <a:lstStyle/>
          <a:p>
            <a:pPr marL="571500" lvl="1" indent="-571500">
              <a:spcAft>
                <a:spcPts val="1200"/>
              </a:spcAft>
              <a:buBlip>
                <a:blip r:embed="rId4"/>
              </a:buBlip>
            </a:pPr>
            <a:r>
              <a:rPr lang="fr-FR" sz="3600">
                <a:latin typeface="Montserrat" pitchFamily="2" charset="77"/>
              </a:rPr>
              <a:t>Vos premières phrases devraient énoncer pourquoi quiconque devrait attacher de l’importance à votre sujet.</a:t>
            </a:r>
          </a:p>
          <a:p>
            <a:pPr marL="571500" lvl="1" indent="-571500">
              <a:spcAft>
                <a:spcPts val="1200"/>
              </a:spcAft>
              <a:buBlip>
                <a:blip r:embed="rId4"/>
              </a:buBlip>
            </a:pPr>
            <a:r>
              <a:rPr lang="fr-FR" sz="3600">
                <a:latin typeface="Montserrat" pitchFamily="2" charset="77"/>
              </a:rPr>
              <a:t>Souvenez-vous que le résumé concerne:</a:t>
            </a:r>
          </a:p>
          <a:p>
            <a:pPr marL="914400" lvl="1" indent="-457200">
              <a:spcAft>
                <a:spcPts val="1200"/>
              </a:spcAft>
              <a:buBlip>
                <a:blip r:embed="rId4"/>
              </a:buBlip>
            </a:pPr>
            <a:r>
              <a:rPr lang="fr-FR" sz="2800">
                <a:latin typeface="Montserrat" pitchFamily="2" charset="77"/>
              </a:rPr>
              <a:t>“Ce que vous avez fait.”</a:t>
            </a:r>
          </a:p>
          <a:p>
            <a:pPr marL="914400" lvl="1" indent="-457200">
              <a:spcAft>
                <a:spcPts val="1200"/>
              </a:spcAft>
              <a:buBlip>
                <a:blip r:embed="rId4"/>
              </a:buBlip>
            </a:pPr>
            <a:r>
              <a:rPr lang="fr-FR" sz="2800">
                <a:latin typeface="Montserrat" pitchFamily="2" charset="77"/>
              </a:rPr>
              <a:t>“Comment vous l’avez fait.”</a:t>
            </a:r>
          </a:p>
          <a:p>
            <a:pPr marL="914400" lvl="1" indent="-457200">
              <a:spcAft>
                <a:spcPts val="1200"/>
              </a:spcAft>
              <a:buBlip>
                <a:blip r:embed="rId4"/>
              </a:buBlip>
            </a:pPr>
            <a:r>
              <a:rPr lang="fr-FR" sz="2800">
                <a:latin typeface="Montserrat" pitchFamily="2" charset="77"/>
              </a:rPr>
              <a:t>“Ce que vous avez trouvé.”</a:t>
            </a:r>
          </a:p>
          <a:p>
            <a:pPr marL="914400" lvl="1" indent="-457200">
              <a:spcAft>
                <a:spcPts val="1200"/>
              </a:spcAft>
              <a:buBlip>
                <a:blip r:embed="rId4"/>
              </a:buBlip>
            </a:pPr>
            <a:r>
              <a:rPr lang="fr-FR" sz="2800">
                <a:latin typeface="Montserrat" pitchFamily="2" charset="77"/>
              </a:rPr>
              <a:t>“Ce que vous avez appris.”</a:t>
            </a:r>
          </a:p>
        </p:txBody>
      </p:sp>
    </p:spTree>
    <p:extLst>
      <p:ext uri="{BB962C8B-B14F-4D97-AF65-F5344CB8AC3E}">
        <p14:creationId xmlns:p14="http://schemas.microsoft.com/office/powerpoint/2010/main" val="217574086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3E4BFD37-4244-244F-5ECD-65D461B4DA4B}"/>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BC1B3C7D-EDDE-0670-11F4-60D0D64B617F}"/>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B928EBA3-3B87-B884-0341-55712E4DB5A7}"/>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CBAED837-03C4-A03A-F6B9-D3BBF158D8D1}"/>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5A1A77FF-FFD6-BE98-E79F-78E94B5DCBAC}"/>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30" name="Google Shape;130;p4">
            <a:extLst>
              <a:ext uri="{FF2B5EF4-FFF2-40B4-BE49-F238E27FC236}">
                <a16:creationId xmlns:a16="http://schemas.microsoft.com/office/drawing/2014/main" id="{2DD7F1D1-D580-D1B0-3C17-29291C78255B}"/>
              </a:ext>
            </a:extLst>
          </p:cNvPr>
          <p:cNvSpPr/>
          <p:nvPr/>
        </p:nvSpPr>
        <p:spPr>
          <a:xfrm>
            <a:off x="914400" y="3279558"/>
            <a:ext cx="16459200" cy="6035892"/>
          </a:xfrm>
          <a:prstGeom prst="rect">
            <a:avLst/>
          </a:prstGeom>
          <a:noFill/>
          <a:ln>
            <a:noFill/>
          </a:ln>
        </p:spPr>
        <p:txBody>
          <a:bodyPr spcFirstLastPara="1" wrap="square" lIns="91425" tIns="45700" rIns="91425" bIns="45700" anchor="t" anchorCtr="0">
            <a:noAutofit/>
          </a:bodyPr>
          <a:lstStyle/>
          <a:p>
            <a:pPr marL="457200" indent="-457200">
              <a:lnSpc>
                <a:spcPct val="90000"/>
              </a:lnSpc>
              <a:spcBef>
                <a:spcPts val="600"/>
              </a:spcBef>
              <a:buSzPct val="100000"/>
              <a:buBlip>
                <a:blip r:embed="rId4"/>
              </a:buBlip>
              <a:defRPr sz="2400">
                <a:latin typeface="+mj-lt"/>
                <a:ea typeface="+mj-ea"/>
                <a:cs typeface="+mj-cs"/>
                <a:sym typeface="Helvetica"/>
              </a:defRPr>
            </a:pPr>
            <a:r>
              <a:rPr lang="en-US" sz="3200" dirty="0">
                <a:latin typeface="Montserrat" pitchFamily="2" charset="77"/>
              </a:rPr>
              <a:t>Mary M. Shirley. 0A Dozen Dos and Don’ts: Thoughts after Reading Hundreds of Abstracts. </a:t>
            </a:r>
            <a:r>
              <a:rPr lang="en-US" sz="3200" u="sng" dirty="0">
                <a:solidFill>
                  <a:srgbClr val="0563C1"/>
                </a:solidFill>
                <a:uFill>
                  <a:solidFill>
                    <a:srgbClr val="0563C1"/>
                  </a:solidFill>
                </a:uFill>
                <a:latin typeface="Montserrat" pitchFamily="2" charset="77"/>
                <a:hlinkClick r:id="rId5"/>
              </a:rPr>
              <a:t>https://www.coase.org/writings/shirley2010dosanddontsinabstracts.pdf</a:t>
            </a:r>
          </a:p>
          <a:p>
            <a:pPr marL="457200" indent="-457200">
              <a:lnSpc>
                <a:spcPct val="90000"/>
              </a:lnSpc>
              <a:spcBef>
                <a:spcPts val="600"/>
              </a:spcBef>
              <a:buSzPct val="100000"/>
              <a:buBlip>
                <a:blip r:embed="rId4"/>
              </a:buBlip>
              <a:defRPr sz="2400">
                <a:latin typeface="+mj-lt"/>
                <a:ea typeface="+mj-ea"/>
                <a:cs typeface="+mj-cs"/>
                <a:sym typeface="Helvetica"/>
              </a:defRPr>
            </a:pPr>
            <a:r>
              <a:rPr lang="en-US" sz="3200" dirty="0">
                <a:latin typeface="Montserrat" pitchFamily="2" charset="77"/>
              </a:rPr>
              <a:t>Andrade, C. (2011). How to write a good abstract for a scientific paper or conference presentation. Indian journal of psychiatry, 53(2), 172.</a:t>
            </a:r>
            <a:endParaRPr lang="en-US" sz="3200" dirty="0">
              <a:latin typeface="Montserrat" pitchFamily="2" charset="77"/>
              <a:ea typeface="Calibri Light"/>
              <a:cs typeface="Calibri Light"/>
              <a:sym typeface="Calibri Light"/>
            </a:endParaRPr>
          </a:p>
          <a:p>
            <a:pPr marL="457200" indent="-457200">
              <a:lnSpc>
                <a:spcPct val="90000"/>
              </a:lnSpc>
              <a:spcBef>
                <a:spcPts val="600"/>
              </a:spcBef>
              <a:buSzPct val="100000"/>
              <a:buBlip>
                <a:blip r:embed="rId4"/>
              </a:buBlip>
              <a:defRPr sz="2400">
                <a:latin typeface="+mj-lt"/>
                <a:ea typeface="+mj-ea"/>
                <a:cs typeface="+mj-cs"/>
                <a:sym typeface="Helvetica"/>
              </a:defRPr>
            </a:pPr>
            <a:r>
              <a:rPr lang="en-US" sz="3200" dirty="0">
                <a:latin typeface="Montserrat" pitchFamily="2" charset="77"/>
              </a:rPr>
              <a:t>Conn, V. S. (2020). Crafting Effective Abstracts.</a:t>
            </a:r>
            <a:endParaRPr lang="en-US" sz="3200" dirty="0">
              <a:latin typeface="Montserrat" pitchFamily="2" charset="77"/>
              <a:ea typeface="Calibri Light"/>
              <a:cs typeface="Calibri Light"/>
              <a:sym typeface="Calibri Light"/>
            </a:endParaRPr>
          </a:p>
          <a:p>
            <a:pPr marL="457200" indent="-457200">
              <a:lnSpc>
                <a:spcPct val="90000"/>
              </a:lnSpc>
              <a:spcBef>
                <a:spcPts val="600"/>
              </a:spcBef>
              <a:buSzPct val="100000"/>
              <a:buBlip>
                <a:blip r:embed="rId4"/>
              </a:buBlip>
              <a:defRPr sz="2400">
                <a:latin typeface="+mj-lt"/>
                <a:ea typeface="+mj-ea"/>
                <a:cs typeface="+mj-cs"/>
                <a:sym typeface="Helvetica"/>
              </a:defRPr>
            </a:pPr>
            <a:r>
              <a:rPr lang="en-US" sz="3200" dirty="0">
                <a:latin typeface="Montserrat" pitchFamily="2" charset="77"/>
              </a:rPr>
              <a:t>Ferreira, J. C., &amp; </a:t>
            </a:r>
            <a:r>
              <a:rPr lang="en-US" sz="3200" dirty="0" err="1">
                <a:latin typeface="Montserrat" pitchFamily="2" charset="77"/>
              </a:rPr>
              <a:t>Patino</a:t>
            </a:r>
            <a:r>
              <a:rPr lang="en-US" sz="3200" dirty="0">
                <a:latin typeface="Montserrat" pitchFamily="2" charset="77"/>
              </a:rPr>
              <a:t>, C. M. (2018). Twelve tips to write an abstract for a conference: advice for young and experienced investigators. </a:t>
            </a:r>
            <a:r>
              <a:rPr lang="en-US" sz="3200" dirty="0" err="1">
                <a:latin typeface="Montserrat" pitchFamily="2" charset="77"/>
              </a:rPr>
              <a:t>Jornal</a:t>
            </a:r>
            <a:r>
              <a:rPr lang="en-US" sz="3200" dirty="0">
                <a:latin typeface="Montserrat" pitchFamily="2" charset="77"/>
              </a:rPr>
              <a:t> </a:t>
            </a:r>
            <a:r>
              <a:rPr lang="en-US" sz="3200" dirty="0" err="1">
                <a:latin typeface="Montserrat" pitchFamily="2" charset="77"/>
              </a:rPr>
              <a:t>Brasileiro</a:t>
            </a:r>
            <a:r>
              <a:rPr lang="en-US" sz="3200" dirty="0">
                <a:latin typeface="Montserrat" pitchFamily="2" charset="77"/>
              </a:rPr>
              <a:t> de </a:t>
            </a:r>
            <a:r>
              <a:rPr lang="en-US" sz="3200" dirty="0" err="1">
                <a:latin typeface="Montserrat" pitchFamily="2" charset="77"/>
              </a:rPr>
              <a:t>Pneumologia</a:t>
            </a:r>
            <a:r>
              <a:rPr lang="en-US" sz="3200" dirty="0">
                <a:latin typeface="Montserrat" pitchFamily="2" charset="77"/>
              </a:rPr>
              <a:t>, 44(4), 260-260.</a:t>
            </a:r>
            <a:endParaRPr lang="en-US" sz="3200" dirty="0">
              <a:latin typeface="Montserrat" pitchFamily="2" charset="77"/>
              <a:ea typeface="Calibri Light"/>
              <a:cs typeface="Calibri Light"/>
              <a:sym typeface="Calibri Light"/>
            </a:endParaRPr>
          </a:p>
          <a:p>
            <a:pPr marL="457200" indent="-457200">
              <a:lnSpc>
                <a:spcPct val="90000"/>
              </a:lnSpc>
              <a:spcBef>
                <a:spcPts val="600"/>
              </a:spcBef>
              <a:buSzPct val="100000"/>
              <a:buBlip>
                <a:blip r:embed="rId4"/>
              </a:buBlip>
              <a:defRPr sz="2400">
                <a:latin typeface="+mj-lt"/>
                <a:ea typeface="+mj-ea"/>
                <a:cs typeface="+mj-cs"/>
                <a:sym typeface="Helvetica"/>
              </a:defRPr>
            </a:pPr>
            <a:r>
              <a:rPr lang="en-US" sz="3200" dirty="0" err="1">
                <a:latin typeface="Montserrat" pitchFamily="2" charset="77"/>
              </a:rPr>
              <a:t>Simkhada</a:t>
            </a:r>
            <a:r>
              <a:rPr lang="en-US" sz="3200" dirty="0">
                <a:latin typeface="Montserrat" pitchFamily="2" charset="77"/>
              </a:rPr>
              <a:t>, P., Van </a:t>
            </a:r>
            <a:r>
              <a:rPr lang="en-US" sz="3200" dirty="0" err="1">
                <a:latin typeface="Montserrat" pitchFamily="2" charset="77"/>
              </a:rPr>
              <a:t>Teijlingen</a:t>
            </a:r>
            <a:r>
              <a:rPr lang="en-US" sz="3200" dirty="0">
                <a:latin typeface="Montserrat" pitchFamily="2" charset="77"/>
              </a:rPr>
              <a:t>, E., Hundley, V., &amp; </a:t>
            </a:r>
            <a:r>
              <a:rPr lang="en-US" sz="3200" dirty="0" err="1">
                <a:latin typeface="Montserrat" pitchFamily="2" charset="77"/>
              </a:rPr>
              <a:t>Simkhada</a:t>
            </a:r>
            <a:r>
              <a:rPr lang="en-US" sz="3200" dirty="0">
                <a:latin typeface="Montserrat" pitchFamily="2" charset="77"/>
              </a:rPr>
              <a:t>, B. (2015). Writing an Abstract for a Scientific Conference. Kathmandu University Medical Journal, 11(3), 262-265. https://</a:t>
            </a:r>
            <a:r>
              <a:rPr lang="en-US" sz="3200" dirty="0" err="1">
                <a:latin typeface="Montserrat" pitchFamily="2" charset="77"/>
              </a:rPr>
              <a:t>doi.org</a:t>
            </a:r>
            <a:r>
              <a:rPr lang="en-US" sz="3200" dirty="0">
                <a:latin typeface="Montserrat" pitchFamily="2" charset="77"/>
              </a:rPr>
              <a:t>/10.3126/kumj.v11i3.12518</a:t>
            </a:r>
          </a:p>
          <a:p>
            <a:pPr marL="457200" indent="-457200">
              <a:lnSpc>
                <a:spcPct val="90000"/>
              </a:lnSpc>
              <a:spcBef>
                <a:spcPts val="600"/>
              </a:spcBef>
              <a:buSzPct val="100000"/>
              <a:buBlip>
                <a:blip r:embed="rId4"/>
              </a:buBlip>
              <a:defRPr sz="2800">
                <a:latin typeface="+mj-lt"/>
                <a:ea typeface="+mj-ea"/>
                <a:cs typeface="+mj-cs"/>
                <a:sym typeface="Helvetica"/>
              </a:defRPr>
            </a:pPr>
            <a:endParaRPr lang="es-ES_tradnl" sz="3200" dirty="0">
              <a:latin typeface="Montserrat" pitchFamily="2" charset="77"/>
            </a:endParaRPr>
          </a:p>
        </p:txBody>
      </p:sp>
      <p:sp>
        <p:nvSpPr>
          <p:cNvPr id="2" name="Google Shape;129;p4">
            <a:extLst>
              <a:ext uri="{FF2B5EF4-FFF2-40B4-BE49-F238E27FC236}">
                <a16:creationId xmlns:a16="http://schemas.microsoft.com/office/drawing/2014/main" id="{1E531DE1-FF06-71CB-10D0-15A199A7D8EB}"/>
              </a:ext>
            </a:extLst>
          </p:cNvPr>
          <p:cNvSpPr txBox="1"/>
          <p:nvPr/>
        </p:nvSpPr>
        <p:spPr>
          <a:xfrm>
            <a:off x="914400" y="828081"/>
            <a:ext cx="15716100" cy="738664"/>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rgbClr val="000000"/>
              </a:buClr>
              <a:buSzPts val="6200"/>
              <a:buFont typeface="Arial"/>
              <a:buNone/>
            </a:pPr>
            <a:r>
              <a:rPr lang="fr-FR" sz="4800" b="1" dirty="0">
                <a:solidFill>
                  <a:srgbClr val="FFFFFF"/>
                </a:solidFill>
                <a:latin typeface="Montserrat"/>
                <a:ea typeface="Montserrat"/>
                <a:cs typeface="Montserrat"/>
                <a:sym typeface="Montserrat"/>
              </a:rPr>
              <a:t>Lectures recommandées</a:t>
            </a:r>
          </a:p>
        </p:txBody>
      </p:sp>
    </p:spTree>
    <p:extLst>
      <p:ext uri="{BB962C8B-B14F-4D97-AF65-F5344CB8AC3E}">
        <p14:creationId xmlns:p14="http://schemas.microsoft.com/office/powerpoint/2010/main" val="212485445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613B94EC-4670-5DF2-D1A3-744DE89B4310}"/>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F49162C4-BEB9-36A0-F6ED-4755F652472A}"/>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4FDDD4F2-1FCE-462B-C8D9-91C7B30B3FC4}"/>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4921891A-0891-8A65-5C21-96E8686B05CA}"/>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D427030D-2DB0-D3BA-6CCA-468CCE7B45FC}"/>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30" name="Google Shape;130;p4">
            <a:extLst>
              <a:ext uri="{FF2B5EF4-FFF2-40B4-BE49-F238E27FC236}">
                <a16:creationId xmlns:a16="http://schemas.microsoft.com/office/drawing/2014/main" id="{CE0C0BCB-163B-277D-3B4C-3B719BF5AC69}"/>
              </a:ext>
            </a:extLst>
          </p:cNvPr>
          <p:cNvSpPr/>
          <p:nvPr/>
        </p:nvSpPr>
        <p:spPr>
          <a:xfrm>
            <a:off x="914400" y="5143500"/>
            <a:ext cx="16459200" cy="1626268"/>
          </a:xfrm>
          <a:prstGeom prst="rect">
            <a:avLst/>
          </a:prstGeom>
          <a:noFill/>
          <a:ln>
            <a:noFill/>
          </a:ln>
        </p:spPr>
        <p:txBody>
          <a:bodyPr spcFirstLastPara="1" wrap="square" lIns="91425" tIns="45700" rIns="91425" bIns="45700" anchor="t" anchorCtr="0">
            <a:noAutofit/>
          </a:bodyPr>
          <a:lstStyle/>
          <a:p>
            <a:pPr algn="ctr">
              <a:lnSpc>
                <a:spcPct val="90000"/>
              </a:lnSpc>
              <a:spcBef>
                <a:spcPts val="600"/>
              </a:spcBef>
              <a:buSzPct val="100000"/>
              <a:defRPr sz="2800">
                <a:latin typeface="+mj-lt"/>
                <a:ea typeface="+mj-ea"/>
                <a:cs typeface="+mj-cs"/>
                <a:sym typeface="Helvetica"/>
              </a:defRPr>
            </a:pPr>
            <a:r>
              <a:rPr lang="fr-FR" sz="4800" dirty="0">
                <a:latin typeface="Montserrat" pitchFamily="2" charset="77"/>
              </a:rPr>
              <a:t>Pour toutes questions sur l’envoi des résumés, veuillez contacter </a:t>
            </a:r>
            <a:r>
              <a:rPr lang="fr-FR" sz="4800" dirty="0">
                <a:latin typeface="Montserrat" pitchFamily="2" charset="77"/>
                <a:hlinkClick r:id="rId4"/>
              </a:rPr>
              <a:t>abstracts@theicfp.org</a:t>
            </a:r>
            <a:r>
              <a:rPr lang="fr-FR" sz="4800" dirty="0">
                <a:latin typeface="Montserrat" pitchFamily="2" charset="77"/>
              </a:rPr>
              <a:t>. </a:t>
            </a:r>
          </a:p>
        </p:txBody>
      </p:sp>
      <p:sp>
        <p:nvSpPr>
          <p:cNvPr id="2" name="Google Shape;129;p4">
            <a:extLst>
              <a:ext uri="{FF2B5EF4-FFF2-40B4-BE49-F238E27FC236}">
                <a16:creationId xmlns:a16="http://schemas.microsoft.com/office/drawing/2014/main" id="{C18A63A6-3385-7544-37FD-F8CC4E237D2B}"/>
              </a:ext>
            </a:extLst>
          </p:cNvPr>
          <p:cNvSpPr txBox="1"/>
          <p:nvPr/>
        </p:nvSpPr>
        <p:spPr>
          <a:xfrm>
            <a:off x="914400" y="828081"/>
            <a:ext cx="15716100" cy="738664"/>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rgbClr val="000000"/>
              </a:buClr>
              <a:buSzPts val="6200"/>
              <a:buFont typeface="Arial"/>
              <a:buNone/>
            </a:pPr>
            <a:r>
              <a:rPr lang="fr-FR" sz="4800" b="1">
                <a:solidFill>
                  <a:srgbClr val="FFFFFF"/>
                </a:solidFill>
                <a:latin typeface="Montserrat"/>
                <a:ea typeface="Montserrat"/>
                <a:cs typeface="Montserrat"/>
                <a:sym typeface="Montserrat"/>
              </a:rPr>
              <a:t>Questions?</a:t>
            </a:r>
          </a:p>
        </p:txBody>
      </p:sp>
    </p:spTree>
    <p:extLst>
      <p:ext uri="{BB962C8B-B14F-4D97-AF65-F5344CB8AC3E}">
        <p14:creationId xmlns:p14="http://schemas.microsoft.com/office/powerpoint/2010/main" val="337878812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rgbClr val="121D37"/>
        </a:solidFill>
        <a:effectLst/>
      </p:bgPr>
    </p:bg>
    <p:spTree>
      <p:nvGrpSpPr>
        <p:cNvPr id="1" name="Shape 313"/>
        <p:cNvGrpSpPr/>
        <p:nvPr/>
      </p:nvGrpSpPr>
      <p:grpSpPr>
        <a:xfrm>
          <a:off x="0" y="0"/>
          <a:ext cx="0" cy="0"/>
          <a:chOff x="0" y="0"/>
          <a:chExt cx="0" cy="0"/>
        </a:xfrm>
      </p:grpSpPr>
      <p:sp>
        <p:nvSpPr>
          <p:cNvPr id="314" name="Google Shape;314;p22"/>
          <p:cNvSpPr txBox="1"/>
          <p:nvPr/>
        </p:nvSpPr>
        <p:spPr>
          <a:xfrm>
            <a:off x="914400" y="4432536"/>
            <a:ext cx="16459200" cy="1421928"/>
          </a:xfrm>
          <a:prstGeom prst="rect">
            <a:avLst/>
          </a:prstGeom>
          <a:noFill/>
          <a:ln>
            <a:noFill/>
          </a:ln>
        </p:spPr>
        <p:txBody>
          <a:bodyPr spcFirstLastPara="1" wrap="square" lIns="0" tIns="0" rIns="0" bIns="0" anchor="t" anchorCtr="0">
            <a:spAutoFit/>
          </a:bodyPr>
          <a:lstStyle/>
          <a:p>
            <a:pPr marL="0" marR="0" lvl="0" indent="0" algn="ctr" rtl="0">
              <a:lnSpc>
                <a:spcPct val="140006"/>
              </a:lnSpc>
              <a:spcBef>
                <a:spcPts val="0"/>
              </a:spcBef>
              <a:spcAft>
                <a:spcPts val="0"/>
              </a:spcAft>
              <a:buClr>
                <a:srgbClr val="000000"/>
              </a:buClr>
              <a:buSzPts val="6600"/>
              <a:buFont typeface="Arial"/>
              <a:buNone/>
            </a:pPr>
            <a:r>
              <a:rPr lang="fr-FR" sz="6600" b="1" i="0" u="none" strike="noStrike" cap="none" dirty="0">
                <a:solidFill>
                  <a:schemeClr val="lt1"/>
                </a:solidFill>
                <a:latin typeface="Montserrat"/>
                <a:ea typeface="Montserrat"/>
                <a:cs typeface="Montserrat"/>
                <a:sym typeface="Montserrat"/>
              </a:rPr>
              <a:t>Merci.</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CD2254-951D-8A44-B05A-8F5322602F4E}"/>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D41EFAAA-D955-1E40-D80B-DE5C68CFDB77}"/>
              </a:ext>
            </a:extLst>
          </p:cNvPr>
          <p:cNvSpPr/>
          <p:nvPr/>
        </p:nvSpPr>
        <p:spPr>
          <a:xfrm>
            <a:off x="642" y="1"/>
            <a:ext cx="18286716" cy="10286423"/>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161E37"/>
          </a:solidFill>
        </p:spPr>
        <p:txBody>
          <a:bodyPr wrap="square" lIns="0" tIns="0" rIns="0" bIns="0" rtlCol="0"/>
          <a:lstStyle/>
          <a:p>
            <a:endParaRPr lang="es-ES_tradnl" sz="1638"/>
          </a:p>
        </p:txBody>
      </p:sp>
      <p:pic>
        <p:nvPicPr>
          <p:cNvPr id="3" name="object 3">
            <a:extLst>
              <a:ext uri="{FF2B5EF4-FFF2-40B4-BE49-F238E27FC236}">
                <a16:creationId xmlns:a16="http://schemas.microsoft.com/office/drawing/2014/main" id="{D09B4632-5983-2ED4-0D9F-027DDFB2B248}"/>
              </a:ext>
            </a:extLst>
          </p:cNvPr>
          <p:cNvPicPr/>
          <p:nvPr/>
        </p:nvPicPr>
        <p:blipFill>
          <a:blip r:embed="rId2" cstate="print"/>
          <a:stretch>
            <a:fillRect/>
          </a:stretch>
        </p:blipFill>
        <p:spPr>
          <a:xfrm>
            <a:off x="9344649" y="1556733"/>
            <a:ext cx="8942709" cy="8729544"/>
          </a:xfrm>
          <a:prstGeom prst="rect">
            <a:avLst/>
          </a:prstGeom>
        </p:spPr>
      </p:pic>
      <p:pic>
        <p:nvPicPr>
          <p:cNvPr id="4" name="object 4">
            <a:extLst>
              <a:ext uri="{FF2B5EF4-FFF2-40B4-BE49-F238E27FC236}">
                <a16:creationId xmlns:a16="http://schemas.microsoft.com/office/drawing/2014/main" id="{E66C1064-9397-7C60-3339-DCAFD171CC3F}"/>
              </a:ext>
            </a:extLst>
          </p:cNvPr>
          <p:cNvPicPr/>
          <p:nvPr/>
        </p:nvPicPr>
        <p:blipFill>
          <a:blip r:embed="rId3" cstate="print"/>
          <a:stretch>
            <a:fillRect/>
          </a:stretch>
        </p:blipFill>
        <p:spPr>
          <a:xfrm>
            <a:off x="-33866" y="-17005"/>
            <a:ext cx="8942709" cy="8729544"/>
          </a:xfrm>
          <a:prstGeom prst="rect">
            <a:avLst/>
          </a:prstGeom>
        </p:spPr>
      </p:pic>
      <p:sp>
        <p:nvSpPr>
          <p:cNvPr id="5" name="object 5">
            <a:extLst>
              <a:ext uri="{FF2B5EF4-FFF2-40B4-BE49-F238E27FC236}">
                <a16:creationId xmlns:a16="http://schemas.microsoft.com/office/drawing/2014/main" id="{F573ACE4-4185-D62B-4D17-DDF05EA75EAC}"/>
              </a:ext>
            </a:extLst>
          </p:cNvPr>
          <p:cNvSpPr txBox="1"/>
          <p:nvPr/>
        </p:nvSpPr>
        <p:spPr>
          <a:xfrm>
            <a:off x="6760230" y="4581632"/>
            <a:ext cx="4767540" cy="1123160"/>
          </a:xfrm>
          <a:prstGeom prst="rect">
            <a:avLst/>
          </a:prstGeom>
        </p:spPr>
        <p:txBody>
          <a:bodyPr vert="horz" wrap="square" lIns="0" tIns="15018" rIns="0" bIns="0" rtlCol="0">
            <a:spAutoFit/>
          </a:bodyPr>
          <a:lstStyle/>
          <a:p>
            <a:pPr algn="ctr"/>
            <a:r>
              <a:rPr lang="fr-FR" sz="7200" b="1" dirty="0">
                <a:solidFill>
                  <a:srgbClr val="FFFFFF"/>
                </a:solidFill>
                <a:latin typeface="Montserrat"/>
                <a:ea typeface="Montserrat"/>
                <a:cs typeface="Montserrat"/>
                <a:sym typeface="Montserrat"/>
              </a:rPr>
              <a:t>Objectif</a:t>
            </a:r>
            <a:endParaRPr lang="fr-FR" sz="7200" b="1" i="0" u="none" strike="noStrike" cap="none" dirty="0">
              <a:solidFill>
                <a:srgbClr val="FFFFFF"/>
              </a:solidFill>
              <a:latin typeface="Montserrat"/>
              <a:ea typeface="Montserrat"/>
              <a:cs typeface="Montserrat"/>
              <a:sym typeface="Montserrat"/>
            </a:endParaRPr>
          </a:p>
        </p:txBody>
      </p:sp>
    </p:spTree>
    <p:extLst>
      <p:ext uri="{BB962C8B-B14F-4D97-AF65-F5344CB8AC3E}">
        <p14:creationId xmlns:p14="http://schemas.microsoft.com/office/powerpoint/2010/main" val="19031728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5C2B1A1B-BFD4-91A9-3FEA-481E60B872D7}"/>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DE9BA0E4-13CE-1A95-92CB-50AB59CBA0AB}"/>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7D50C5AE-7844-BB41-4CFA-05D7908A356D}"/>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1D8271B1-6A94-2F59-B344-F98786008BF1}"/>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C0F22719-07E6-B854-FE2A-7F8135AB887C}"/>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a:extLst>
              <a:ext uri="{FF2B5EF4-FFF2-40B4-BE49-F238E27FC236}">
                <a16:creationId xmlns:a16="http://schemas.microsoft.com/office/drawing/2014/main" id="{C3E1F254-A593-7103-5A02-ED5CBB63B524}"/>
              </a:ext>
            </a:extLst>
          </p:cNvPr>
          <p:cNvSpPr txBox="1"/>
          <p:nvPr/>
        </p:nvSpPr>
        <p:spPr>
          <a:xfrm>
            <a:off x="914400" y="683948"/>
            <a:ext cx="15716100" cy="1034129"/>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fr-FR" sz="4800" b="1" i="0" u="none" strike="noStrike" cap="none">
                <a:solidFill>
                  <a:srgbClr val="FFFFFF"/>
                </a:solidFill>
                <a:latin typeface="Montserrat"/>
                <a:ea typeface="Montserrat"/>
                <a:cs typeface="Montserrat"/>
                <a:sym typeface="Montserrat"/>
              </a:rPr>
              <a:t>Objectif d’un résumé de programme ?</a:t>
            </a:r>
          </a:p>
        </p:txBody>
      </p:sp>
      <p:sp>
        <p:nvSpPr>
          <p:cNvPr id="2" name="Google Shape;130;p4">
            <a:extLst>
              <a:ext uri="{FF2B5EF4-FFF2-40B4-BE49-F238E27FC236}">
                <a16:creationId xmlns:a16="http://schemas.microsoft.com/office/drawing/2014/main" id="{A31EF5FC-C638-7856-1923-CB072480C431}"/>
              </a:ext>
            </a:extLst>
          </p:cNvPr>
          <p:cNvSpPr/>
          <p:nvPr/>
        </p:nvSpPr>
        <p:spPr>
          <a:xfrm>
            <a:off x="1066800" y="3084417"/>
            <a:ext cx="16459200" cy="6400800"/>
          </a:xfrm>
          <a:prstGeom prst="rect">
            <a:avLst/>
          </a:prstGeom>
          <a:noFill/>
          <a:ln>
            <a:noFill/>
          </a:ln>
        </p:spPr>
        <p:txBody>
          <a:bodyPr spcFirstLastPara="1" wrap="square" lIns="91425" tIns="45700" rIns="91425" bIns="45700" anchor="t" anchorCtr="0">
            <a:noAutofit/>
          </a:bodyPr>
          <a:lstStyle/>
          <a:p>
            <a:pPr marL="571500" marR="0" lvl="0" indent="-571500" algn="l" rtl="0">
              <a:lnSpc>
                <a:spcPct val="100000"/>
              </a:lnSpc>
              <a:spcBef>
                <a:spcPts val="0"/>
              </a:spcBef>
              <a:spcAft>
                <a:spcPts val="1200"/>
              </a:spcAft>
              <a:buClr>
                <a:srgbClr val="000000"/>
              </a:buClr>
              <a:buSzPct val="110000"/>
              <a:buBlip>
                <a:blip r:embed="rId4"/>
              </a:buBlip>
            </a:pPr>
            <a:r>
              <a:rPr lang="fr-FR" sz="3600">
                <a:latin typeface="Montserrat" pitchFamily="2" charset="77"/>
              </a:rPr>
              <a:t>Démontrer aux examinateurs la pertinence de votre programme et résultats.</a:t>
            </a:r>
          </a:p>
          <a:p>
            <a:pPr marL="571500" marR="0" lvl="0" indent="-571500" algn="l" rtl="0">
              <a:lnSpc>
                <a:spcPct val="100000"/>
              </a:lnSpc>
              <a:spcBef>
                <a:spcPts val="0"/>
              </a:spcBef>
              <a:spcAft>
                <a:spcPts val="1200"/>
              </a:spcAft>
              <a:buClr>
                <a:srgbClr val="000000"/>
              </a:buClr>
              <a:buSzPct val="110000"/>
              <a:buBlip>
                <a:blip r:embed="rId4"/>
              </a:buBlip>
            </a:pPr>
            <a:r>
              <a:rPr lang="fr-FR" sz="3600">
                <a:latin typeface="Montserrat" pitchFamily="2" charset="77"/>
              </a:rPr>
              <a:t>Offrir un résumé exact de l’intervention, sa méthodologie, les résultats clés et l’impact obtenu, les résultats atteints et les leçons apprises.</a:t>
            </a:r>
          </a:p>
          <a:p>
            <a:pPr marL="571500" marR="0" lvl="0" indent="-571500" algn="l" rtl="0">
              <a:lnSpc>
                <a:spcPct val="100000"/>
              </a:lnSpc>
              <a:spcBef>
                <a:spcPts val="0"/>
              </a:spcBef>
              <a:spcAft>
                <a:spcPts val="1200"/>
              </a:spcAft>
              <a:buClr>
                <a:srgbClr val="000000"/>
              </a:buClr>
              <a:buSzPct val="110000"/>
              <a:buBlip>
                <a:blip r:embed="rId4"/>
              </a:buBlip>
            </a:pPr>
            <a:r>
              <a:rPr lang="fr-FR" sz="3600">
                <a:latin typeface="Montserrat" pitchFamily="2" charset="77"/>
              </a:rPr>
              <a:t>Résumer correctement et clairement les résultats préliminaires ou définitifs de votre programme, que les participants à la conférence pourront lire pour décider d’assister à votre session.</a:t>
            </a:r>
          </a:p>
        </p:txBody>
      </p:sp>
    </p:spTree>
    <p:extLst>
      <p:ext uri="{BB962C8B-B14F-4D97-AF65-F5344CB8AC3E}">
        <p14:creationId xmlns:p14="http://schemas.microsoft.com/office/powerpoint/2010/main" val="36856907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D53D9E-2E2A-08A3-3233-F65FEA4AB216}"/>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55968015-1830-5E57-2242-4FE55AED11BB}"/>
              </a:ext>
            </a:extLst>
          </p:cNvPr>
          <p:cNvSpPr/>
          <p:nvPr/>
        </p:nvSpPr>
        <p:spPr>
          <a:xfrm>
            <a:off x="642" y="1"/>
            <a:ext cx="18286716" cy="10286423"/>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161E37"/>
          </a:solidFill>
        </p:spPr>
        <p:txBody>
          <a:bodyPr wrap="square" lIns="0" tIns="0" rIns="0" bIns="0" rtlCol="0"/>
          <a:lstStyle/>
          <a:p>
            <a:endParaRPr lang="es-ES_tradnl" sz="1638"/>
          </a:p>
        </p:txBody>
      </p:sp>
      <p:pic>
        <p:nvPicPr>
          <p:cNvPr id="3" name="object 3">
            <a:extLst>
              <a:ext uri="{FF2B5EF4-FFF2-40B4-BE49-F238E27FC236}">
                <a16:creationId xmlns:a16="http://schemas.microsoft.com/office/drawing/2014/main" id="{2C801B12-BC46-31DF-AF41-6E98C3170433}"/>
              </a:ext>
            </a:extLst>
          </p:cNvPr>
          <p:cNvPicPr/>
          <p:nvPr/>
        </p:nvPicPr>
        <p:blipFill>
          <a:blip r:embed="rId2" cstate="print"/>
          <a:stretch>
            <a:fillRect/>
          </a:stretch>
        </p:blipFill>
        <p:spPr>
          <a:xfrm>
            <a:off x="9344649" y="1556733"/>
            <a:ext cx="8942709" cy="8729544"/>
          </a:xfrm>
          <a:prstGeom prst="rect">
            <a:avLst/>
          </a:prstGeom>
        </p:spPr>
      </p:pic>
      <p:pic>
        <p:nvPicPr>
          <p:cNvPr id="4" name="object 4">
            <a:extLst>
              <a:ext uri="{FF2B5EF4-FFF2-40B4-BE49-F238E27FC236}">
                <a16:creationId xmlns:a16="http://schemas.microsoft.com/office/drawing/2014/main" id="{8530DDBF-E886-37CB-06F1-088393EA1F17}"/>
              </a:ext>
            </a:extLst>
          </p:cNvPr>
          <p:cNvPicPr/>
          <p:nvPr/>
        </p:nvPicPr>
        <p:blipFill>
          <a:blip r:embed="rId3" cstate="print"/>
          <a:stretch>
            <a:fillRect/>
          </a:stretch>
        </p:blipFill>
        <p:spPr>
          <a:xfrm>
            <a:off x="-33866" y="-17005"/>
            <a:ext cx="8942709" cy="8729544"/>
          </a:xfrm>
          <a:prstGeom prst="rect">
            <a:avLst/>
          </a:prstGeom>
        </p:spPr>
      </p:pic>
      <p:sp>
        <p:nvSpPr>
          <p:cNvPr id="5" name="object 5">
            <a:extLst>
              <a:ext uri="{FF2B5EF4-FFF2-40B4-BE49-F238E27FC236}">
                <a16:creationId xmlns:a16="http://schemas.microsoft.com/office/drawing/2014/main" id="{785D6675-D051-77C2-6D1D-8FC6B9672B5C}"/>
              </a:ext>
            </a:extLst>
          </p:cNvPr>
          <p:cNvSpPr txBox="1"/>
          <p:nvPr/>
        </p:nvSpPr>
        <p:spPr>
          <a:xfrm>
            <a:off x="6725403" y="4581632"/>
            <a:ext cx="4837194" cy="1123160"/>
          </a:xfrm>
          <a:prstGeom prst="rect">
            <a:avLst/>
          </a:prstGeom>
        </p:spPr>
        <p:txBody>
          <a:bodyPr vert="horz" wrap="square" lIns="0" tIns="15018" rIns="0" bIns="0" rtlCol="0">
            <a:spAutoFit/>
          </a:bodyPr>
          <a:lstStyle/>
          <a:p>
            <a:pPr algn="ctr"/>
            <a:r>
              <a:rPr lang="fr-FR" sz="7200" b="1" dirty="0">
                <a:solidFill>
                  <a:srgbClr val="FFFFFF"/>
                </a:solidFill>
                <a:latin typeface="Montserrat"/>
                <a:ea typeface="Montserrat"/>
                <a:cs typeface="Montserrat"/>
                <a:sym typeface="Montserrat"/>
              </a:rPr>
              <a:t>Titre</a:t>
            </a:r>
            <a:endParaRPr lang="fr-FR" sz="7200" b="1" i="0" u="none" strike="noStrike" cap="none" dirty="0">
              <a:solidFill>
                <a:srgbClr val="FFFFFF"/>
              </a:solidFill>
              <a:latin typeface="Montserrat"/>
              <a:ea typeface="Montserrat"/>
              <a:cs typeface="Montserrat"/>
              <a:sym typeface="Montserrat"/>
            </a:endParaRPr>
          </a:p>
        </p:txBody>
      </p:sp>
    </p:spTree>
    <p:extLst>
      <p:ext uri="{BB962C8B-B14F-4D97-AF65-F5344CB8AC3E}">
        <p14:creationId xmlns:p14="http://schemas.microsoft.com/office/powerpoint/2010/main" val="24083020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A364EDD5-33BC-0E82-F235-385AB20049C4}"/>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EA82E963-76E4-F57D-E022-5F26FA11B80D}"/>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BBFE230B-7AB1-1D41-7E3E-099321EA7C34}"/>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85C9D216-911D-458F-B99E-05BBA010DAAF}"/>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61218839-1ADC-BA81-134F-31A68A862B67}"/>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a:extLst>
              <a:ext uri="{FF2B5EF4-FFF2-40B4-BE49-F238E27FC236}">
                <a16:creationId xmlns:a16="http://schemas.microsoft.com/office/drawing/2014/main" id="{E0227A0E-79B8-3414-4FEF-17F76E228A84}"/>
              </a:ext>
            </a:extLst>
          </p:cNvPr>
          <p:cNvSpPr txBox="1"/>
          <p:nvPr/>
        </p:nvSpPr>
        <p:spPr>
          <a:xfrm>
            <a:off x="914400" y="831681"/>
            <a:ext cx="15716100" cy="738664"/>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rgbClr val="000000"/>
              </a:buClr>
              <a:buSzPts val="6200"/>
              <a:buFont typeface="Arial"/>
              <a:buNone/>
            </a:pPr>
            <a:r>
              <a:rPr lang="fr-FR" sz="4800" b="1">
                <a:solidFill>
                  <a:srgbClr val="FFFFFF"/>
                </a:solidFill>
                <a:latin typeface="Montserrat"/>
                <a:ea typeface="Montserrat"/>
                <a:cs typeface="Montserrat"/>
                <a:sym typeface="Montserrat"/>
              </a:rPr>
              <a:t>Le titre est aussi important que le contenu</a:t>
            </a:r>
            <a:endParaRPr lang="fr-FR" sz="4800" b="1" i="0" u="none" strike="noStrike" cap="none">
              <a:solidFill>
                <a:srgbClr val="FFFFFF"/>
              </a:solidFill>
              <a:latin typeface="Montserrat"/>
              <a:ea typeface="Montserrat"/>
              <a:cs typeface="Montserrat"/>
              <a:sym typeface="Montserrat"/>
            </a:endParaRPr>
          </a:p>
        </p:txBody>
      </p:sp>
      <p:sp>
        <p:nvSpPr>
          <p:cNvPr id="3" name="Google Shape;130;p4">
            <a:extLst>
              <a:ext uri="{FF2B5EF4-FFF2-40B4-BE49-F238E27FC236}">
                <a16:creationId xmlns:a16="http://schemas.microsoft.com/office/drawing/2014/main" id="{53BF8A89-AC5F-B08D-E7BF-BFC3B7A8D632}"/>
              </a:ext>
            </a:extLst>
          </p:cNvPr>
          <p:cNvSpPr/>
          <p:nvPr/>
        </p:nvSpPr>
        <p:spPr>
          <a:xfrm>
            <a:off x="1066800" y="3084416"/>
            <a:ext cx="16459200" cy="6973983"/>
          </a:xfrm>
          <a:prstGeom prst="rect">
            <a:avLst/>
          </a:prstGeom>
          <a:noFill/>
          <a:ln>
            <a:noFill/>
          </a:ln>
        </p:spPr>
        <p:txBody>
          <a:bodyPr spcFirstLastPara="1" wrap="square" lIns="91425" tIns="45700" rIns="91425" bIns="45700" anchor="t" anchorCtr="0">
            <a:noAutofit/>
          </a:bodyPr>
          <a:lstStyle/>
          <a:p>
            <a:pPr marL="571500" marR="0" lvl="0" indent="-571500" algn="l" rtl="0">
              <a:lnSpc>
                <a:spcPct val="100000"/>
              </a:lnSpc>
              <a:spcBef>
                <a:spcPts val="0"/>
              </a:spcBef>
              <a:spcAft>
                <a:spcPts val="1200"/>
              </a:spcAft>
              <a:buClr>
                <a:srgbClr val="000000"/>
              </a:buClr>
              <a:buSzPct val="110000"/>
              <a:buBlip>
                <a:blip r:embed="rId4"/>
              </a:buBlip>
            </a:pPr>
            <a:r>
              <a:rPr lang="fr-FR" sz="3600" b="1">
                <a:latin typeface="Montserrat" pitchFamily="2" charset="77"/>
              </a:rPr>
              <a:t>Le tire est ce que tous les lecteurs lisent en premier </a:t>
            </a:r>
            <a:r>
              <a:rPr lang="fr-FR" sz="3600">
                <a:latin typeface="Montserrat" pitchFamily="2" charset="77"/>
              </a:rPr>
              <a:t>– Passez du temps à choisir votre titre.</a:t>
            </a:r>
          </a:p>
          <a:p>
            <a:pPr marL="571500" marR="0" lvl="0" indent="-571500" algn="l" rtl="0">
              <a:lnSpc>
                <a:spcPct val="100000"/>
              </a:lnSpc>
              <a:spcBef>
                <a:spcPts val="0"/>
              </a:spcBef>
              <a:spcAft>
                <a:spcPts val="1200"/>
              </a:spcAft>
              <a:buClr>
                <a:srgbClr val="000000"/>
              </a:buClr>
              <a:buSzPct val="110000"/>
              <a:buBlip>
                <a:blip r:embed="rId4"/>
              </a:buBlip>
            </a:pPr>
            <a:r>
              <a:rPr lang="fr-FR" sz="3600" b="1">
                <a:latin typeface="Montserrat" pitchFamily="2" charset="77"/>
              </a:rPr>
              <a:t>Évitez les longs titres </a:t>
            </a:r>
            <a:r>
              <a:rPr lang="fr-FR" sz="3600">
                <a:latin typeface="Montserrat" pitchFamily="2" charset="77"/>
              </a:rPr>
              <a:t>– Limitez votre titre à 10-12 mots.</a:t>
            </a:r>
          </a:p>
          <a:p>
            <a:pPr marL="571500" marR="0" lvl="0" indent="-571500" algn="l" rtl="0">
              <a:lnSpc>
                <a:spcPct val="100000"/>
              </a:lnSpc>
              <a:spcBef>
                <a:spcPts val="0"/>
              </a:spcBef>
              <a:spcAft>
                <a:spcPts val="1200"/>
              </a:spcAft>
              <a:buClr>
                <a:srgbClr val="000000"/>
              </a:buClr>
              <a:buSzPct val="110000"/>
              <a:buBlip>
                <a:blip r:embed="rId4"/>
              </a:buBlip>
            </a:pPr>
            <a:r>
              <a:rPr lang="fr-FR" sz="3600" b="1">
                <a:latin typeface="Montserrat" pitchFamily="2" charset="77"/>
              </a:rPr>
              <a:t>Utilisez des termes et phrases descriptifs qui reflètent adéquatement votre contenu.</a:t>
            </a:r>
          </a:p>
          <a:p>
            <a:pPr marL="571500" marR="0" lvl="0" indent="-571500" algn="l" rtl="0">
              <a:lnSpc>
                <a:spcPct val="100000"/>
              </a:lnSpc>
              <a:spcBef>
                <a:spcPts val="0"/>
              </a:spcBef>
              <a:spcAft>
                <a:spcPts val="1200"/>
              </a:spcAft>
              <a:buClr>
                <a:srgbClr val="000000"/>
              </a:buClr>
              <a:buSzPct val="110000"/>
              <a:buBlip>
                <a:blip r:embed="rId4"/>
              </a:buBlip>
            </a:pPr>
            <a:r>
              <a:rPr lang="fr-FR" sz="3600" b="1">
                <a:latin typeface="Montserrat" pitchFamily="2" charset="77"/>
              </a:rPr>
              <a:t>Quatre éléments d’un bon titre :</a:t>
            </a:r>
          </a:p>
          <a:p>
            <a:pPr marL="1485900" lvl="8" indent="-571500">
              <a:spcAft>
                <a:spcPts val="1200"/>
              </a:spcAft>
              <a:buSzPct val="110000"/>
              <a:buBlip>
                <a:blip r:embed="rId4"/>
              </a:buBlip>
            </a:pPr>
            <a:r>
              <a:rPr lang="fr-FR" sz="3200">
                <a:latin typeface="Montserrat" pitchFamily="2" charset="77"/>
              </a:rPr>
              <a:t>Utiliser peu de mots pour condenser le contenu du résumé.</a:t>
            </a:r>
          </a:p>
          <a:p>
            <a:pPr marL="1485900" lvl="8" indent="-571500">
              <a:spcAft>
                <a:spcPts val="1200"/>
              </a:spcAft>
              <a:buSzPct val="110000"/>
              <a:buBlip>
                <a:blip r:embed="rId4"/>
              </a:buBlip>
            </a:pPr>
            <a:r>
              <a:rPr lang="fr-FR" sz="3200">
                <a:latin typeface="Montserrat" pitchFamily="2" charset="77"/>
              </a:rPr>
              <a:t>Inclure le type de l’étude : ex. Essai randomisé contrôlé, etc.</a:t>
            </a:r>
          </a:p>
          <a:p>
            <a:pPr marL="1485900" lvl="8" indent="-571500">
              <a:spcAft>
                <a:spcPts val="1200"/>
              </a:spcAft>
              <a:buSzPct val="110000"/>
              <a:buBlip>
                <a:blip r:embed="rId4"/>
              </a:buBlip>
            </a:pPr>
            <a:r>
              <a:rPr lang="fr-FR" sz="3200">
                <a:latin typeface="Montserrat" pitchFamily="2" charset="77"/>
              </a:rPr>
              <a:t>Capturer l’attention du lecteur.</a:t>
            </a:r>
          </a:p>
          <a:p>
            <a:pPr marL="1485900" lvl="8" indent="-571500">
              <a:spcAft>
                <a:spcPts val="1200"/>
              </a:spcAft>
              <a:buSzPct val="110000"/>
              <a:buBlip>
                <a:blip r:embed="rId4"/>
              </a:buBlip>
            </a:pPr>
            <a:r>
              <a:rPr lang="fr-FR" sz="3200">
                <a:latin typeface="Montserrat" pitchFamily="2" charset="77"/>
              </a:rPr>
              <a:t>Distinguer le résumé d’autres articles sur le même sujet</a:t>
            </a:r>
          </a:p>
        </p:txBody>
      </p:sp>
    </p:spTree>
    <p:extLst>
      <p:ext uri="{BB962C8B-B14F-4D97-AF65-F5344CB8AC3E}">
        <p14:creationId xmlns:p14="http://schemas.microsoft.com/office/powerpoint/2010/main" val="39744997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9C07E41C-5253-BA28-D9A2-90D875133B54}"/>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378C4E14-7114-2EF2-0F96-17C208097C7E}"/>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75B19099-2F86-3CB4-7AC8-0DB5B138E3D0}"/>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0882D0A9-6E66-44D3-E178-9E08656C56D4}"/>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C743BAD4-7A00-A6F9-E6C0-68308A7A3F56}"/>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a:extLst>
              <a:ext uri="{FF2B5EF4-FFF2-40B4-BE49-F238E27FC236}">
                <a16:creationId xmlns:a16="http://schemas.microsoft.com/office/drawing/2014/main" id="{5CCAF18A-8923-DF0C-9DAD-2885279742C9}"/>
              </a:ext>
            </a:extLst>
          </p:cNvPr>
          <p:cNvSpPr txBox="1"/>
          <p:nvPr/>
        </p:nvSpPr>
        <p:spPr>
          <a:xfrm>
            <a:off x="914400" y="625945"/>
            <a:ext cx="15716100" cy="1034129"/>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fr-FR" sz="4800" b="1" i="0" u="none" strike="noStrike" cap="none">
                <a:solidFill>
                  <a:srgbClr val="FFFFFF"/>
                </a:solidFill>
                <a:latin typeface="Montserrat"/>
                <a:ea typeface="Montserrat"/>
                <a:cs typeface="Montserrat"/>
                <a:sym typeface="Montserrat"/>
              </a:rPr>
              <a:t>Exemples</a:t>
            </a:r>
            <a:endParaRPr lang="fr-FR" sz="5400" b="1" i="0" u="none" strike="noStrike" cap="none">
              <a:solidFill>
                <a:srgbClr val="FFFFFF"/>
              </a:solidFill>
              <a:latin typeface="Montserrat"/>
              <a:ea typeface="Montserrat"/>
              <a:cs typeface="Montserrat"/>
              <a:sym typeface="Montserrat"/>
            </a:endParaRPr>
          </a:p>
        </p:txBody>
      </p:sp>
      <p:sp>
        <p:nvSpPr>
          <p:cNvPr id="3" name="Rectangle 2">
            <a:extLst>
              <a:ext uri="{FF2B5EF4-FFF2-40B4-BE49-F238E27FC236}">
                <a16:creationId xmlns:a16="http://schemas.microsoft.com/office/drawing/2014/main" id="{F1241A1B-85A9-E876-E2F5-B7A5CCD02E4D}"/>
              </a:ext>
            </a:extLst>
          </p:cNvPr>
          <p:cNvSpPr/>
          <p:nvPr/>
        </p:nvSpPr>
        <p:spPr>
          <a:xfrm>
            <a:off x="914400" y="9103996"/>
            <a:ext cx="16459200" cy="646331"/>
          </a:xfrm>
          <a:prstGeom prst="rect">
            <a:avLst/>
          </a:prstGeom>
        </p:spPr>
        <p:txBody>
          <a:bodyPr wrap="square">
            <a:spAutoFit/>
          </a:bodyPr>
          <a:lstStyle/>
          <a:p>
            <a:r>
              <a:rPr lang="en-US" sz="1800" dirty="0" err="1">
                <a:solidFill>
                  <a:srgbClr val="333333"/>
                </a:solidFill>
                <a:latin typeface="Montserrat" pitchFamily="2" charset="77"/>
                <a:ea typeface="Times New Roman" panose="02020603050405020304" pitchFamily="18" charset="0"/>
                <a:cs typeface="Times New Roman" panose="02020603050405020304" pitchFamily="18" charset="0"/>
              </a:rPr>
              <a:t>Programme</a:t>
            </a:r>
            <a:r>
              <a:rPr lang="en-US" sz="1800" dirty="0">
                <a:solidFill>
                  <a:srgbClr val="333333"/>
                </a:solidFill>
                <a:latin typeface="Montserrat" pitchFamily="2" charset="77"/>
                <a:ea typeface="Times New Roman" panose="02020603050405020304" pitchFamily="18" charset="0"/>
                <a:cs typeface="Times New Roman" panose="02020603050405020304" pitchFamily="18" charset="0"/>
              </a:rPr>
              <a:t> </a:t>
            </a:r>
            <a:r>
              <a:rPr lang="en-US" sz="1800" dirty="0" err="1">
                <a:solidFill>
                  <a:srgbClr val="333333"/>
                </a:solidFill>
                <a:latin typeface="Montserrat" pitchFamily="2" charset="77"/>
                <a:ea typeface="Times New Roman" panose="02020603050405020304" pitchFamily="18" charset="0"/>
                <a:cs typeface="Times New Roman" panose="02020603050405020304" pitchFamily="18" charset="0"/>
              </a:rPr>
              <a:t>scientifique</a:t>
            </a:r>
            <a:r>
              <a:rPr lang="en-US" sz="1800" dirty="0">
                <a:solidFill>
                  <a:srgbClr val="333333"/>
                </a:solidFill>
                <a:latin typeface="Montserrat" pitchFamily="2" charset="77"/>
                <a:ea typeface="Times New Roman" panose="02020603050405020304" pitchFamily="18" charset="0"/>
                <a:cs typeface="Times New Roman" panose="02020603050405020304" pitchFamily="18" charset="0"/>
              </a:rPr>
              <a:t>. 5ème </a:t>
            </a:r>
            <a:r>
              <a:rPr lang="en-US" sz="1800" dirty="0" err="1">
                <a:solidFill>
                  <a:srgbClr val="333333"/>
                </a:solidFill>
                <a:latin typeface="Montserrat" pitchFamily="2" charset="77"/>
                <a:ea typeface="Times New Roman" panose="02020603050405020304" pitchFamily="18" charset="0"/>
                <a:cs typeface="Times New Roman" panose="02020603050405020304" pitchFamily="18" charset="0"/>
              </a:rPr>
              <a:t>Conférence</a:t>
            </a:r>
            <a:r>
              <a:rPr lang="en-US" sz="1800" dirty="0">
                <a:solidFill>
                  <a:srgbClr val="333333"/>
                </a:solidFill>
                <a:latin typeface="Montserrat" pitchFamily="2" charset="77"/>
                <a:ea typeface="Times New Roman" panose="02020603050405020304" pitchFamily="18" charset="0"/>
                <a:cs typeface="Times New Roman" panose="02020603050405020304" pitchFamily="18" charset="0"/>
              </a:rPr>
              <a:t> </a:t>
            </a:r>
            <a:r>
              <a:rPr lang="en-US" sz="1800" dirty="0" err="1">
                <a:solidFill>
                  <a:srgbClr val="333333"/>
                </a:solidFill>
                <a:latin typeface="Montserrat" pitchFamily="2" charset="77"/>
                <a:ea typeface="Times New Roman" panose="02020603050405020304" pitchFamily="18" charset="0"/>
                <a:cs typeface="Times New Roman" panose="02020603050405020304" pitchFamily="18" charset="0"/>
              </a:rPr>
              <a:t>Internationale</a:t>
            </a:r>
            <a:r>
              <a:rPr lang="en-US" sz="1800" dirty="0">
                <a:solidFill>
                  <a:srgbClr val="333333"/>
                </a:solidFill>
                <a:latin typeface="Montserrat" pitchFamily="2" charset="77"/>
                <a:ea typeface="Times New Roman" panose="02020603050405020304" pitchFamily="18" charset="0"/>
                <a:cs typeface="Times New Roman" panose="02020603050405020304" pitchFamily="18" charset="0"/>
              </a:rPr>
              <a:t> sur la PF (ICFP) ; 12–15 </a:t>
            </a:r>
            <a:r>
              <a:rPr lang="en-US" sz="1800" dirty="0" err="1">
                <a:solidFill>
                  <a:srgbClr val="333333"/>
                </a:solidFill>
                <a:latin typeface="Montserrat" pitchFamily="2" charset="77"/>
                <a:ea typeface="Times New Roman" panose="02020603050405020304" pitchFamily="18" charset="0"/>
                <a:cs typeface="Times New Roman" panose="02020603050405020304" pitchFamily="18" charset="0"/>
              </a:rPr>
              <a:t>novembre</a:t>
            </a:r>
            <a:r>
              <a:rPr lang="en-US" sz="1800" dirty="0">
                <a:solidFill>
                  <a:srgbClr val="333333"/>
                </a:solidFill>
                <a:latin typeface="Montserrat" pitchFamily="2" charset="77"/>
                <a:ea typeface="Times New Roman" panose="02020603050405020304" pitchFamily="18" charset="0"/>
                <a:cs typeface="Times New Roman" panose="02020603050405020304" pitchFamily="18" charset="0"/>
              </a:rPr>
              <a:t>; Kigali, Rwanda. [base de données </a:t>
            </a:r>
            <a:r>
              <a:rPr lang="en-US" sz="1800" dirty="0" err="1">
                <a:solidFill>
                  <a:srgbClr val="333333"/>
                </a:solidFill>
                <a:latin typeface="Montserrat" pitchFamily="2" charset="77"/>
                <a:ea typeface="Times New Roman" panose="02020603050405020304" pitchFamily="18" charset="0"/>
                <a:cs typeface="Times New Roman" panose="02020603050405020304" pitchFamily="18" charset="0"/>
              </a:rPr>
              <a:t>en</a:t>
            </a:r>
            <a:r>
              <a:rPr lang="en-US" sz="1800" dirty="0">
                <a:solidFill>
                  <a:srgbClr val="333333"/>
                </a:solidFill>
                <a:latin typeface="Montserrat" pitchFamily="2" charset="77"/>
                <a:ea typeface="Times New Roman" panose="02020603050405020304" pitchFamily="18" charset="0"/>
                <a:cs typeface="Times New Roman" panose="02020603050405020304" pitchFamily="18" charset="0"/>
              </a:rPr>
              <a:t> line]. https://</a:t>
            </a:r>
            <a:r>
              <a:rPr lang="en-US" sz="1800" dirty="0" err="1">
                <a:solidFill>
                  <a:srgbClr val="333333"/>
                </a:solidFill>
                <a:latin typeface="Montserrat" pitchFamily="2" charset="77"/>
                <a:ea typeface="Times New Roman" panose="02020603050405020304" pitchFamily="18" charset="0"/>
                <a:cs typeface="Times New Roman" panose="02020603050405020304" pitchFamily="18" charset="0"/>
              </a:rPr>
              <a:t>www.xcdsystem.com</a:t>
            </a:r>
            <a:r>
              <a:rPr lang="en-US" sz="1800" dirty="0">
                <a:solidFill>
                  <a:srgbClr val="333333"/>
                </a:solidFill>
                <a:latin typeface="Montserrat" pitchFamily="2" charset="77"/>
                <a:ea typeface="Times New Roman" panose="02020603050405020304" pitchFamily="18" charset="0"/>
                <a:cs typeface="Times New Roman" panose="02020603050405020304" pitchFamily="18" charset="0"/>
              </a:rPr>
              <a:t>/</a:t>
            </a:r>
            <a:r>
              <a:rPr lang="en-US" sz="1800" dirty="0" err="1">
                <a:solidFill>
                  <a:srgbClr val="333333"/>
                </a:solidFill>
                <a:latin typeface="Montserrat" pitchFamily="2" charset="77"/>
                <a:ea typeface="Times New Roman" panose="02020603050405020304" pitchFamily="18" charset="0"/>
                <a:cs typeface="Times New Roman" panose="02020603050405020304" pitchFamily="18" charset="0"/>
              </a:rPr>
              <a:t>icfp</a:t>
            </a:r>
            <a:r>
              <a:rPr lang="en-US" sz="1800" dirty="0">
                <a:solidFill>
                  <a:srgbClr val="333333"/>
                </a:solidFill>
                <a:latin typeface="Montserrat" pitchFamily="2" charset="77"/>
                <a:ea typeface="Times New Roman" panose="02020603050405020304" pitchFamily="18" charset="0"/>
                <a:cs typeface="Times New Roman" panose="02020603050405020304" pitchFamily="18" charset="0"/>
              </a:rPr>
              <a:t>/program/fhwQ4ds/</a:t>
            </a:r>
            <a:r>
              <a:rPr lang="en-US" sz="1800" dirty="0" err="1">
                <a:solidFill>
                  <a:srgbClr val="333333"/>
                </a:solidFill>
                <a:latin typeface="Montserrat" pitchFamily="2" charset="77"/>
                <a:ea typeface="Times New Roman" panose="02020603050405020304" pitchFamily="18" charset="0"/>
                <a:cs typeface="Times New Roman" panose="02020603050405020304" pitchFamily="18" charset="0"/>
              </a:rPr>
              <a:t>index.cfm</a:t>
            </a:r>
            <a:r>
              <a:rPr lang="en-US" sz="1800" dirty="0">
                <a:solidFill>
                  <a:srgbClr val="333333"/>
                </a:solidFill>
                <a:latin typeface="Montserrat" pitchFamily="2" charset="77"/>
                <a:ea typeface="Times New Roman" panose="02020603050405020304" pitchFamily="18" charset="0"/>
                <a:cs typeface="Times New Roman" panose="02020603050405020304" pitchFamily="18" charset="0"/>
              </a:rPr>
              <a:t>  </a:t>
            </a:r>
            <a:endParaRPr lang="en-US" sz="3200" dirty="0">
              <a:effectLst/>
              <a:latin typeface="Montserrat" pitchFamily="2" charset="77"/>
              <a:ea typeface="Calibri" panose="020F0502020204030204" pitchFamily="34" charset="0"/>
              <a:cs typeface="Times New Roman" panose="02020603050405020304" pitchFamily="18" charset="0"/>
            </a:endParaRPr>
          </a:p>
        </p:txBody>
      </p:sp>
      <p:sp>
        <p:nvSpPr>
          <p:cNvPr id="2" name="Google Shape;130;p4">
            <a:extLst>
              <a:ext uri="{FF2B5EF4-FFF2-40B4-BE49-F238E27FC236}">
                <a16:creationId xmlns:a16="http://schemas.microsoft.com/office/drawing/2014/main" id="{21F3CB96-0902-338A-D15F-601C6CE80A7A}"/>
              </a:ext>
            </a:extLst>
          </p:cNvPr>
          <p:cNvSpPr/>
          <p:nvPr/>
        </p:nvSpPr>
        <p:spPr>
          <a:xfrm>
            <a:off x="1066800" y="3084417"/>
            <a:ext cx="16459200" cy="5640483"/>
          </a:xfrm>
          <a:prstGeom prst="rect">
            <a:avLst/>
          </a:prstGeom>
          <a:noFill/>
          <a:ln>
            <a:noFill/>
          </a:ln>
        </p:spPr>
        <p:txBody>
          <a:bodyPr spcFirstLastPara="1" wrap="square" lIns="91425" tIns="45700" rIns="91425" bIns="45700" anchor="t" anchorCtr="0">
            <a:noAutofit/>
          </a:bodyPr>
          <a:lstStyle/>
          <a:p>
            <a:pPr marL="571500" marR="0" lvl="0" indent="-571500" algn="l" rtl="0">
              <a:lnSpc>
                <a:spcPct val="100000"/>
              </a:lnSpc>
              <a:spcBef>
                <a:spcPts val="0"/>
              </a:spcBef>
              <a:spcAft>
                <a:spcPts val="1200"/>
              </a:spcAft>
              <a:buClr>
                <a:srgbClr val="000000"/>
              </a:buClr>
              <a:buSzPct val="110000"/>
              <a:buBlip>
                <a:blip r:embed="rId4"/>
              </a:buBlip>
            </a:pPr>
            <a:r>
              <a:rPr lang="fr-FR" sz="3600">
                <a:latin typeface="Montserrat" pitchFamily="2" charset="77"/>
              </a:rPr>
              <a:t>Définir et promouvoir les compétences liées au genre chez les prestataires de planification familiale: Cadre de compétences</a:t>
            </a:r>
          </a:p>
          <a:p>
            <a:pPr marL="571500" marR="0" lvl="0" indent="-571500" algn="l" rtl="0">
              <a:lnSpc>
                <a:spcPct val="100000"/>
              </a:lnSpc>
              <a:spcBef>
                <a:spcPts val="0"/>
              </a:spcBef>
              <a:spcAft>
                <a:spcPts val="1200"/>
              </a:spcAft>
              <a:buClr>
                <a:srgbClr val="000000"/>
              </a:buClr>
              <a:buSzPct val="110000"/>
              <a:buBlip>
                <a:blip r:embed="rId4"/>
              </a:buBlip>
            </a:pPr>
            <a:r>
              <a:rPr lang="fr-FR" sz="3600">
                <a:latin typeface="Montserrat" pitchFamily="2" charset="77"/>
              </a:rPr>
              <a:t>Pas sans nous : Outil pour répondre aux besoins des jeunes dans les Plans d’Action Nationaux Budgétisés</a:t>
            </a:r>
          </a:p>
          <a:p>
            <a:pPr marL="571500" marR="0" lvl="0" indent="-571500" algn="l" rtl="0">
              <a:lnSpc>
                <a:spcPct val="100000"/>
              </a:lnSpc>
              <a:spcBef>
                <a:spcPts val="0"/>
              </a:spcBef>
              <a:spcAft>
                <a:spcPts val="1200"/>
              </a:spcAft>
              <a:buClr>
                <a:srgbClr val="000000"/>
              </a:buClr>
              <a:buSzPct val="110000"/>
              <a:buBlip>
                <a:blip r:embed="rId4"/>
              </a:buBlip>
            </a:pPr>
            <a:r>
              <a:rPr lang="fr-FR" sz="3600">
                <a:latin typeface="Montserrat" pitchFamily="2" charset="77"/>
              </a:rPr>
              <a:t>Les leçons d’un programme de distribution à base communautaire dans le secteur public pour le passage à l’échelle du contraceptif DMPA-SC au Nigeria</a:t>
            </a:r>
            <a:endParaRPr lang="fr-FR" sz="3200">
              <a:latin typeface="Montserrat" pitchFamily="2" charset="77"/>
            </a:endParaRPr>
          </a:p>
        </p:txBody>
      </p:sp>
    </p:spTree>
    <p:extLst>
      <p:ext uri="{BB962C8B-B14F-4D97-AF65-F5344CB8AC3E}">
        <p14:creationId xmlns:p14="http://schemas.microsoft.com/office/powerpoint/2010/main" val="2091539834"/>
      </p:ext>
    </p:extLst>
  </p:cSld>
  <p:clrMapOvr>
    <a:masterClrMapping/>
  </p:clrMapOvr>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6043</TotalTime>
  <Words>4895</Words>
  <Application>Microsoft Macintosh PowerPoint</Application>
  <PresentationFormat>Custom</PresentationFormat>
  <Paragraphs>307</Paragraphs>
  <Slides>44</Slides>
  <Notes>34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44</vt:i4>
      </vt:variant>
    </vt:vector>
  </HeadingPairs>
  <TitlesOfParts>
    <vt:vector size="51" baseType="lpstr">
      <vt:lpstr>Aptos Display</vt:lpstr>
      <vt:lpstr>Aptos</vt:lpstr>
      <vt:lpstr>Arial</vt:lpstr>
      <vt:lpstr>Helvetica</vt:lpstr>
      <vt:lpstr>Calibri</vt:lpstr>
      <vt:lpstr>Montserrat</vt:lpstr>
      <vt:lpstr>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Molly Moesner</cp:lastModifiedBy>
  <cp:revision>61</cp:revision>
  <dcterms:modified xsi:type="dcterms:W3CDTF">2025-01-11T18:46:45Z</dcterms:modified>
</cp:coreProperties>
</file>