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6"/>
  </p:notesMasterIdLst>
  <p:sldIdLst>
    <p:sldId id="256" r:id="rId2"/>
    <p:sldId id="258" r:id="rId3"/>
    <p:sldId id="278" r:id="rId4"/>
    <p:sldId id="259" r:id="rId5"/>
    <p:sldId id="280" r:id="rId6"/>
    <p:sldId id="282" r:id="rId7"/>
    <p:sldId id="283" r:id="rId8"/>
    <p:sldId id="284" r:id="rId9"/>
    <p:sldId id="285" r:id="rId10"/>
    <p:sldId id="286" r:id="rId11"/>
    <p:sldId id="287" r:id="rId12"/>
    <p:sldId id="317" r:id="rId13"/>
    <p:sldId id="318" r:id="rId14"/>
    <p:sldId id="332" r:id="rId15"/>
    <p:sldId id="333" r:id="rId16"/>
    <p:sldId id="290" r:id="rId17"/>
    <p:sldId id="292" r:id="rId18"/>
    <p:sldId id="322" r:id="rId19"/>
    <p:sldId id="330" r:id="rId20"/>
    <p:sldId id="294" r:id="rId21"/>
    <p:sldId id="295" r:id="rId22"/>
    <p:sldId id="331" r:id="rId23"/>
    <p:sldId id="298" r:id="rId24"/>
    <p:sldId id="299" r:id="rId25"/>
    <p:sldId id="329" r:id="rId26"/>
    <p:sldId id="328" r:id="rId27"/>
    <p:sldId id="326" r:id="rId28"/>
    <p:sldId id="327" r:id="rId29"/>
    <p:sldId id="301" r:id="rId30"/>
    <p:sldId id="302" r:id="rId31"/>
    <p:sldId id="303" r:id="rId32"/>
    <p:sldId id="304" r:id="rId33"/>
    <p:sldId id="305" r:id="rId34"/>
    <p:sldId id="306" r:id="rId35"/>
    <p:sldId id="307" r:id="rId36"/>
    <p:sldId id="308" r:id="rId37"/>
    <p:sldId id="309" r:id="rId38"/>
    <p:sldId id="334" r:id="rId39"/>
    <p:sldId id="335" r:id="rId40"/>
    <p:sldId id="336" r:id="rId41"/>
    <p:sldId id="337" r:id="rId42"/>
    <p:sldId id="314" r:id="rId43"/>
    <p:sldId id="315" r:id="rId44"/>
    <p:sldId id="277" r:id="rId45"/>
  </p:sldIdLst>
  <p:sldSz cx="18288000" cy="10287000"/>
  <p:notesSz cx="6858000" cy="9144000"/>
  <p:embeddedFontLst>
    <p:embeddedFont>
      <p:font typeface="Montserrat" pitchFamily="2" charset="77"/>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p:restoredTop sz="94398"/>
  </p:normalViewPr>
  <p:slideViewPr>
    <p:cSldViewPr snapToGrid="0">
      <p:cViewPr varScale="1">
        <p:scale>
          <a:sx n="35" d="100"/>
          <a:sy n="35" d="100"/>
        </p:scale>
        <p:origin x="208" y="1608"/>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36D9969-4667-A149-9435-97673FECBB8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90703EC-0893-12BD-3349-0E977B3A03F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D074F34-84D8-E00F-9CBF-AD4491FBBF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4335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A546057-18BC-C6EE-9B60-77350AB7ED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EF54E3-74FE-E72E-EC7B-AAF2A741742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2C449CF-5AAB-5B4F-C00E-594116F909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7500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406D4FE-39A7-5B9E-4675-58749CBB66A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9C4AAAF-5CC6-0515-1EFD-086CF682B71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1B87350-E1DD-36EF-E297-DF5188144F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5114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BF0D916-CD56-C403-7700-14D13715248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227BB31-9E88-E98C-2CE9-C66085742D6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15A39AD-7BC3-654B-10A0-EC32B34E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194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EF32360-4CE6-86FC-2E12-B96933CC47A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178CD9C-12B8-7110-4BDA-3E5C1797AA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FF3B5215-AC72-0F88-3DDA-F380B5949D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1444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E679CB-DC79-CC2F-3C8B-FFB3D8BC57C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7A34ABC-C75D-22CE-B980-994C640637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4E6BD5D-14BA-F05A-9247-531ED5A823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5894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10/1/25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10/1/25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hyperlink" Target="https://www.sciencedirect.com/book/9780128142769" TargetMode="Externa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hyperlink" Target="https://www.sciencedirect.com/book/9780128142769"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icfp2022.dryfta.com/index.php?option=com_dryfta&amp;view=program&amp;Itemid=68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s://www.xcdsystem.com/icfp/program/fhwQ4ds/index.cf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4940592"/>
            <a:ext cx="13036679" cy="101566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n-US" sz="6600" b="1" i="0" u="none" strike="noStrike" cap="none" dirty="0">
                <a:solidFill>
                  <a:srgbClr val="FFFFFF"/>
                </a:solidFill>
                <a:latin typeface="Montserrat"/>
                <a:ea typeface="Montserrat"/>
                <a:cs typeface="Montserrat"/>
                <a:sym typeface="Montserrat"/>
              </a:rPr>
              <a:t>Program Abstract Writing</a:t>
            </a:r>
            <a:endParaRPr lang="en-US" sz="12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err="1">
                <a:solidFill>
                  <a:srgbClr val="FFFFFF"/>
                </a:solidFill>
                <a:latin typeface="Montserrat"/>
                <a:ea typeface="Montserrat"/>
                <a:cs typeface="Montserrat"/>
                <a:sym typeface="Montserrat"/>
              </a:rPr>
              <a:t>TheICFP.org</a:t>
            </a:r>
            <a:r>
              <a:rPr lang="es-ES_tradnl" sz="1800" b="0" i="0" u="none" strike="noStrike" cap="none" dirty="0">
                <a:solidFill>
                  <a:srgbClr val="FFFFFF"/>
                </a:solidFill>
                <a:latin typeface="Montserrat"/>
                <a:ea typeface="Montserrat"/>
                <a:cs typeface="Montserrat"/>
                <a:sym typeface="Montserrat"/>
              </a:rPr>
              <a:t> | #ICFP2025</a:t>
            </a:r>
            <a:endParaRPr lang="es-ES_tradnl" sz="1600" b="0" i="0" u="none" strike="noStrike" cap="none" dirty="0">
              <a:solidFill>
                <a:srgbClr val="000000"/>
              </a:solidFill>
              <a:latin typeface="Arial"/>
              <a:ea typeface="Arial"/>
              <a:cs typeface="Arial"/>
              <a:sym typeface="Arial"/>
            </a:endParaRPr>
          </a:p>
        </p:txBody>
      </p:sp>
      <p:sp>
        <p:nvSpPr>
          <p:cNvPr id="80" name="Google Shape;80;p1"/>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1800" b="1" i="0" u="none" strike="noStrike" cap="none" dirty="0">
                <a:solidFill>
                  <a:srgbClr val="FFFFFF"/>
                </a:solidFill>
                <a:latin typeface="Montserrat"/>
                <a:ea typeface="Montserrat"/>
                <a:cs typeface="Montserrat"/>
                <a:sym typeface="Montserrat"/>
              </a:rPr>
              <a:t>Prepared by:</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Scientific Subcommittee</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International Conference on Family Planning (ICFP)</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Contact email: </a:t>
            </a:r>
            <a:r>
              <a:rPr lang="en-US" sz="1800" i="0" u="none" strike="noStrike" cap="none" dirty="0" err="1">
                <a:solidFill>
                  <a:srgbClr val="FFFFFF"/>
                </a:solidFill>
                <a:latin typeface="Montserrat"/>
                <a:ea typeface="Montserrat"/>
                <a:cs typeface="Montserrat"/>
                <a:sym typeface="Montserrat"/>
              </a:rPr>
              <a:t>abstracts@theicfp.org</a:t>
            </a:r>
            <a:endParaRPr lang="en-US" sz="1800" i="0" u="none" strike="noStrike" cap="none" dirty="0">
              <a:solidFill>
                <a:srgbClr val="FFFFFF"/>
              </a:solidFill>
              <a:latin typeface="Montserrat"/>
              <a:ea typeface="Montserrat"/>
              <a:cs typeface="Montserrat"/>
              <a:sym typeface="Montserrat"/>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chemeClr val="bg1"/>
                </a:solidFill>
                <a:latin typeface="Montserrat" pitchFamily="2" charset="77"/>
              </a:rPr>
              <a:t>Significance / Background </a:t>
            </a:r>
            <a:r>
              <a:rPr lang="es-ES_tradnl" sz="7200" b="1" dirty="0">
                <a:solidFill>
                  <a:srgbClr val="FFFFFF"/>
                </a:solidFill>
                <a:latin typeface="Montserrat" pitchFamily="2" charset="77"/>
                <a:ea typeface="Montserrat"/>
                <a:cs typeface="Montserrat"/>
                <a:sym typeface="Montserrat"/>
              </a:rPr>
              <a:t>  </a:t>
            </a:r>
            <a:endParaRPr lang="es-ES_tradnl" sz="7200" b="1" i="0" u="none" strike="noStrike" cap="none" dirty="0">
              <a:solidFill>
                <a:srgbClr val="FFFFFF"/>
              </a:solidFill>
              <a:latin typeface="Montserrat" pitchFamily="2" charset="77"/>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99791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was the program or evaluation necessary?</a:t>
            </a:r>
          </a:p>
        </p:txBody>
      </p:sp>
      <p:sp>
        <p:nvSpPr>
          <p:cNvPr id="2" name="Google Shape;130;p4">
            <a:extLst>
              <a:ext uri="{FF2B5EF4-FFF2-40B4-BE49-F238E27FC236}">
                <a16:creationId xmlns:a16="http://schemas.microsoft.com/office/drawing/2014/main" id="{E258C3C8-6CC4-5BDE-B3E0-D1009171C5FA}"/>
              </a:ext>
            </a:extLst>
          </p:cNvPr>
          <p:cNvSpPr/>
          <p:nvPr/>
        </p:nvSpPr>
        <p:spPr>
          <a:xfrm>
            <a:off x="1066800" y="3084417"/>
            <a:ext cx="16459200" cy="6518635"/>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en-US" sz="3600" b="1" dirty="0">
                <a:latin typeface="Montserrat" pitchFamily="2" charset="77"/>
              </a:rPr>
              <a:t>Provide the context of the program intervention or evaluation.</a:t>
            </a:r>
          </a:p>
          <a:p>
            <a:pPr marL="571500" indent="-571500" algn="l">
              <a:lnSpc>
                <a:spcPct val="100000"/>
              </a:lnSpc>
              <a:spcAft>
                <a:spcPts val="1200"/>
              </a:spcAft>
              <a:buBlip>
                <a:blip r:embed="rId4"/>
              </a:buBlip>
            </a:pPr>
            <a:r>
              <a:rPr lang="en-US" sz="3600" b="1" dirty="0">
                <a:latin typeface="Montserrat" pitchFamily="2" charset="77"/>
              </a:rPr>
              <a:t>For program implementation abstracts without evaluation results:</a:t>
            </a:r>
          </a:p>
          <a:p>
            <a:pPr marL="1028700" lvl="1" indent="-571500">
              <a:spcAft>
                <a:spcPts val="1200"/>
              </a:spcAft>
              <a:buBlip>
                <a:blip r:embed="rId4"/>
              </a:buBlip>
            </a:pPr>
            <a:r>
              <a:rPr lang="en-US" sz="3200" dirty="0">
                <a:latin typeface="Montserrat" pitchFamily="2" charset="77"/>
              </a:rPr>
              <a:t>Why is the program necessary, e.g. who is affected, what are the consequences? </a:t>
            </a:r>
          </a:p>
          <a:p>
            <a:pPr marL="571500" indent="-571500" algn="l">
              <a:lnSpc>
                <a:spcPct val="100000"/>
              </a:lnSpc>
              <a:spcAft>
                <a:spcPts val="1200"/>
              </a:spcAft>
              <a:buBlip>
                <a:blip r:embed="rId4"/>
              </a:buBlip>
            </a:pPr>
            <a:r>
              <a:rPr lang="en-US" sz="3600" b="1" dirty="0">
                <a:latin typeface="Montserrat" pitchFamily="2" charset="77"/>
              </a:rPr>
              <a:t>For abstracts with evaluation results:</a:t>
            </a:r>
          </a:p>
          <a:p>
            <a:pPr marL="1028700" lvl="1" indent="-571500">
              <a:spcAft>
                <a:spcPts val="1200"/>
              </a:spcAft>
              <a:buBlip>
                <a:blip r:embed="rId4"/>
              </a:buBlip>
            </a:pPr>
            <a:r>
              <a:rPr lang="en-US" sz="3200" dirty="0">
                <a:latin typeface="Montserrat" pitchFamily="2" charset="77"/>
              </a:rPr>
              <a:t>The purpose of the evaluation</a:t>
            </a:r>
          </a:p>
          <a:p>
            <a:pPr marL="1028700" lvl="1" indent="-571500">
              <a:spcAft>
                <a:spcPts val="1200"/>
              </a:spcAft>
              <a:buBlip>
                <a:blip r:embed="rId4"/>
              </a:buBlip>
            </a:pPr>
            <a:r>
              <a:rPr lang="en-US" sz="3200" dirty="0">
                <a:latin typeface="Montserrat" pitchFamily="2" charset="77"/>
              </a:rPr>
              <a:t>Who will be using the results</a:t>
            </a:r>
          </a:p>
          <a:p>
            <a:pPr marL="1028700" lvl="1" indent="-571500">
              <a:spcAft>
                <a:spcPts val="1200"/>
              </a:spcAft>
              <a:buBlip>
                <a:blip r:embed="rId4"/>
              </a:buBlip>
            </a:pPr>
            <a:r>
              <a:rPr lang="en-US" sz="3200" dirty="0">
                <a:latin typeface="Montserrat" pitchFamily="2" charset="77"/>
              </a:rPr>
              <a:t>Stage of the program or project development </a:t>
            </a:r>
          </a:p>
          <a:p>
            <a:pPr marL="1028700" lvl="1" indent="-571500">
              <a:spcAft>
                <a:spcPts val="1200"/>
              </a:spcAft>
              <a:buBlip>
                <a:blip r:embed="rId4"/>
              </a:buBlip>
            </a:pPr>
            <a:r>
              <a:rPr lang="en-US" sz="3200" dirty="0">
                <a:latin typeface="Montserrat" pitchFamily="2" charset="77"/>
              </a:rPr>
              <a:t>Project timeline</a:t>
            </a:r>
          </a:p>
        </p:txBody>
      </p:sp>
    </p:spTree>
    <p:extLst>
      <p:ext uri="{BB962C8B-B14F-4D97-AF65-F5344CB8AC3E}">
        <p14:creationId xmlns:p14="http://schemas.microsoft.com/office/powerpoint/2010/main" val="190254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was the program necessary?</a:t>
            </a: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en-US" sz="3600" b="1" dirty="0">
                <a:latin typeface="Montserrat" pitchFamily="2" charset="77"/>
              </a:rPr>
              <a:t>Do:</a:t>
            </a:r>
          </a:p>
          <a:p>
            <a:pPr marL="918972" lvl="1" indent="-571500">
              <a:spcAft>
                <a:spcPts val="1200"/>
              </a:spcAft>
              <a:buBlip>
                <a:blip r:embed="rId4"/>
              </a:buBlip>
            </a:pPr>
            <a:r>
              <a:rPr lang="en-US" sz="3600" dirty="0">
                <a:latin typeface="Montserrat" pitchFamily="2" charset="77"/>
              </a:rPr>
              <a:t>Identify why your program is important.</a:t>
            </a:r>
          </a:p>
          <a:p>
            <a:pPr marL="918972" lvl="1" indent="-571500">
              <a:spcAft>
                <a:spcPts val="1200"/>
              </a:spcAft>
              <a:buBlip>
                <a:blip r:embed="rId4"/>
              </a:buBlip>
            </a:pPr>
            <a:r>
              <a:rPr lang="en-US" sz="3600" dirty="0">
                <a:latin typeface="Montserrat" pitchFamily="2" charset="77"/>
              </a:rPr>
              <a:t>Provide relevant, specific context.</a:t>
            </a:r>
          </a:p>
          <a:p>
            <a:pPr algn="l">
              <a:lnSpc>
                <a:spcPct val="100000"/>
              </a:lnSpc>
              <a:spcAft>
                <a:spcPts val="1200"/>
              </a:spcAft>
            </a:pPr>
            <a:r>
              <a:rPr lang="en-US" sz="3600" b="1" dirty="0">
                <a:latin typeface="Montserrat" pitchFamily="2" charset="77"/>
              </a:rPr>
              <a:t>Do </a:t>
            </a:r>
            <a:r>
              <a:rPr lang="en-US" sz="3600" b="1" i="1" u="sng" dirty="0">
                <a:latin typeface="Montserrat" pitchFamily="2" charset="77"/>
              </a:rPr>
              <a:t>NOT</a:t>
            </a:r>
            <a:r>
              <a:rPr lang="en-US" sz="3600" b="1" dirty="0">
                <a:latin typeface="Montserrat" pitchFamily="2" charset="77"/>
              </a:rPr>
              <a:t>:</a:t>
            </a:r>
          </a:p>
          <a:p>
            <a:pPr marL="918972" lvl="1" indent="-571500">
              <a:spcAft>
                <a:spcPts val="1200"/>
              </a:spcAft>
              <a:buBlip>
                <a:blip r:embed="rId4"/>
              </a:buBlip>
            </a:pPr>
            <a:r>
              <a:rPr lang="en-US" sz="3600" dirty="0">
                <a:latin typeface="Montserrat" pitchFamily="2" charset="77"/>
              </a:rPr>
              <a:t>Do not summarize the context of the issue without identifying what specifically your program/project will address.</a:t>
            </a:r>
          </a:p>
          <a:p>
            <a:pPr marL="918972" lvl="1" indent="-571500">
              <a:spcAft>
                <a:spcPts val="1200"/>
              </a:spcAft>
              <a:buBlip>
                <a:blip r:embed="rId4"/>
              </a:buBlip>
            </a:pPr>
            <a:r>
              <a:rPr lang="en-US" sz="3600" dirty="0">
                <a:latin typeface="Montserrat" pitchFamily="2" charset="77"/>
              </a:rPr>
              <a:t>Do not waste space on generic background information. Instead, be specific to the context and program.</a:t>
            </a:r>
          </a:p>
        </p:txBody>
      </p:sp>
    </p:spTree>
    <p:extLst>
      <p:ext uri="{BB962C8B-B14F-4D97-AF65-F5344CB8AC3E}">
        <p14:creationId xmlns:p14="http://schemas.microsoft.com/office/powerpoint/2010/main" val="3745767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6D894BBD-275A-B04B-C874-A63FDFD61C96}"/>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717505"/>
            <a:ext cx="12687300" cy="6184066"/>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en-US" sz="2200" b="1" dirty="0">
                <a:solidFill>
                  <a:srgbClr val="0070C0"/>
                </a:solidFill>
                <a:latin typeface="Montserrat" pitchFamily="2" charset="77"/>
              </a:rPr>
              <a:t>Global populations have wide diversity in sexual and reproductive health (SRH) needs and preferences. To better meet these needs --and improve health impact --decision-makers are prioritizing expansion of the array of contraceptive and SRH innovations available in resource-limited countries. Self-injectable contraceptives (SI) are one such innovation. </a:t>
            </a:r>
            <a:r>
              <a:rPr lang="en-US" sz="2200" dirty="0">
                <a:latin typeface="Montserrat" pitchFamily="2" charset="77"/>
              </a:rPr>
              <a:t>To integrate SI as part of local SRH service offerings, investments in social and behavior change (SBC), demand generation, and service delivery are necessary. Teams tasked with managing such interventions require evidence to understand women’s movement along SBC use journey stages from awareness, to intent to use, to eventual use. </a:t>
            </a:r>
          </a:p>
          <a:p>
            <a:pPr algn="l">
              <a:lnSpc>
                <a:spcPct val="100000"/>
              </a:lnSpc>
              <a:spcAft>
                <a:spcPts val="1200"/>
              </a:spcAft>
            </a:pPr>
            <a:r>
              <a:rPr lang="en-US" sz="2200" dirty="0">
                <a:latin typeface="Montserrat" pitchFamily="2" charset="77"/>
              </a:rPr>
              <a:t>Where service delivery data reveals patterns in SI adoption, it cannot help implementers understand the linkages between adoption and earlier stages of the use journey linkages that are critical to real-time decision-making. To assess awareness, programs can leverage such digitally-focused metrics as impressions, reach, and click-through-rates on a weekly to daily basis. However, these do not assess saturation, nor reach to unique (individual) users or geographies. Though household surveys can offer a rigorous assessment of women’s movement from awareness to intent, cost precludes their frequent use in data-to-action cycles. Standard methods thus leave many programs with a missing link.</a:t>
            </a:r>
          </a:p>
        </p:txBody>
      </p:sp>
      <p:sp>
        <p:nvSpPr>
          <p:cNvPr id="3" name="Rectangle 2">
            <a:extLst>
              <a:ext uri="{FF2B5EF4-FFF2-40B4-BE49-F238E27FC236}">
                <a16:creationId xmlns:a16="http://schemas.microsoft.com/office/drawing/2014/main" id="{7C53EB76-3BE4-3D16-689F-AD488A12CF8E}"/>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6EFD8D9-E3DD-3724-30D5-1A8023C6DE73}"/>
              </a:ext>
            </a:extLst>
          </p:cNvPr>
          <p:cNvSpPr txBox="1"/>
          <p:nvPr/>
        </p:nvSpPr>
        <p:spPr>
          <a:xfrm>
            <a:off x="14325600" y="2717505"/>
            <a:ext cx="3048000" cy="4154984"/>
          </a:xfrm>
          <a:prstGeom prst="rect">
            <a:avLst/>
          </a:prstGeom>
          <a:noFill/>
          <a:ln>
            <a:solidFill>
              <a:schemeClr val="accent1"/>
            </a:solidFill>
          </a:ln>
        </p:spPr>
        <p:txBody>
          <a:bodyPr wrap="square" rtlCol="0">
            <a:spAutoFit/>
          </a:bodyPr>
          <a:lstStyle/>
          <a:p>
            <a:r>
              <a:rPr lang="en-US" sz="2400" dirty="0">
                <a:solidFill>
                  <a:srgbClr val="0070C0"/>
                </a:solidFill>
                <a:latin typeface="Montserrat" pitchFamily="2" charset="77"/>
              </a:rPr>
              <a:t>Why is this project important? – Establishes the importance of the expansion of contraceptive and SRH innovations in resource-limited countries, specifically </a:t>
            </a:r>
          </a:p>
          <a:p>
            <a:r>
              <a:rPr lang="en-US" sz="2400" dirty="0">
                <a:solidFill>
                  <a:srgbClr val="0070C0"/>
                </a:solidFill>
                <a:latin typeface="Montserrat" pitchFamily="2" charset="77"/>
              </a:rPr>
              <a:t>about SI.</a:t>
            </a:r>
          </a:p>
        </p:txBody>
      </p:sp>
    </p:spTree>
    <p:extLst>
      <p:ext uri="{BB962C8B-B14F-4D97-AF65-F5344CB8AC3E}">
        <p14:creationId xmlns:p14="http://schemas.microsoft.com/office/powerpoint/2010/main" val="133050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33BACF0-059C-F032-7A4F-E6A4E1C702EE}"/>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730523B-FB7F-1A0D-AE94-F912EF7F83F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AEF31DA-F57C-4AF4-F372-673A23CAEF2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2539CA56-CC5A-198B-83BC-C74F2F38A27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03E429-FCA3-6EC0-A241-7969A5DAD7F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469B7BF-5CBA-68BA-320D-F8A1E6450D4F}"/>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endParaRPr lang="en-US" sz="5400" b="1" dirty="0">
              <a:solidFill>
                <a:srgbClr val="FFFFFF"/>
              </a:solidFill>
              <a:latin typeface="Montserrat"/>
              <a:ea typeface="Montserrat"/>
              <a:cs typeface="Montserrat"/>
              <a:sym typeface="Montserrat"/>
            </a:endParaRPr>
          </a:p>
        </p:txBody>
      </p:sp>
      <p:sp>
        <p:nvSpPr>
          <p:cNvPr id="130" name="Google Shape;130;p4">
            <a:extLst>
              <a:ext uri="{FF2B5EF4-FFF2-40B4-BE49-F238E27FC236}">
                <a16:creationId xmlns:a16="http://schemas.microsoft.com/office/drawing/2014/main" id="{1E6EB10A-FD54-DBE5-CC5B-3FC25DFC057C}"/>
              </a:ext>
            </a:extLst>
          </p:cNvPr>
          <p:cNvSpPr/>
          <p:nvPr/>
        </p:nvSpPr>
        <p:spPr>
          <a:xfrm>
            <a:off x="914400" y="2717505"/>
            <a:ext cx="12687300" cy="6184066"/>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en-US" sz="2200" dirty="0">
                <a:latin typeface="Montserrat" pitchFamily="2" charset="77"/>
              </a:rPr>
              <a:t>Global populations have wide diversity in sexual and reproductive health (SRH) needs and preferences. To better meet these needs --and improve health impact --decision-makers are prioritizing expansion of the array of contraceptive and SRH innovations available in resource-limited countries. Self-injectable contraceptives (SI) are one such innovation. </a:t>
            </a:r>
            <a:r>
              <a:rPr lang="en-US" sz="2200" b="1" dirty="0">
                <a:solidFill>
                  <a:schemeClr val="accent6">
                    <a:lumMod val="75000"/>
                  </a:schemeClr>
                </a:solidFill>
                <a:latin typeface="Montserrat" pitchFamily="2" charset="77"/>
              </a:rPr>
              <a:t>To integrate SI as part of local SRH service offerings, investments in social and behavior change (SBC), demand generation, and service delivery are necessary. </a:t>
            </a:r>
            <a:r>
              <a:rPr lang="en-US" sz="2200" dirty="0">
                <a:latin typeface="Montserrat" pitchFamily="2" charset="77"/>
              </a:rPr>
              <a:t>Teams tasked with managing such interventions require evidence to understand women’s movement along SBC use journey stages from awareness, to intent to use, to eventual use. </a:t>
            </a:r>
          </a:p>
          <a:p>
            <a:pPr algn="l">
              <a:lnSpc>
                <a:spcPct val="100000"/>
              </a:lnSpc>
              <a:spcAft>
                <a:spcPts val="1200"/>
              </a:spcAft>
            </a:pPr>
            <a:r>
              <a:rPr lang="en-US" sz="2200" dirty="0">
                <a:latin typeface="Montserrat" pitchFamily="2" charset="77"/>
              </a:rPr>
              <a:t>Where service delivery data reveals patterns in SI adoption, it cannot help implementers understand the linkages between adoption and earlier stages of the use journey linkages that are critical to real-time decision-making. </a:t>
            </a:r>
            <a:r>
              <a:rPr lang="en-US" sz="2200" b="1" dirty="0">
                <a:solidFill>
                  <a:schemeClr val="accent6">
                    <a:lumMod val="75000"/>
                  </a:schemeClr>
                </a:solidFill>
                <a:latin typeface="Montserrat" pitchFamily="2" charset="77"/>
              </a:rPr>
              <a:t>To assess awareness, programs can leverage such digitally-focused metrics as impressions, reach, and click-through-rates on a weekly to daily basis. However, these do not assess saturation, nor reach to unique (individual) users or geographies. Though household surveys can offer a rigorous assessment of women’s movement from awareness to intent, cost precludes their frequent use in data-to-action cycles. </a:t>
            </a:r>
            <a:r>
              <a:rPr lang="en-US" sz="2200" dirty="0">
                <a:latin typeface="Montserrat" pitchFamily="2" charset="77"/>
              </a:rPr>
              <a:t>Standard methods thus leave many programs with a missing link.</a:t>
            </a:r>
          </a:p>
        </p:txBody>
      </p:sp>
      <p:sp>
        <p:nvSpPr>
          <p:cNvPr id="3" name="Rectangle 2">
            <a:extLst>
              <a:ext uri="{FF2B5EF4-FFF2-40B4-BE49-F238E27FC236}">
                <a16:creationId xmlns:a16="http://schemas.microsoft.com/office/drawing/2014/main" id="{13FDFA5E-AD34-F53C-C332-49B1B89B65B9}"/>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A0D30505-94F4-A192-F95E-51E732B37BCD}"/>
              </a:ext>
            </a:extLst>
          </p:cNvPr>
          <p:cNvSpPr txBox="1"/>
          <p:nvPr/>
        </p:nvSpPr>
        <p:spPr>
          <a:xfrm>
            <a:off x="14325600" y="2717505"/>
            <a:ext cx="3048000" cy="1569660"/>
          </a:xfrm>
          <a:prstGeom prst="rect">
            <a:avLst/>
          </a:prstGeom>
          <a:noFill/>
          <a:ln>
            <a:solidFill>
              <a:schemeClr val="accent1"/>
            </a:solidFill>
          </a:ln>
        </p:spPr>
        <p:txBody>
          <a:bodyPr wrap="square" rtlCol="0">
            <a:spAutoFit/>
          </a:bodyPr>
          <a:lstStyle/>
          <a:p>
            <a:r>
              <a:rPr lang="en-US" sz="2400" dirty="0">
                <a:solidFill>
                  <a:schemeClr val="accent6">
                    <a:lumMod val="75000"/>
                  </a:schemeClr>
                </a:solidFill>
                <a:latin typeface="Montserrat" pitchFamily="2" charset="77"/>
              </a:rPr>
              <a:t>Relevant, specific, context– Provides brief description of the project.</a:t>
            </a:r>
          </a:p>
        </p:txBody>
      </p:sp>
    </p:spTree>
    <p:extLst>
      <p:ext uri="{BB962C8B-B14F-4D97-AF65-F5344CB8AC3E}">
        <p14:creationId xmlns:p14="http://schemas.microsoft.com/office/powerpoint/2010/main" val="3603165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77DD0166-9264-A22A-922A-A3DB0F485E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25C97BE-652F-9674-A897-1AE83386229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BB96535-1FB9-CDA9-E476-9AD807A37D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A7D46B1-460B-7509-A53C-CB605FDC35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7B22835-2475-0F7D-49E5-D682FC8984A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9463DCE-6BD3-13A0-2039-DFEA11546A3D}"/>
              </a:ext>
            </a:extLst>
          </p:cNvPr>
          <p:cNvSpPr txBox="1"/>
          <p:nvPr/>
        </p:nvSpPr>
        <p:spPr>
          <a:xfrm>
            <a:off x="914400" y="56131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130" name="Google Shape;130;p4">
            <a:extLst>
              <a:ext uri="{FF2B5EF4-FFF2-40B4-BE49-F238E27FC236}">
                <a16:creationId xmlns:a16="http://schemas.microsoft.com/office/drawing/2014/main" id="{2DE1BF0E-46CB-0379-76EF-F814B33AC159}"/>
              </a:ext>
            </a:extLst>
          </p:cNvPr>
          <p:cNvSpPr/>
          <p:nvPr/>
        </p:nvSpPr>
        <p:spPr>
          <a:xfrm>
            <a:off x="914400" y="2717505"/>
            <a:ext cx="12687300" cy="6184066"/>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en-US" sz="2200" dirty="0">
                <a:latin typeface="Montserrat" pitchFamily="2" charset="77"/>
              </a:rPr>
              <a:t>Global populations have wide diversity in sexual and reproductive health (SRH) needs and preferences. To better meet these needs --and improve health impact --decision-makers are prioritizing expansion of the array of contraceptive and SRH innovations available in resource-limited countries. Self-injectable contraceptives (SI) are one such innovation. To integrate SI as part of local SRH service offerings, investments in social and behavior change (SBC), demand generation, and service delivery are necessary. </a:t>
            </a:r>
            <a:r>
              <a:rPr lang="en-US" sz="2200" b="1" dirty="0">
                <a:solidFill>
                  <a:srgbClr val="7030A0"/>
                </a:solidFill>
                <a:latin typeface="Montserrat" pitchFamily="2" charset="77"/>
              </a:rPr>
              <a:t>Teams tasked with managing such interventions require evidence to understand women’s movement along SBC use journey stages from awareness, to intent to use, to eventual use. </a:t>
            </a:r>
          </a:p>
          <a:p>
            <a:pPr algn="l">
              <a:lnSpc>
                <a:spcPct val="100000"/>
              </a:lnSpc>
              <a:spcAft>
                <a:spcPts val="1200"/>
              </a:spcAft>
            </a:pPr>
            <a:r>
              <a:rPr lang="en-US" sz="2200" b="1" dirty="0">
                <a:solidFill>
                  <a:srgbClr val="7030A0"/>
                </a:solidFill>
                <a:latin typeface="Montserrat" pitchFamily="2" charset="77"/>
              </a:rPr>
              <a:t>Where service delivery data reveals patterns in SI adoption, it cannot help implementers understand the linkages between adoption and earlier stages of the use journey linkages that are critical to real-time decision-making. </a:t>
            </a:r>
            <a:r>
              <a:rPr lang="en-US" sz="2200" dirty="0">
                <a:latin typeface="Montserrat" pitchFamily="2" charset="77"/>
              </a:rPr>
              <a:t>To assess awareness, programs can leverage such digitally-focused metrics as impressions, reach, and click-through-rates on a weekly to daily basis. However, these do not assess saturation, nor reach to unique (individual) users or geographies. Though household surveys can offer a rigorous assessment of women’s movement from awareness to intent, cost precludes their frequent use in data-to-action cycles. </a:t>
            </a:r>
            <a:r>
              <a:rPr lang="en-US" sz="2200" b="1" dirty="0">
                <a:solidFill>
                  <a:srgbClr val="7030A0"/>
                </a:solidFill>
                <a:latin typeface="Montserrat" pitchFamily="2" charset="77"/>
              </a:rPr>
              <a:t>Standard methods thus leave many programs with a missing link.</a:t>
            </a:r>
          </a:p>
        </p:txBody>
      </p:sp>
      <p:sp>
        <p:nvSpPr>
          <p:cNvPr id="3" name="Rectangle 2">
            <a:extLst>
              <a:ext uri="{FF2B5EF4-FFF2-40B4-BE49-F238E27FC236}">
                <a16:creationId xmlns:a16="http://schemas.microsoft.com/office/drawing/2014/main" id="{AAC12E64-7B09-A19D-0F04-B97F9DA35498}"/>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14A0677-BFC7-6507-1A69-B74F89811FE6}"/>
              </a:ext>
            </a:extLst>
          </p:cNvPr>
          <p:cNvSpPr txBox="1"/>
          <p:nvPr/>
        </p:nvSpPr>
        <p:spPr>
          <a:xfrm>
            <a:off x="14325600" y="2717505"/>
            <a:ext cx="3048000" cy="1200329"/>
          </a:xfrm>
          <a:prstGeom prst="rect">
            <a:avLst/>
          </a:prstGeom>
          <a:noFill/>
          <a:ln>
            <a:solidFill>
              <a:schemeClr val="accent1"/>
            </a:solidFill>
          </a:ln>
        </p:spPr>
        <p:txBody>
          <a:bodyPr wrap="square" rtlCol="0">
            <a:spAutoFit/>
          </a:bodyPr>
          <a:lstStyle/>
          <a:p>
            <a:r>
              <a:rPr lang="en-US" sz="2400" dirty="0">
                <a:solidFill>
                  <a:srgbClr val="7030A0"/>
                </a:solidFill>
                <a:latin typeface="Montserrat" pitchFamily="2" charset="77"/>
              </a:rPr>
              <a:t>Purpose of the evaluation strategy</a:t>
            </a:r>
          </a:p>
        </p:txBody>
      </p:sp>
    </p:spTree>
    <p:extLst>
      <p:ext uri="{BB962C8B-B14F-4D97-AF65-F5344CB8AC3E}">
        <p14:creationId xmlns:p14="http://schemas.microsoft.com/office/powerpoint/2010/main" val="4254072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2231156"/>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Program Intervention / </a:t>
            </a:r>
          </a:p>
          <a:p>
            <a:pPr algn="ctr"/>
            <a:r>
              <a:rPr lang="en-US" sz="7200" b="1" dirty="0">
                <a:solidFill>
                  <a:srgbClr val="FFFFFF"/>
                </a:solidFill>
                <a:latin typeface="Montserrat"/>
                <a:ea typeface="Montserrat"/>
                <a:cs typeface="Montserrat"/>
                <a:sym typeface="Montserrat"/>
              </a:rPr>
              <a:t>Activity Tested</a:t>
            </a: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895484"/>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dirty="0">
                <a:solidFill>
                  <a:srgbClr val="FFFFFF"/>
                </a:solidFill>
                <a:latin typeface="Montserrat"/>
                <a:ea typeface="Montserrat"/>
                <a:cs typeface="Montserrat"/>
                <a:sym typeface="Montserrat"/>
              </a:rPr>
              <a:t>100 words maximum</a:t>
            </a:r>
            <a:endParaRPr lang="en-US" sz="2800"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095649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F58983E-8713-3F0E-6A6E-19B872E5B26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a:lnSpc>
                <a:spcPct val="140006"/>
              </a:lnSpc>
              <a:buSzPts val="6200"/>
            </a:pPr>
            <a:r>
              <a:rPr lang="en-US" sz="4800" b="1" dirty="0">
                <a:solidFill>
                  <a:srgbClr val="FFFFFF"/>
                </a:solidFill>
                <a:latin typeface="Montserrat"/>
                <a:ea typeface="Montserrat"/>
                <a:cs typeface="Montserrat"/>
                <a:sym typeface="Montserrat"/>
              </a:rPr>
              <a:t>Program intervention</a:t>
            </a:r>
          </a:p>
        </p:txBody>
      </p:sp>
      <p:sp>
        <p:nvSpPr>
          <p:cNvPr id="2" name="Text Placeholder 2">
            <a:extLst>
              <a:ext uri="{FF2B5EF4-FFF2-40B4-BE49-F238E27FC236}">
                <a16:creationId xmlns:a16="http://schemas.microsoft.com/office/drawing/2014/main" id="{6ABB3A6A-0123-4B20-036F-3EFC8FF044F4}"/>
              </a:ext>
            </a:extLst>
          </p:cNvPr>
          <p:cNvSpPr txBox="1">
            <a:spLocks/>
          </p:cNvSpPr>
          <p:nvPr/>
        </p:nvSpPr>
        <p:spPr>
          <a:xfrm>
            <a:off x="914400" y="2884104"/>
            <a:ext cx="7486499" cy="804669"/>
          </a:xfrm>
          <a:prstGeom prst="rect">
            <a:avLst/>
          </a:prstGeom>
          <a:solidFill>
            <a:srgbClr val="B61040"/>
          </a:solidFill>
          <a:ln>
            <a:solidFill>
              <a:srgbClr val="C00000"/>
            </a:solidFill>
          </a:ln>
        </p:spPr>
        <p:txBody>
          <a:bodyPr/>
          <a:lstStyle>
            <a:defPPr marR="0" lvl="0" algn="l" rtl="0">
              <a:lnSpc>
                <a:spcPct val="100000"/>
              </a:lnSpc>
              <a:spcBef>
                <a:spcPts val="0"/>
              </a:spcBef>
              <a:spcAft>
                <a:spcPts val="0"/>
              </a:spcAft>
            </a:defPPr>
            <a:lvl1pPr marL="0" indent="0" defTabSz="914400" eaLnBrk="1" latinLnBrk="0" hangingPunct="1">
              <a:spcBef>
                <a:spcPts val="1000"/>
              </a:spcBef>
              <a:buClrTx/>
              <a:buFont typeface="Arial" panose="020B0604020202020204" pitchFamily="34" charset="0"/>
              <a:buNone/>
              <a:defRPr sz="4000" kern="1200">
                <a:solidFill>
                  <a:schemeClr val="bg1"/>
                </a:solidFill>
                <a:latin typeface="Montserrat" pitchFamily="2" charset="77"/>
                <a:ea typeface="+mn-ea"/>
                <a:cs typeface="+mn-cs"/>
              </a:defRPr>
            </a:lvl1pPr>
            <a:lvl2pPr marL="685800" indent="-228600" defTabSz="91440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defTabSz="91440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defTabSz="91440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dirty="0"/>
              <a:t>Program Implementation</a:t>
            </a:r>
          </a:p>
        </p:txBody>
      </p:sp>
      <p:sp>
        <p:nvSpPr>
          <p:cNvPr id="3" name="Content Placeholder 3">
            <a:extLst>
              <a:ext uri="{FF2B5EF4-FFF2-40B4-BE49-F238E27FC236}">
                <a16:creationId xmlns:a16="http://schemas.microsoft.com/office/drawing/2014/main" id="{FD5C28CA-DEB1-AF20-8EC7-ED0720D94EAE}"/>
              </a:ext>
            </a:extLst>
          </p:cNvPr>
          <p:cNvSpPr txBox="1">
            <a:spLocks/>
          </p:cNvSpPr>
          <p:nvPr/>
        </p:nvSpPr>
        <p:spPr>
          <a:xfrm>
            <a:off x="914401" y="3902582"/>
            <a:ext cx="7486499" cy="5984368"/>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b="1" dirty="0">
                <a:latin typeface="Montserrat" pitchFamily="2" charset="77"/>
              </a:rPr>
              <a:t>Describe the “what” in a few sentences.</a:t>
            </a:r>
          </a:p>
          <a:p>
            <a:pPr marL="914400" lvl="1" indent="-566928">
              <a:lnSpc>
                <a:spcPct val="100000"/>
              </a:lnSpc>
              <a:spcBef>
                <a:spcPts val="0"/>
              </a:spcBef>
              <a:spcAft>
                <a:spcPts val="600"/>
              </a:spcAft>
              <a:buBlip>
                <a:blip r:embed="rId4"/>
              </a:buBlip>
            </a:pPr>
            <a:r>
              <a:rPr lang="en-US" dirty="0">
                <a:latin typeface="Montserrat" pitchFamily="2" charset="77"/>
              </a:rPr>
              <a:t>Goal(s) and objective(s) </a:t>
            </a:r>
          </a:p>
          <a:p>
            <a:pPr marL="914400" lvl="1" indent="-566928">
              <a:lnSpc>
                <a:spcPct val="100000"/>
              </a:lnSpc>
              <a:spcBef>
                <a:spcPts val="0"/>
              </a:spcBef>
              <a:spcAft>
                <a:spcPts val="600"/>
              </a:spcAft>
              <a:buBlip>
                <a:blip r:embed="rId4"/>
              </a:buBlip>
            </a:pPr>
            <a:r>
              <a:rPr lang="en-US" dirty="0">
                <a:latin typeface="Montserrat" pitchFamily="2" charset="77"/>
              </a:rPr>
              <a:t>Theory of change  </a:t>
            </a:r>
          </a:p>
          <a:p>
            <a:pPr>
              <a:lnSpc>
                <a:spcPct val="100000"/>
              </a:lnSpc>
              <a:spcBef>
                <a:spcPts val="0"/>
              </a:spcBef>
              <a:spcAft>
                <a:spcPts val="600"/>
              </a:spcAft>
            </a:pPr>
            <a:r>
              <a:rPr lang="en-US" b="1" dirty="0">
                <a:latin typeface="Montserrat" pitchFamily="2" charset="77"/>
              </a:rPr>
              <a:t>What activities were conducted?</a:t>
            </a:r>
          </a:p>
          <a:p>
            <a:pPr marL="914400" lvl="1" indent="-566928">
              <a:lnSpc>
                <a:spcPct val="100000"/>
              </a:lnSpc>
              <a:spcBef>
                <a:spcPts val="0"/>
              </a:spcBef>
              <a:spcAft>
                <a:spcPts val="600"/>
              </a:spcAft>
              <a:buBlip>
                <a:blip r:embed="rId4"/>
              </a:buBlip>
            </a:pPr>
            <a:r>
              <a:rPr lang="en-US" dirty="0">
                <a:latin typeface="Montserrat" pitchFamily="2" charset="77"/>
              </a:rPr>
              <a:t>Program delivery </a:t>
            </a:r>
          </a:p>
          <a:p>
            <a:pPr marL="1371600" lvl="2" indent="-566928">
              <a:lnSpc>
                <a:spcPct val="100000"/>
              </a:lnSpc>
              <a:spcBef>
                <a:spcPts val="0"/>
              </a:spcBef>
              <a:spcAft>
                <a:spcPts val="600"/>
              </a:spcAft>
              <a:buBlip>
                <a:blip r:embed="rId4"/>
              </a:buBlip>
            </a:pPr>
            <a:r>
              <a:rPr lang="en-US" sz="2200" dirty="0">
                <a:latin typeface="Montserrat" pitchFamily="2" charset="77"/>
              </a:rPr>
              <a:t>Adherence </a:t>
            </a:r>
          </a:p>
          <a:p>
            <a:pPr marL="1371600" lvl="2" indent="-566928">
              <a:lnSpc>
                <a:spcPct val="100000"/>
              </a:lnSpc>
              <a:spcBef>
                <a:spcPts val="0"/>
              </a:spcBef>
              <a:spcAft>
                <a:spcPts val="600"/>
              </a:spcAft>
              <a:buBlip>
                <a:blip r:embed="rId4"/>
              </a:buBlip>
            </a:pPr>
            <a:r>
              <a:rPr lang="en-US" sz="2200" dirty="0">
                <a:latin typeface="Montserrat" pitchFamily="2" charset="77"/>
              </a:rPr>
              <a:t>Adaptation</a:t>
            </a:r>
          </a:p>
          <a:p>
            <a:pPr marL="914400" lvl="1" indent="-566928">
              <a:lnSpc>
                <a:spcPct val="100000"/>
              </a:lnSpc>
              <a:spcBef>
                <a:spcPts val="0"/>
              </a:spcBef>
              <a:spcAft>
                <a:spcPts val="600"/>
              </a:spcAft>
              <a:buBlip>
                <a:blip r:embed="rId4"/>
              </a:buBlip>
            </a:pPr>
            <a:r>
              <a:rPr lang="en-US" dirty="0">
                <a:latin typeface="Montserrat" pitchFamily="2" charset="77"/>
              </a:rPr>
              <a:t>Program receipt</a:t>
            </a:r>
          </a:p>
          <a:p>
            <a:pPr marL="1371600" lvl="2" indent="-566928">
              <a:lnSpc>
                <a:spcPct val="100000"/>
              </a:lnSpc>
              <a:spcBef>
                <a:spcPts val="0"/>
              </a:spcBef>
              <a:spcAft>
                <a:spcPts val="600"/>
              </a:spcAft>
              <a:buBlip>
                <a:blip r:embed="rId4"/>
              </a:buBlip>
            </a:pPr>
            <a:r>
              <a:rPr lang="en-US" sz="2200" dirty="0">
                <a:latin typeface="Montserrat" pitchFamily="2" charset="77"/>
              </a:rPr>
              <a:t>Beneficiary responsiveness</a:t>
            </a:r>
          </a:p>
          <a:p>
            <a:pPr marL="1371600" lvl="2" indent="-566928">
              <a:lnSpc>
                <a:spcPct val="100000"/>
              </a:lnSpc>
              <a:spcBef>
                <a:spcPts val="0"/>
              </a:spcBef>
              <a:spcAft>
                <a:spcPts val="600"/>
              </a:spcAft>
              <a:buBlip>
                <a:blip r:embed="rId4"/>
              </a:buBlip>
            </a:pPr>
            <a:r>
              <a:rPr lang="en-US" sz="2200" dirty="0">
                <a:latin typeface="Montserrat" pitchFamily="2" charset="77"/>
              </a:rPr>
              <a:t>Attendance </a:t>
            </a:r>
          </a:p>
        </p:txBody>
      </p:sp>
      <p:sp>
        <p:nvSpPr>
          <p:cNvPr id="4" name="Text Placeholder 4">
            <a:extLst>
              <a:ext uri="{FF2B5EF4-FFF2-40B4-BE49-F238E27FC236}">
                <a16:creationId xmlns:a16="http://schemas.microsoft.com/office/drawing/2014/main" id="{B2545D17-E701-1324-C9ED-EB68E391C670}"/>
              </a:ext>
            </a:extLst>
          </p:cNvPr>
          <p:cNvSpPr txBox="1">
            <a:spLocks/>
          </p:cNvSpPr>
          <p:nvPr/>
        </p:nvSpPr>
        <p:spPr>
          <a:xfrm>
            <a:off x="8722076" y="2884103"/>
            <a:ext cx="8651523" cy="804670"/>
          </a:xfrm>
          <a:prstGeom prst="rect">
            <a:avLst/>
          </a:prstGeom>
          <a:solidFill>
            <a:srgbClr val="B61040"/>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ClrTx/>
              <a:buNone/>
            </a:pPr>
            <a:r>
              <a:rPr lang="en-US" sz="3600" dirty="0">
                <a:solidFill>
                  <a:schemeClr val="bg1"/>
                </a:solidFill>
                <a:latin typeface="Montserrat" pitchFamily="2" charset="77"/>
              </a:rPr>
              <a:t>Program Evaluation</a:t>
            </a:r>
          </a:p>
        </p:txBody>
      </p:sp>
      <p:sp>
        <p:nvSpPr>
          <p:cNvPr id="5" name="Content Placeholder 5">
            <a:extLst>
              <a:ext uri="{FF2B5EF4-FFF2-40B4-BE49-F238E27FC236}">
                <a16:creationId xmlns:a16="http://schemas.microsoft.com/office/drawing/2014/main" id="{E5470049-7F36-070D-2E20-FF14CBBB6D5C}"/>
              </a:ext>
            </a:extLst>
          </p:cNvPr>
          <p:cNvSpPr txBox="1">
            <a:spLocks/>
          </p:cNvSpPr>
          <p:nvPr/>
        </p:nvSpPr>
        <p:spPr>
          <a:xfrm>
            <a:off x="8722075" y="3902582"/>
            <a:ext cx="8651523" cy="5984368"/>
          </a:xfrm>
          <a:prstGeom prst="rect">
            <a:avLst/>
          </a:prstGeom>
          <a:ln>
            <a:solidFill>
              <a:srgbClr val="C0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b="1" dirty="0">
                <a:latin typeface="Montserrat" pitchFamily="2" charset="77"/>
              </a:rPr>
              <a:t>What is(are) the key evaluation question(s)</a:t>
            </a:r>
          </a:p>
          <a:p>
            <a:pPr>
              <a:lnSpc>
                <a:spcPct val="100000"/>
              </a:lnSpc>
              <a:spcBef>
                <a:spcPts val="0"/>
              </a:spcBef>
              <a:spcAft>
                <a:spcPts val="600"/>
              </a:spcAft>
            </a:pPr>
            <a:r>
              <a:rPr lang="en-US" b="1" dirty="0">
                <a:latin typeface="Montserrat" pitchFamily="2" charset="77"/>
              </a:rPr>
              <a:t>Clarify the type of evaluation-stakeholder relationship </a:t>
            </a:r>
          </a:p>
          <a:p>
            <a:pPr marL="914400" lvl="1" indent="-566928">
              <a:lnSpc>
                <a:spcPct val="100000"/>
              </a:lnSpc>
              <a:spcBef>
                <a:spcPts val="0"/>
              </a:spcBef>
              <a:spcAft>
                <a:spcPts val="600"/>
              </a:spcAft>
              <a:buBlip>
                <a:blip r:embed="rId4"/>
              </a:buBlip>
            </a:pPr>
            <a:r>
              <a:rPr lang="en-US" dirty="0">
                <a:latin typeface="Montserrat" pitchFamily="2" charset="77"/>
              </a:rPr>
              <a:t>Independent evaluation </a:t>
            </a:r>
          </a:p>
          <a:p>
            <a:pPr marL="914400" lvl="1" indent="-566928">
              <a:lnSpc>
                <a:spcPct val="100000"/>
              </a:lnSpc>
              <a:spcBef>
                <a:spcPts val="0"/>
              </a:spcBef>
              <a:spcAft>
                <a:spcPts val="600"/>
              </a:spcAft>
              <a:buBlip>
                <a:blip r:embed="rId4"/>
              </a:buBlip>
            </a:pPr>
            <a:r>
              <a:rPr lang="en-US" dirty="0">
                <a:latin typeface="Montserrat" pitchFamily="2" charset="77"/>
              </a:rPr>
              <a:t>Participatory/collaborative evaluation </a:t>
            </a:r>
          </a:p>
          <a:p>
            <a:pPr marL="914400" lvl="1" indent="-566928">
              <a:lnSpc>
                <a:spcPct val="100000"/>
              </a:lnSpc>
              <a:spcBef>
                <a:spcPts val="0"/>
              </a:spcBef>
              <a:spcAft>
                <a:spcPts val="600"/>
              </a:spcAft>
              <a:buBlip>
                <a:blip r:embed="rId4"/>
              </a:buBlip>
            </a:pPr>
            <a:r>
              <a:rPr lang="en-US" dirty="0">
                <a:latin typeface="Montserrat" pitchFamily="2" charset="77"/>
              </a:rPr>
              <a:t>Empowerment evaluation </a:t>
            </a:r>
          </a:p>
          <a:p>
            <a:pPr>
              <a:lnSpc>
                <a:spcPct val="100000"/>
              </a:lnSpc>
              <a:spcBef>
                <a:spcPts val="0"/>
              </a:spcBef>
              <a:spcAft>
                <a:spcPts val="600"/>
              </a:spcAft>
            </a:pPr>
            <a:r>
              <a:rPr lang="en-US" b="1" dirty="0">
                <a:latin typeface="Montserrat" pitchFamily="2" charset="77"/>
              </a:rPr>
              <a:t>Scope of the evolution : What is the aim of the evaluation?</a:t>
            </a:r>
          </a:p>
          <a:p>
            <a:pPr marL="914400" lvl="1" indent="-566928">
              <a:lnSpc>
                <a:spcPct val="100000"/>
              </a:lnSpc>
              <a:spcBef>
                <a:spcPts val="0"/>
              </a:spcBef>
              <a:spcAft>
                <a:spcPts val="600"/>
              </a:spcAft>
              <a:buBlip>
                <a:blip r:embed="rId4"/>
              </a:buBlip>
            </a:pPr>
            <a:r>
              <a:rPr lang="en-US" dirty="0">
                <a:latin typeface="Montserrat" pitchFamily="2" charset="77"/>
              </a:rPr>
              <a:t>Improve the program?</a:t>
            </a:r>
          </a:p>
          <a:p>
            <a:pPr marL="914400" lvl="1" indent="-566928">
              <a:lnSpc>
                <a:spcPct val="100000"/>
              </a:lnSpc>
              <a:spcBef>
                <a:spcPts val="0"/>
              </a:spcBef>
              <a:spcAft>
                <a:spcPts val="600"/>
              </a:spcAft>
              <a:buBlip>
                <a:blip r:embed="rId4"/>
              </a:buBlip>
            </a:pPr>
            <a:r>
              <a:rPr lang="en-US" dirty="0">
                <a:latin typeface="Montserrat" pitchFamily="2" charset="77"/>
              </a:rPr>
              <a:t>Was the program implemented well?</a:t>
            </a:r>
          </a:p>
          <a:p>
            <a:pPr marL="914400" lvl="1" indent="-566928">
              <a:lnSpc>
                <a:spcPct val="100000"/>
              </a:lnSpc>
              <a:spcBef>
                <a:spcPts val="0"/>
              </a:spcBef>
              <a:spcAft>
                <a:spcPts val="600"/>
              </a:spcAft>
              <a:buBlip>
                <a:blip r:embed="rId4"/>
              </a:buBlip>
            </a:pPr>
            <a:r>
              <a:rPr lang="en-US" dirty="0">
                <a:latin typeface="Montserrat" pitchFamily="2" charset="77"/>
              </a:rPr>
              <a:t>Determine any changes in the outcome?</a:t>
            </a:r>
          </a:p>
          <a:p>
            <a:pPr marL="914400" lvl="1" indent="-566928">
              <a:lnSpc>
                <a:spcPct val="100000"/>
              </a:lnSpc>
              <a:spcBef>
                <a:spcPts val="0"/>
              </a:spcBef>
              <a:spcAft>
                <a:spcPts val="600"/>
              </a:spcAft>
              <a:buBlip>
                <a:blip r:embed="rId4"/>
              </a:buBlip>
            </a:pPr>
            <a:r>
              <a:rPr lang="en-US" dirty="0">
                <a:latin typeface="Montserrat" pitchFamily="2" charset="77"/>
              </a:rPr>
              <a:t>Changes in outcome attributable to the program?</a:t>
            </a:r>
          </a:p>
        </p:txBody>
      </p:sp>
    </p:spTree>
    <p:extLst>
      <p:ext uri="{BB962C8B-B14F-4D97-AF65-F5344CB8AC3E}">
        <p14:creationId xmlns:p14="http://schemas.microsoft.com/office/powerpoint/2010/main" val="2552514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78EF840-885A-3769-3298-DA5AA790804B}"/>
              </a:ext>
            </a:extLst>
          </p:cNvPr>
          <p:cNvSpPr txBox="1"/>
          <p:nvPr/>
        </p:nvSpPr>
        <p:spPr>
          <a:xfrm>
            <a:off x="952500" y="683948"/>
            <a:ext cx="15716100" cy="1034129"/>
          </a:xfrm>
          <a:prstGeom prst="rect">
            <a:avLst/>
          </a:prstGeom>
          <a:noFill/>
          <a:ln>
            <a:noFill/>
          </a:ln>
        </p:spPr>
        <p:txBody>
          <a:bodyPr spcFirstLastPara="1" wrap="square" lIns="0" tIns="0" rIns="0" bIns="0" anchor="t" anchorCtr="0">
            <a:spAutoFit/>
          </a:bodyPr>
          <a:lstStyle/>
          <a:p>
            <a:pPr>
              <a:lnSpc>
                <a:spcPct val="140006"/>
              </a:lnSpc>
              <a:buSzPts val="6200"/>
            </a:pPr>
            <a:r>
              <a:rPr lang="en-US" sz="4800" b="1" dirty="0">
                <a:solidFill>
                  <a:srgbClr val="FFFFFF"/>
                </a:solidFill>
                <a:latin typeface="Montserrat"/>
                <a:ea typeface="Montserrat"/>
                <a:cs typeface="Montserrat"/>
                <a:sym typeface="Montserrat"/>
              </a:rPr>
              <a:t>Determining the scope of abstract</a:t>
            </a:r>
          </a:p>
        </p:txBody>
      </p:sp>
      <p:graphicFrame>
        <p:nvGraphicFramePr>
          <p:cNvPr id="3" name="Table 2">
            <a:extLst>
              <a:ext uri="{FF2B5EF4-FFF2-40B4-BE49-F238E27FC236}">
                <a16:creationId xmlns:a16="http://schemas.microsoft.com/office/drawing/2014/main" id="{11CA303F-A470-82B9-24FD-078CCFB85AF8}"/>
              </a:ext>
            </a:extLst>
          </p:cNvPr>
          <p:cNvGraphicFramePr>
            <a:graphicFrameLocks noGrp="1"/>
          </p:cNvGraphicFramePr>
          <p:nvPr>
            <p:extLst>
              <p:ext uri="{D42A27DB-BD31-4B8C-83A1-F6EECF244321}">
                <p14:modId xmlns:p14="http://schemas.microsoft.com/office/powerpoint/2010/main" val="2889359448"/>
              </p:ext>
            </p:extLst>
          </p:nvPr>
        </p:nvGraphicFramePr>
        <p:xfrm>
          <a:off x="2119232" y="2674155"/>
          <a:ext cx="14049536" cy="7379209"/>
        </p:xfrm>
        <a:graphic>
          <a:graphicData uri="http://schemas.openxmlformats.org/drawingml/2006/table">
            <a:tbl>
              <a:tblPr firstRow="1" bandRow="1">
                <a:tableStyleId>{85BE263C-DBD7-4A20-BB59-AAB30ACAA65A}</a:tableStyleId>
              </a:tblPr>
              <a:tblGrid>
                <a:gridCol w="7031227">
                  <a:extLst>
                    <a:ext uri="{9D8B030D-6E8A-4147-A177-3AD203B41FA5}">
                      <a16:colId xmlns:a16="http://schemas.microsoft.com/office/drawing/2014/main" val="3251545464"/>
                    </a:ext>
                  </a:extLst>
                </a:gridCol>
                <a:gridCol w="7018309">
                  <a:extLst>
                    <a:ext uri="{9D8B030D-6E8A-4147-A177-3AD203B41FA5}">
                      <a16:colId xmlns:a16="http://schemas.microsoft.com/office/drawing/2014/main" val="3655672170"/>
                    </a:ext>
                  </a:extLst>
                </a:gridCol>
              </a:tblGrid>
              <a:tr h="492386">
                <a:tc>
                  <a:txBody>
                    <a:bodyPr/>
                    <a:lstStyle/>
                    <a:p>
                      <a:r>
                        <a:rPr lang="en-US" sz="2000" dirty="0">
                          <a:latin typeface="Montserrat" pitchFamily="2" charset="77"/>
                        </a:rPr>
                        <a:t>Project Stage</a:t>
                      </a:r>
                    </a:p>
                  </a:txBody>
                  <a:tcPr>
                    <a:solidFill>
                      <a:srgbClr val="B61040"/>
                    </a:solidFill>
                  </a:tcPr>
                </a:tc>
                <a:tc>
                  <a:txBody>
                    <a:bodyPr/>
                    <a:lstStyle/>
                    <a:p>
                      <a:r>
                        <a:rPr lang="en-US" sz="2000" dirty="0">
                          <a:latin typeface="Montserrat" pitchFamily="2" charset="77"/>
                        </a:rPr>
                        <a:t>Scope of Abstract</a:t>
                      </a:r>
                    </a:p>
                  </a:txBody>
                  <a:tcPr>
                    <a:solidFill>
                      <a:srgbClr val="B61040"/>
                    </a:solidFill>
                  </a:tcPr>
                </a:tc>
                <a:extLst>
                  <a:ext uri="{0D108BD9-81ED-4DB2-BD59-A6C34878D82A}">
                    <a16:rowId xmlns:a16="http://schemas.microsoft.com/office/drawing/2014/main" val="206923382"/>
                  </a:ext>
                </a:extLst>
              </a:tr>
              <a:tr h="779609">
                <a:tc>
                  <a:txBody>
                    <a:bodyPr/>
                    <a:lstStyle/>
                    <a:p>
                      <a:r>
                        <a:rPr lang="en-US" sz="2000" b="1" dirty="0">
                          <a:latin typeface="Montserrat" pitchFamily="2" charset="77"/>
                        </a:rPr>
                        <a:t>Project Design</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Formative research or evaluation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Needs assessment</a:t>
                      </a:r>
                      <a:endParaRPr lang="en-US" sz="1800" kern="1200" dirty="0">
                        <a:solidFill>
                          <a:schemeClr val="dk1"/>
                        </a:solidFill>
                        <a:latin typeface="Montserrat" pitchFamily="2" charset="77"/>
                        <a:ea typeface="+mn-ea"/>
                        <a:cs typeface="+mn-cs"/>
                      </a:endParaRPr>
                    </a:p>
                  </a:txBody>
                  <a:tcPr/>
                </a:tc>
                <a:extLst>
                  <a:ext uri="{0D108BD9-81ED-4DB2-BD59-A6C34878D82A}">
                    <a16:rowId xmlns:a16="http://schemas.microsoft.com/office/drawing/2014/main" val="4125261007"/>
                  </a:ext>
                </a:extLst>
              </a:tr>
              <a:tr h="3053607">
                <a:tc>
                  <a:txBody>
                    <a:bodyPr/>
                    <a:lstStyle/>
                    <a:p>
                      <a:r>
                        <a:rPr lang="en-US" sz="2000" b="1" dirty="0">
                          <a:latin typeface="Montserrat" pitchFamily="2" charset="77"/>
                        </a:rPr>
                        <a:t>Project Implementation</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Process evaluation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Summative Evaluation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Outcome evaluation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Impact evaluation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Economic evaluations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Montserrat" pitchFamily="2" charset="77"/>
                        </a:rPr>
                        <a:t>Cost-minimization analysis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Montserrat" pitchFamily="2" charset="77"/>
                        </a:rPr>
                        <a:t>Cost-effectiveness analysis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Montserrat" pitchFamily="2" charset="77"/>
                        </a:rPr>
                        <a:t>Cost–benefit analysis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Montserrat" pitchFamily="2" charset="77"/>
                        </a:rPr>
                        <a:t>Cost–utility analysis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latin typeface="Montserrat" pitchFamily="2" charset="77"/>
                        </a:rPr>
                        <a:t>Implementation science</a:t>
                      </a:r>
                      <a:endParaRPr lang="en-US" sz="2800" kern="1200" dirty="0">
                        <a:solidFill>
                          <a:schemeClr val="dk1"/>
                        </a:solidFill>
                        <a:latin typeface="Montserrat" pitchFamily="2" charset="77"/>
                        <a:ea typeface="+mn-ea"/>
                        <a:cs typeface="+mn-cs"/>
                      </a:endParaRPr>
                    </a:p>
                  </a:txBody>
                  <a:tcPr/>
                </a:tc>
                <a:extLst>
                  <a:ext uri="{0D108BD9-81ED-4DB2-BD59-A6C34878D82A}">
                    <a16:rowId xmlns:a16="http://schemas.microsoft.com/office/drawing/2014/main" val="1515814324"/>
                  </a:ext>
                </a:extLst>
              </a:tr>
              <a:tr h="3053607">
                <a:tc>
                  <a:txBody>
                    <a:bodyPr/>
                    <a:lstStyle/>
                    <a:p>
                      <a:r>
                        <a:rPr lang="en-US" sz="2000" b="1" dirty="0">
                          <a:latin typeface="Montserrat" pitchFamily="2" charset="77"/>
                        </a:rPr>
                        <a:t>Project Evaluation</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Summative Evaluation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Outcome evaluation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Impact evaluation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Economic evaluations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Cost-minimization analysis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Cost-effectiveness analysis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Cost–benefit analysis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Cost–utility analysis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Implementation science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dk1"/>
                          </a:solidFill>
                          <a:latin typeface="Montserrat" pitchFamily="2" charset="77"/>
                          <a:ea typeface="+mn-ea"/>
                          <a:cs typeface="+mn-cs"/>
                        </a:rPr>
                        <a:t>Theory-based evaluation </a:t>
                      </a:r>
                    </a:p>
                  </a:txBody>
                  <a:tcPr/>
                </a:tc>
                <a:extLst>
                  <a:ext uri="{0D108BD9-81ED-4DB2-BD59-A6C34878D82A}">
                    <a16:rowId xmlns:a16="http://schemas.microsoft.com/office/drawing/2014/main" val="1131282520"/>
                  </a:ext>
                </a:extLst>
              </a:tr>
            </a:tbl>
          </a:graphicData>
        </a:graphic>
      </p:graphicFrame>
    </p:spTree>
    <p:extLst>
      <p:ext uri="{BB962C8B-B14F-4D97-AF65-F5344CB8AC3E}">
        <p14:creationId xmlns:p14="http://schemas.microsoft.com/office/powerpoint/2010/main" val="3051049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BE7F59F-B0F0-EFC1-F2A0-A84A238AB02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DB2DDC7-FF68-A11F-5BC6-69405B380A4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60972BC-D3F8-726C-FA4A-1FCB7C7EEA2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CB8C351-9454-E646-FCC6-8D82FF545B9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031AFA-F085-713E-E5E9-0A1F39A417C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5401432-689B-AE5D-166D-EBECA8CB000F}"/>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130" name="Google Shape;130;p4">
            <a:extLst>
              <a:ext uri="{FF2B5EF4-FFF2-40B4-BE49-F238E27FC236}">
                <a16:creationId xmlns:a16="http://schemas.microsoft.com/office/drawing/2014/main" id="{0CCAA28B-40B7-12D4-484B-38952A953BE2}"/>
              </a:ext>
            </a:extLst>
          </p:cNvPr>
          <p:cNvSpPr/>
          <p:nvPr/>
        </p:nvSpPr>
        <p:spPr>
          <a:xfrm>
            <a:off x="914400" y="2717505"/>
            <a:ext cx="11328400" cy="6388396"/>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800" b="1" dirty="0">
                <a:solidFill>
                  <a:srgbClr val="0070C0"/>
                </a:solidFill>
                <a:latin typeface="Montserrat" pitchFamily="2" charset="77"/>
              </a:rPr>
              <a:t>Delivering Innovation in Self Care (DISC) works in Nigeria and Uganda to build women’s knowledge of and demand for self-care as a normative part of their SRH care options, beginning with SI</a:t>
            </a:r>
            <a:r>
              <a:rPr lang="en-US" sz="2800" dirty="0">
                <a:solidFill>
                  <a:srgbClr val="0070C0"/>
                </a:solidFill>
                <a:latin typeface="Montserrat" pitchFamily="2" charset="77"/>
              </a:rPr>
              <a:t>. </a:t>
            </a:r>
            <a:r>
              <a:rPr lang="en-US" sz="2800" dirty="0">
                <a:solidFill>
                  <a:schemeClr val="accent6">
                    <a:lumMod val="75000"/>
                  </a:schemeClr>
                </a:solidFill>
                <a:latin typeface="Montserrat" pitchFamily="2" charset="77"/>
              </a:rPr>
              <a:t>DISC implements demand generation interventions including digital health to reach women through internet-enabled devices, fostering their awareness and health information-seeking behavior. To bridge the data divide left by standard methods and meet the project’s just-in-time data needs within resource constraints, DISC innovated its methodological approach. The project leveraged artificial intelligence to identify key influencers to survey nearly 2,000 women from its target segments.</a:t>
            </a:r>
          </a:p>
        </p:txBody>
      </p:sp>
      <p:sp>
        <p:nvSpPr>
          <p:cNvPr id="2" name="Rectangle 1">
            <a:extLst>
              <a:ext uri="{FF2B5EF4-FFF2-40B4-BE49-F238E27FC236}">
                <a16:creationId xmlns:a16="http://schemas.microsoft.com/office/drawing/2014/main" id="{EA3AEF4F-EFE5-96D1-DF2E-C8362BCD9CBF}"/>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1FB3C3DB-382F-13FB-048B-68CB02971F0E}"/>
              </a:ext>
            </a:extLst>
          </p:cNvPr>
          <p:cNvSpPr txBox="1"/>
          <p:nvPr/>
        </p:nvSpPr>
        <p:spPr>
          <a:xfrm>
            <a:off x="13272667" y="2932017"/>
            <a:ext cx="4100931" cy="584775"/>
          </a:xfrm>
          <a:prstGeom prst="rect">
            <a:avLst/>
          </a:prstGeom>
          <a:noFill/>
          <a:ln>
            <a:solidFill>
              <a:schemeClr val="accent1"/>
            </a:solidFill>
          </a:ln>
        </p:spPr>
        <p:txBody>
          <a:bodyPr wrap="square" rtlCol="0">
            <a:spAutoFit/>
          </a:bodyPr>
          <a:lstStyle/>
          <a:p>
            <a:r>
              <a:rPr lang="en-US" sz="3200" b="1" dirty="0">
                <a:solidFill>
                  <a:srgbClr val="0070C0"/>
                </a:solidFill>
                <a:latin typeface="Montserrat" pitchFamily="2" charset="77"/>
              </a:rPr>
              <a:t>Project objective</a:t>
            </a:r>
          </a:p>
        </p:txBody>
      </p:sp>
      <p:sp>
        <p:nvSpPr>
          <p:cNvPr id="5" name="TextBox 4">
            <a:extLst>
              <a:ext uri="{FF2B5EF4-FFF2-40B4-BE49-F238E27FC236}">
                <a16:creationId xmlns:a16="http://schemas.microsoft.com/office/drawing/2014/main" id="{D43EF5C9-4101-2333-18F6-6A4DFF48F1DE}"/>
              </a:ext>
            </a:extLst>
          </p:cNvPr>
          <p:cNvSpPr txBox="1"/>
          <p:nvPr/>
        </p:nvSpPr>
        <p:spPr>
          <a:xfrm>
            <a:off x="13272666" y="5488242"/>
            <a:ext cx="4100931" cy="584775"/>
          </a:xfrm>
          <a:prstGeom prst="rect">
            <a:avLst/>
          </a:prstGeom>
          <a:noFill/>
          <a:ln>
            <a:solidFill>
              <a:schemeClr val="accent6"/>
            </a:solidFill>
          </a:ln>
        </p:spPr>
        <p:txBody>
          <a:bodyPr wrap="square" rtlCol="0">
            <a:spAutoFit/>
          </a:bodyPr>
          <a:lstStyle/>
          <a:p>
            <a:r>
              <a:rPr lang="en-US" sz="3200" dirty="0">
                <a:solidFill>
                  <a:schemeClr val="accent6">
                    <a:lumMod val="75000"/>
                  </a:schemeClr>
                </a:solidFill>
                <a:latin typeface="Montserrat" pitchFamily="2" charset="77"/>
              </a:rPr>
              <a:t>Project activities</a:t>
            </a:r>
          </a:p>
        </p:txBody>
      </p:sp>
    </p:spTree>
    <p:extLst>
      <p:ext uri="{BB962C8B-B14F-4D97-AF65-F5344CB8AC3E}">
        <p14:creationId xmlns:p14="http://schemas.microsoft.com/office/powerpoint/2010/main" val="2561347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591345" y="3508714"/>
            <a:ext cx="14115600" cy="4955203"/>
          </a:xfrm>
          <a:prstGeom prst="rect">
            <a:avLst/>
          </a:prstGeom>
          <a:noFill/>
          <a:ln>
            <a:noFill/>
          </a:ln>
        </p:spPr>
        <p:txBody>
          <a:bodyPr spcFirstLastPara="1" wrap="square" lIns="0" tIns="0" rIns="0" bIns="0" anchor="t" anchorCtr="0">
            <a:spAutoFit/>
          </a:bodyPr>
          <a:lstStyle/>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Why present at ICFP?</a:t>
            </a:r>
          </a:p>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Purpose</a:t>
            </a:r>
          </a:p>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Title</a:t>
            </a:r>
          </a:p>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Program Intervention/Activity </a:t>
            </a:r>
            <a:r>
              <a:rPr lang="en-US" sz="3600" dirty="0">
                <a:solidFill>
                  <a:srgbClr val="121D37"/>
                </a:solidFill>
                <a:latin typeface="Montserrat" pitchFamily="2" charset="77"/>
                <a:ea typeface="Montserrat"/>
                <a:cs typeface="Montserrat"/>
                <a:sym typeface="Montserrat"/>
              </a:rPr>
              <a:t>T</a:t>
            </a:r>
            <a:r>
              <a:rPr lang="en-US" sz="3600" b="0" i="0" u="none" strike="noStrike" cap="none" dirty="0">
                <a:solidFill>
                  <a:srgbClr val="121D37"/>
                </a:solidFill>
                <a:latin typeface="Montserrat" pitchFamily="2" charset="77"/>
                <a:ea typeface="Montserrat"/>
                <a:cs typeface="Montserrat"/>
                <a:sym typeface="Montserrat"/>
              </a:rPr>
              <a:t>ested</a:t>
            </a:r>
          </a:p>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Methodology</a:t>
            </a:r>
          </a:p>
          <a:p>
            <a:pPr marL="4572" marR="0" lvl="0" indent="-571500" algn="l" rtl="0">
              <a:spcBef>
                <a:spcPts val="0"/>
              </a:spcBef>
              <a:spcAft>
                <a:spcPts val="1200"/>
              </a:spcAft>
              <a:buClr>
                <a:srgbClr val="121D37"/>
              </a:buClr>
              <a:buSzPct val="110000"/>
              <a:buBlip>
                <a:blip r:embed="rId4"/>
              </a:buBlip>
            </a:pPr>
            <a:r>
              <a:rPr lang="en-US" sz="3600" b="0" i="0" u="none" strike="noStrike" cap="none" dirty="0">
                <a:solidFill>
                  <a:srgbClr val="121D37"/>
                </a:solidFill>
                <a:latin typeface="Montserrat" pitchFamily="2" charset="77"/>
                <a:ea typeface="Montserrat"/>
                <a:cs typeface="Montserrat"/>
                <a:sym typeface="Montserrat"/>
              </a:rPr>
              <a:t>Results/Key </a:t>
            </a:r>
            <a:r>
              <a:rPr lang="en-US" sz="3600" dirty="0">
                <a:solidFill>
                  <a:srgbClr val="121D37"/>
                </a:solidFill>
                <a:latin typeface="Montserrat" pitchFamily="2" charset="77"/>
                <a:ea typeface="Montserrat"/>
                <a:cs typeface="Montserrat"/>
                <a:sym typeface="Montserrat"/>
              </a:rPr>
              <a:t>F</a:t>
            </a:r>
            <a:r>
              <a:rPr lang="en-US" sz="3600" b="0" i="0" u="none" strike="noStrike" cap="none" dirty="0">
                <a:solidFill>
                  <a:srgbClr val="121D37"/>
                </a:solidFill>
                <a:latin typeface="Montserrat" pitchFamily="2" charset="77"/>
                <a:ea typeface="Montserrat"/>
                <a:cs typeface="Montserrat"/>
                <a:sym typeface="Montserrat"/>
              </a:rPr>
              <a:t>indings</a:t>
            </a:r>
          </a:p>
          <a:p>
            <a:pPr marL="4572" indent="-571500">
              <a:spcAft>
                <a:spcPts val="1200"/>
              </a:spcAft>
              <a:buClr>
                <a:srgbClr val="121D37"/>
              </a:buClr>
              <a:buSzPct val="110000"/>
              <a:buBlip>
                <a:blip r:embed="rId4"/>
              </a:buBlip>
            </a:pPr>
            <a:r>
              <a:rPr lang="en-US" sz="3600" dirty="0">
                <a:solidFill>
                  <a:srgbClr val="121D37"/>
                </a:solidFill>
                <a:latin typeface="Montserrat" pitchFamily="2" charset="77"/>
              </a:rPr>
              <a:t>Program Implications/Lessons</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18;p3">
            <a:extLst>
              <a:ext uri="{FF2B5EF4-FFF2-40B4-BE49-F238E27FC236}">
                <a16:creationId xmlns:a16="http://schemas.microsoft.com/office/drawing/2014/main" id="{ACD8B35A-D329-32BC-1639-1D6D4B43D59F}"/>
              </a:ext>
            </a:extLst>
          </p:cNvPr>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n-US" sz="6200" b="1" i="0" u="none" strike="noStrike" cap="none" dirty="0">
                <a:solidFill>
                  <a:srgbClr val="FFFFFF"/>
                </a:solidFill>
                <a:latin typeface="Montserrat"/>
                <a:ea typeface="Montserrat"/>
                <a:cs typeface="Montserrat"/>
                <a:sym typeface="Montserrat"/>
              </a:rPr>
              <a:t>Content</a:t>
            </a:r>
          </a:p>
        </p:txBody>
      </p:sp>
      <p:pic>
        <p:nvPicPr>
          <p:cNvPr id="3" name="Picture 2">
            <a:extLst>
              <a:ext uri="{FF2B5EF4-FFF2-40B4-BE49-F238E27FC236}">
                <a16:creationId xmlns:a16="http://schemas.microsoft.com/office/drawing/2014/main" id="{4E35F031-4DBD-F104-AC91-04C0752DB467}"/>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Methodology</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3640057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B83FFF5F-CA27-B2B6-2EBA-546E26E716BA}"/>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Tools and techniques used for the research</a:t>
            </a:r>
          </a:p>
        </p:txBody>
      </p:sp>
      <p:graphicFrame>
        <p:nvGraphicFramePr>
          <p:cNvPr id="4" name="Table 3">
            <a:extLst>
              <a:ext uri="{FF2B5EF4-FFF2-40B4-BE49-F238E27FC236}">
                <a16:creationId xmlns:a16="http://schemas.microsoft.com/office/drawing/2014/main" id="{8C561E4F-5606-24F1-1D5F-FED2EAA6C85C}"/>
              </a:ext>
            </a:extLst>
          </p:cNvPr>
          <p:cNvGraphicFramePr>
            <a:graphicFrameLocks noGrp="1"/>
          </p:cNvGraphicFramePr>
          <p:nvPr>
            <p:extLst>
              <p:ext uri="{D42A27DB-BD31-4B8C-83A1-F6EECF244321}">
                <p14:modId xmlns:p14="http://schemas.microsoft.com/office/powerpoint/2010/main" val="3966800469"/>
              </p:ext>
            </p:extLst>
          </p:nvPr>
        </p:nvGraphicFramePr>
        <p:xfrm>
          <a:off x="1424290" y="2776933"/>
          <a:ext cx="15439420" cy="5669280"/>
        </p:xfrm>
        <a:graphic>
          <a:graphicData uri="http://schemas.openxmlformats.org/drawingml/2006/table">
            <a:tbl>
              <a:tblPr firstRow="1" bandRow="1">
                <a:tableStyleId>{85BE263C-DBD7-4A20-BB59-AAB30ACAA65A}</a:tableStyleId>
              </a:tblPr>
              <a:tblGrid>
                <a:gridCol w="6614810">
                  <a:extLst>
                    <a:ext uri="{9D8B030D-6E8A-4147-A177-3AD203B41FA5}">
                      <a16:colId xmlns:a16="http://schemas.microsoft.com/office/drawing/2014/main" val="85964601"/>
                    </a:ext>
                  </a:extLst>
                </a:gridCol>
                <a:gridCol w="8824610">
                  <a:extLst>
                    <a:ext uri="{9D8B030D-6E8A-4147-A177-3AD203B41FA5}">
                      <a16:colId xmlns:a16="http://schemas.microsoft.com/office/drawing/2014/main" val="1609465229"/>
                    </a:ext>
                  </a:extLst>
                </a:gridCol>
              </a:tblGrid>
              <a:tr h="511984">
                <a:tc>
                  <a:txBody>
                    <a:bodyPr/>
                    <a:lstStyle/>
                    <a:p>
                      <a:r>
                        <a:rPr lang="en-US" sz="2800" dirty="0">
                          <a:latin typeface="Montserrat" pitchFamily="2" charset="77"/>
                        </a:rPr>
                        <a:t>Location</a:t>
                      </a:r>
                    </a:p>
                  </a:txBody>
                  <a:tcPr>
                    <a:solidFill>
                      <a:srgbClr val="B6104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Where was the program conducted?</a:t>
                      </a:r>
                    </a:p>
                  </a:txBody>
                  <a:tcPr>
                    <a:solidFill>
                      <a:srgbClr val="B61040"/>
                    </a:solidFill>
                  </a:tcPr>
                </a:tc>
                <a:extLst>
                  <a:ext uri="{0D108BD9-81ED-4DB2-BD59-A6C34878D82A}">
                    <a16:rowId xmlns:a16="http://schemas.microsoft.com/office/drawing/2014/main" val="647565217"/>
                  </a:ext>
                </a:extLst>
              </a:tr>
              <a:tr h="1641155">
                <a:tc>
                  <a:txBody>
                    <a:bodyPr/>
                    <a:lstStyle/>
                    <a:p>
                      <a:r>
                        <a:rPr lang="en-US" sz="2800" b="1" dirty="0">
                          <a:latin typeface="Montserrat" pitchFamily="2" charset="77"/>
                        </a:rPr>
                        <a:t>Setting and design</a:t>
                      </a:r>
                    </a:p>
                  </a:txBody>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kern="1200" dirty="0">
                          <a:solidFill>
                            <a:schemeClr val="dk1"/>
                          </a:solidFill>
                          <a:latin typeface="Montserrat" pitchFamily="2" charset="77"/>
                          <a:ea typeface="+mn-ea"/>
                          <a:cs typeface="+mn-cs"/>
                        </a:rPr>
                        <a:t>In which settings the program (evaluation) was implemented (conducted).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kern="1200" dirty="0">
                          <a:solidFill>
                            <a:schemeClr val="dk1"/>
                          </a:solidFill>
                          <a:latin typeface="Montserrat" pitchFamily="2" charset="77"/>
                          <a:ea typeface="+mn-ea"/>
                          <a:cs typeface="+mn-cs"/>
                        </a:rPr>
                        <a:t>What design was used in gathering the information?</a:t>
                      </a:r>
                    </a:p>
                  </a:txBody>
                  <a:tcPr/>
                </a:tc>
                <a:extLst>
                  <a:ext uri="{0D108BD9-81ED-4DB2-BD59-A6C34878D82A}">
                    <a16:rowId xmlns:a16="http://schemas.microsoft.com/office/drawing/2014/main" val="2317725723"/>
                  </a:ext>
                </a:extLst>
              </a:tr>
              <a:tr h="883699">
                <a:tc>
                  <a:txBody>
                    <a:bodyPr/>
                    <a:lstStyle/>
                    <a:p>
                      <a:r>
                        <a:rPr lang="en-US" sz="2800" b="1" dirty="0">
                          <a:latin typeface="Montserrat" pitchFamily="2" charset="77"/>
                        </a:rPr>
                        <a:t>Data source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Data collection procedures, primary or secondary?</a:t>
                      </a:r>
                    </a:p>
                  </a:txBody>
                  <a:tcPr/>
                </a:tc>
                <a:extLst>
                  <a:ext uri="{0D108BD9-81ED-4DB2-BD59-A6C34878D82A}">
                    <a16:rowId xmlns:a16="http://schemas.microsoft.com/office/drawing/2014/main" val="531437230"/>
                  </a:ext>
                </a:extLst>
              </a:tr>
              <a:tr h="511984">
                <a:tc>
                  <a:txBody>
                    <a:bodyPr/>
                    <a:lstStyle/>
                    <a:p>
                      <a:r>
                        <a:rPr lang="en-US" sz="2800" b="1" dirty="0">
                          <a:latin typeface="Montserrat" pitchFamily="2" charset="77"/>
                        </a:rPr>
                        <a:t>Time frame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Period when data was collected</a:t>
                      </a:r>
                    </a:p>
                  </a:txBody>
                  <a:tcPr/>
                </a:tc>
                <a:extLst>
                  <a:ext uri="{0D108BD9-81ED-4DB2-BD59-A6C34878D82A}">
                    <a16:rowId xmlns:a16="http://schemas.microsoft.com/office/drawing/2014/main" val="2509705178"/>
                  </a:ext>
                </a:extLst>
              </a:tr>
              <a:tr h="883699">
                <a:tc>
                  <a:txBody>
                    <a:bodyPr/>
                    <a:lstStyle/>
                    <a:p>
                      <a:r>
                        <a:rPr lang="en-US" sz="2800" b="1" dirty="0">
                          <a:latin typeface="Montserrat" pitchFamily="2" charset="77"/>
                        </a:rPr>
                        <a:t>Sample or participants size</a:t>
                      </a:r>
                    </a:p>
                  </a:txBody>
                  <a:tcPr/>
                </a:tc>
                <a:tc>
                  <a:txBody>
                    <a:bodyPr/>
                    <a:lstStyle/>
                    <a:p>
                      <a:r>
                        <a:rPr lang="en-US" sz="2800" dirty="0">
                          <a:latin typeface="Montserrat" pitchFamily="2" charset="77"/>
                        </a:rPr>
                        <a:t>Population, sampling procedures, number of treatments if any</a:t>
                      </a:r>
                    </a:p>
                  </a:txBody>
                  <a:tcPr/>
                </a:tc>
                <a:extLst>
                  <a:ext uri="{0D108BD9-81ED-4DB2-BD59-A6C34878D82A}">
                    <a16:rowId xmlns:a16="http://schemas.microsoft.com/office/drawing/2014/main" val="2325286249"/>
                  </a:ext>
                </a:extLst>
              </a:tr>
              <a:tr h="883699">
                <a:tc>
                  <a:txBody>
                    <a:bodyPr/>
                    <a:lstStyle/>
                    <a:p>
                      <a:r>
                        <a:rPr lang="en-US" sz="2800" b="1" dirty="0">
                          <a:latin typeface="Montserrat" pitchFamily="2" charset="77"/>
                        </a:rPr>
                        <a:t>Analytical approach or evaluation approach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Montserrat" pitchFamily="2" charset="77"/>
                        </a:rPr>
                        <a:t>Results measurements and analysis procedures</a:t>
                      </a:r>
                    </a:p>
                  </a:txBody>
                  <a:tcPr/>
                </a:tc>
                <a:extLst>
                  <a:ext uri="{0D108BD9-81ED-4DB2-BD59-A6C34878D82A}">
                    <a16:rowId xmlns:a16="http://schemas.microsoft.com/office/drawing/2014/main" val="199387953"/>
                  </a:ext>
                </a:extLst>
              </a:tr>
            </a:tbl>
          </a:graphicData>
        </a:graphic>
      </p:graphicFrame>
      <p:sp>
        <p:nvSpPr>
          <p:cNvPr id="5" name="TextBox 4">
            <a:extLst>
              <a:ext uri="{FF2B5EF4-FFF2-40B4-BE49-F238E27FC236}">
                <a16:creationId xmlns:a16="http://schemas.microsoft.com/office/drawing/2014/main" id="{EA3EDBCF-2D3D-D96D-907E-A75B5E4C2246}"/>
              </a:ext>
            </a:extLst>
          </p:cNvPr>
          <p:cNvSpPr txBox="1"/>
          <p:nvPr/>
        </p:nvSpPr>
        <p:spPr>
          <a:xfrm>
            <a:off x="2476500" y="8761498"/>
            <a:ext cx="14404429" cy="1200329"/>
          </a:xfrm>
          <a:prstGeom prst="rect">
            <a:avLst/>
          </a:prstGeom>
          <a:noFill/>
          <a:ln w="41275">
            <a:solidFill>
              <a:srgbClr val="BA1241"/>
            </a:solidFill>
          </a:ln>
        </p:spPr>
        <p:txBody>
          <a:bodyPr wrap="square" rtlCol="0">
            <a:spAutoFit/>
          </a:bodyPr>
          <a:lstStyle/>
          <a:p>
            <a:r>
              <a:rPr lang="en-US" sz="2400" dirty="0">
                <a:latin typeface="Montserrat" pitchFamily="2" charset="77"/>
              </a:rPr>
              <a:t>The scope of the evaluation will dictate the design, and the robustness of the design is the only way to establish causal relationships. Authors should clarify if their designs were experimental, non-experimental, or quasi-experimental.</a:t>
            </a:r>
          </a:p>
        </p:txBody>
      </p:sp>
      <p:pic>
        <p:nvPicPr>
          <p:cNvPr id="6" name="Picture 5" descr="A drawing of a cartoon character&#10;&#10;Description automatically generated">
            <a:extLst>
              <a:ext uri="{FF2B5EF4-FFF2-40B4-BE49-F238E27FC236}">
                <a16:creationId xmlns:a16="http://schemas.microsoft.com/office/drawing/2014/main" id="{D494B591-0013-4C88-670D-CAF2E3E24288}"/>
              </a:ext>
            </a:extLst>
          </p:cNvPr>
          <p:cNvPicPr>
            <a:picLocks noChangeAspect="1"/>
          </p:cNvPicPr>
          <p:nvPr/>
        </p:nvPicPr>
        <p:blipFill rotWithShape="1">
          <a:blip r:embed="rId4"/>
          <a:srcRect l="74982" b="9638"/>
          <a:stretch/>
        </p:blipFill>
        <p:spPr>
          <a:xfrm>
            <a:off x="1424290" y="8845547"/>
            <a:ext cx="841658" cy="1032229"/>
          </a:xfrm>
          <a:prstGeom prst="rect">
            <a:avLst/>
          </a:prstGeom>
        </p:spPr>
      </p:pic>
    </p:spTree>
    <p:extLst>
      <p:ext uri="{BB962C8B-B14F-4D97-AF65-F5344CB8AC3E}">
        <p14:creationId xmlns:p14="http://schemas.microsoft.com/office/powerpoint/2010/main" val="3077892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6C77579-8C0E-2844-B9F7-40A2147A9C5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A1D5163-F460-76FD-954A-3ED219F51CC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22E102-063A-05C8-5A32-216A709182C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AC7F3BB-64D7-3001-5E77-E1913A962DD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D6A7BA-F71B-0C9E-9FAB-C5CD08211A0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B9EE540-CE9D-DC12-412D-085FBA0EB996}"/>
              </a:ext>
            </a:extLst>
          </p:cNvPr>
          <p:cNvSpPr txBox="1"/>
          <p:nvPr/>
        </p:nvSpPr>
        <p:spPr>
          <a:xfrm>
            <a:off x="914400" y="620842"/>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130" name="Google Shape;130;p4">
            <a:extLst>
              <a:ext uri="{FF2B5EF4-FFF2-40B4-BE49-F238E27FC236}">
                <a16:creationId xmlns:a16="http://schemas.microsoft.com/office/drawing/2014/main" id="{53598C2D-5B0D-E9D3-9A30-C96B8FF7769E}"/>
              </a:ext>
            </a:extLst>
          </p:cNvPr>
          <p:cNvSpPr/>
          <p:nvPr/>
        </p:nvSpPr>
        <p:spPr>
          <a:xfrm>
            <a:off x="914400" y="2717504"/>
            <a:ext cx="113284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pPr>
            <a:r>
              <a:rPr lang="en-US" sz="2100" dirty="0">
                <a:solidFill>
                  <a:schemeClr val="accent6"/>
                </a:solidFill>
                <a:latin typeface="Montserrat" pitchFamily="2" charset="77"/>
              </a:rPr>
              <a:t>The DISC designed a structured ten-question self-administered online survey. It captured female respondents’ age, region, parity, pregnancy status, contraceptive use, awareness of SI, source of SI information, awareness of DISC interventions, interest in SI, and intent to SI. This was translated into local languages.</a:t>
            </a:r>
          </a:p>
          <a:p>
            <a:pPr algn="l">
              <a:lnSpc>
                <a:spcPct val="100000"/>
              </a:lnSpc>
              <a:spcBef>
                <a:spcPts val="0"/>
              </a:spcBef>
            </a:pPr>
            <a:r>
              <a:rPr lang="en-US" sz="2100" dirty="0">
                <a:solidFill>
                  <a:schemeClr val="accent2"/>
                </a:solidFill>
                <a:latin typeface="Montserrat" pitchFamily="2" charset="77"/>
              </a:rPr>
              <a:t>With Affluence, DISC deployed an artificial intelligence (AI) instrument to identify key local opinion leaders, known as micro and nano influencers, to serve as the enumeration team. The AI tool screened influencers based on their active fora and key demographic, psychographic, and geographic characteristics.</a:t>
            </a:r>
          </a:p>
          <a:p>
            <a:pPr algn="l">
              <a:lnSpc>
                <a:spcPct val="100000"/>
              </a:lnSpc>
              <a:spcBef>
                <a:spcPts val="0"/>
              </a:spcBef>
            </a:pPr>
            <a:r>
              <a:rPr lang="en-US" sz="2100" dirty="0">
                <a:solidFill>
                  <a:srgbClr val="7030A0"/>
                </a:solidFill>
                <a:latin typeface="Montserrat" pitchFamily="2" charset="77"/>
              </a:rPr>
              <a:t>Influencer-enumerators recruited respondents based on sex and residence, using an opt-in approach. They shared the survey through social media, group chats, and direct messages.</a:t>
            </a:r>
          </a:p>
          <a:p>
            <a:pPr algn="l">
              <a:lnSpc>
                <a:spcPct val="100000"/>
              </a:lnSpc>
              <a:spcBef>
                <a:spcPts val="0"/>
              </a:spcBef>
            </a:pPr>
            <a:endParaRPr lang="en-US" sz="2100" dirty="0">
              <a:solidFill>
                <a:srgbClr val="7030A0"/>
              </a:solidFill>
              <a:latin typeface="Montserrat" pitchFamily="2" charset="77"/>
            </a:endParaRPr>
          </a:p>
          <a:p>
            <a:pPr algn="l">
              <a:lnSpc>
                <a:spcPct val="100000"/>
              </a:lnSpc>
              <a:spcBef>
                <a:spcPts val="0"/>
              </a:spcBef>
            </a:pPr>
            <a:r>
              <a:rPr lang="en-US" sz="2100" dirty="0">
                <a:solidFill>
                  <a:schemeClr val="accent6"/>
                </a:solidFill>
                <a:latin typeface="Montserrat" pitchFamily="2" charset="77"/>
              </a:rPr>
              <a:t>Desired sample sizes were calculated using estimated urban populations of women of reproductive age in Oyo, Lagos and Niger states in Nigeria, and Uganda’s Eastern and Western regions, to yield a 95% confidence interval and margin of error of 4.</a:t>
            </a:r>
            <a:r>
              <a:rPr lang="en-US" sz="2100" dirty="0">
                <a:latin typeface="Montserrat" pitchFamily="2" charset="77"/>
              </a:rPr>
              <a:t> </a:t>
            </a:r>
            <a:r>
              <a:rPr lang="en-US" sz="2100" dirty="0">
                <a:solidFill>
                  <a:schemeClr val="accent6"/>
                </a:solidFill>
                <a:latin typeface="Montserrat" pitchFamily="2" charset="77"/>
              </a:rPr>
              <a:t>Resulting desired sample sizes were 600 in each country.</a:t>
            </a:r>
          </a:p>
          <a:p>
            <a:pPr algn="l">
              <a:lnSpc>
                <a:spcPct val="100000"/>
              </a:lnSpc>
              <a:spcBef>
                <a:spcPts val="0"/>
              </a:spcBef>
            </a:pPr>
            <a:r>
              <a:rPr lang="en-US" sz="2100" dirty="0">
                <a:solidFill>
                  <a:schemeClr val="accent6"/>
                </a:solidFill>
                <a:latin typeface="Montserrat" pitchFamily="2" charset="77"/>
              </a:rPr>
              <a:t>To encourage efficient recruitment of the sample, influencer-enumerators were offered a “speed bonus” of up to USD$5 to recruit participants within a proscribed time period. This time frame was adjusted during the survey to encourage productivity.</a:t>
            </a:r>
          </a:p>
        </p:txBody>
      </p:sp>
      <p:sp>
        <p:nvSpPr>
          <p:cNvPr id="2" name="Rectangle 1">
            <a:extLst>
              <a:ext uri="{FF2B5EF4-FFF2-40B4-BE49-F238E27FC236}">
                <a16:creationId xmlns:a16="http://schemas.microsoft.com/office/drawing/2014/main" id="{CF068593-25C6-0BC3-2C9B-2534272A95EB}"/>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D22BC28-AB14-0FFE-AC56-C6D66A20C320}"/>
              </a:ext>
            </a:extLst>
          </p:cNvPr>
          <p:cNvSpPr txBox="1"/>
          <p:nvPr/>
        </p:nvSpPr>
        <p:spPr>
          <a:xfrm>
            <a:off x="13193523" y="3557449"/>
            <a:ext cx="4351202" cy="523220"/>
          </a:xfrm>
          <a:prstGeom prst="rect">
            <a:avLst/>
          </a:prstGeom>
          <a:noFill/>
          <a:ln>
            <a:solidFill>
              <a:schemeClr val="accent6"/>
            </a:solidFill>
          </a:ln>
        </p:spPr>
        <p:txBody>
          <a:bodyPr wrap="square" rtlCol="0">
            <a:spAutoFit/>
          </a:bodyPr>
          <a:lstStyle/>
          <a:p>
            <a:r>
              <a:rPr lang="en-US" sz="2800" dirty="0">
                <a:solidFill>
                  <a:schemeClr val="accent6"/>
                </a:solidFill>
                <a:latin typeface="Montserrat" pitchFamily="2" charset="77"/>
              </a:rPr>
              <a:t>Setting and design</a:t>
            </a:r>
          </a:p>
        </p:txBody>
      </p:sp>
      <p:sp>
        <p:nvSpPr>
          <p:cNvPr id="6" name="TextBox 5">
            <a:extLst>
              <a:ext uri="{FF2B5EF4-FFF2-40B4-BE49-F238E27FC236}">
                <a16:creationId xmlns:a16="http://schemas.microsoft.com/office/drawing/2014/main" id="{9921DE28-815B-AC5F-BB0C-6893CF04B170}"/>
              </a:ext>
            </a:extLst>
          </p:cNvPr>
          <p:cNvSpPr txBox="1"/>
          <p:nvPr/>
        </p:nvSpPr>
        <p:spPr>
          <a:xfrm>
            <a:off x="13193523" y="7016765"/>
            <a:ext cx="4351202" cy="523220"/>
          </a:xfrm>
          <a:prstGeom prst="rect">
            <a:avLst/>
          </a:prstGeom>
          <a:noFill/>
          <a:ln>
            <a:solidFill>
              <a:srgbClr val="7030A0"/>
            </a:solidFill>
          </a:ln>
        </p:spPr>
        <p:txBody>
          <a:bodyPr wrap="square" rtlCol="0">
            <a:spAutoFit/>
          </a:bodyPr>
          <a:lstStyle/>
          <a:p>
            <a:r>
              <a:rPr lang="en-US" sz="2800" dirty="0">
                <a:solidFill>
                  <a:srgbClr val="7030A0"/>
                </a:solidFill>
                <a:latin typeface="Montserrat" pitchFamily="2" charset="77"/>
              </a:rPr>
              <a:t>Data sources</a:t>
            </a:r>
          </a:p>
        </p:txBody>
      </p:sp>
      <p:sp>
        <p:nvSpPr>
          <p:cNvPr id="7" name="TextBox 6">
            <a:extLst>
              <a:ext uri="{FF2B5EF4-FFF2-40B4-BE49-F238E27FC236}">
                <a16:creationId xmlns:a16="http://schemas.microsoft.com/office/drawing/2014/main" id="{B6E87A05-CC03-1F38-56E7-255C8A879A98}"/>
              </a:ext>
            </a:extLst>
          </p:cNvPr>
          <p:cNvSpPr txBox="1"/>
          <p:nvPr/>
        </p:nvSpPr>
        <p:spPr>
          <a:xfrm>
            <a:off x="13193523" y="5278314"/>
            <a:ext cx="4351202" cy="523220"/>
          </a:xfrm>
          <a:prstGeom prst="rect">
            <a:avLst/>
          </a:prstGeom>
          <a:noFill/>
          <a:ln>
            <a:solidFill>
              <a:schemeClr val="accent2"/>
            </a:solidFill>
          </a:ln>
        </p:spPr>
        <p:txBody>
          <a:bodyPr wrap="square" rtlCol="0">
            <a:spAutoFit/>
          </a:bodyPr>
          <a:lstStyle/>
          <a:p>
            <a:r>
              <a:rPr lang="en-US" sz="2800" dirty="0">
                <a:solidFill>
                  <a:schemeClr val="accent2"/>
                </a:solidFill>
                <a:latin typeface="Montserrat" pitchFamily="2" charset="77"/>
              </a:rPr>
              <a:t>Analytic approach</a:t>
            </a:r>
          </a:p>
        </p:txBody>
      </p:sp>
    </p:spTree>
    <p:extLst>
      <p:ext uri="{BB962C8B-B14F-4D97-AF65-F5344CB8AC3E}">
        <p14:creationId xmlns:p14="http://schemas.microsoft.com/office/powerpoint/2010/main" val="3587701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Results / Key Findings</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1921787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061ED0E-2578-E2F3-67A5-3B452BB9D6F4}"/>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Main findings</a:t>
            </a:r>
          </a:p>
        </p:txBody>
      </p:sp>
      <p:graphicFrame>
        <p:nvGraphicFramePr>
          <p:cNvPr id="2" name="Table 1">
            <a:extLst>
              <a:ext uri="{FF2B5EF4-FFF2-40B4-BE49-F238E27FC236}">
                <a16:creationId xmlns:a16="http://schemas.microsoft.com/office/drawing/2014/main" id="{096BD839-7CEA-8A9C-CBED-37371094CB6A}"/>
              </a:ext>
            </a:extLst>
          </p:cNvPr>
          <p:cNvGraphicFramePr>
            <a:graphicFrameLocks noGrp="1"/>
          </p:cNvGraphicFramePr>
          <p:nvPr>
            <p:extLst>
              <p:ext uri="{D42A27DB-BD31-4B8C-83A1-F6EECF244321}">
                <p14:modId xmlns:p14="http://schemas.microsoft.com/office/powerpoint/2010/main" val="2268604519"/>
              </p:ext>
            </p:extLst>
          </p:nvPr>
        </p:nvGraphicFramePr>
        <p:xfrm>
          <a:off x="789185" y="2646446"/>
          <a:ext cx="16709629" cy="6634007"/>
        </p:xfrm>
        <a:graphic>
          <a:graphicData uri="http://schemas.openxmlformats.org/drawingml/2006/table">
            <a:tbl>
              <a:tblPr firstRow="1" bandRow="1">
                <a:tableStyleId>{85BE263C-DBD7-4A20-BB59-AAB30ACAA65A}</a:tableStyleId>
              </a:tblPr>
              <a:tblGrid>
                <a:gridCol w="5959874">
                  <a:extLst>
                    <a:ext uri="{9D8B030D-6E8A-4147-A177-3AD203B41FA5}">
                      <a16:colId xmlns:a16="http://schemas.microsoft.com/office/drawing/2014/main" val="3655672170"/>
                    </a:ext>
                  </a:extLst>
                </a:gridCol>
                <a:gridCol w="10749755">
                  <a:extLst>
                    <a:ext uri="{9D8B030D-6E8A-4147-A177-3AD203B41FA5}">
                      <a16:colId xmlns:a16="http://schemas.microsoft.com/office/drawing/2014/main" val="1639216212"/>
                    </a:ext>
                  </a:extLst>
                </a:gridCol>
              </a:tblGrid>
              <a:tr h="640701">
                <a:tc>
                  <a:txBody>
                    <a:bodyPr/>
                    <a:lstStyle/>
                    <a:p>
                      <a:r>
                        <a:rPr lang="en-US" sz="3200" noProof="0">
                          <a:latin typeface="Montserrat" pitchFamily="2" charset="77"/>
                        </a:rPr>
                        <a:t>Scope of abstract</a:t>
                      </a:r>
                    </a:p>
                  </a:txBody>
                  <a:tcPr>
                    <a:solidFill>
                      <a:srgbClr val="B61040"/>
                    </a:solidFill>
                  </a:tcPr>
                </a:tc>
                <a:tc>
                  <a:txBody>
                    <a:bodyPr/>
                    <a:lstStyle/>
                    <a:p>
                      <a:r>
                        <a:rPr lang="en-US" sz="3200" noProof="0">
                          <a:latin typeface="Montserrat" pitchFamily="2" charset="77"/>
                        </a:rPr>
                        <a:t>Main issue(s) to address</a:t>
                      </a:r>
                    </a:p>
                  </a:txBody>
                  <a:tcPr>
                    <a:solidFill>
                      <a:srgbClr val="B61040"/>
                    </a:solidFill>
                  </a:tcPr>
                </a:tc>
                <a:extLst>
                  <a:ext uri="{0D108BD9-81ED-4DB2-BD59-A6C34878D82A}">
                    <a16:rowId xmlns:a16="http://schemas.microsoft.com/office/drawing/2014/main" val="206923382"/>
                  </a:ext>
                </a:extLst>
              </a:tr>
              <a:tr h="1551553">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b="1" kern="1200" noProof="0" dirty="0">
                          <a:latin typeface="Montserrat" pitchFamily="2" charset="77"/>
                        </a:rPr>
                        <a:t>Formative research or evaluation</a:t>
                      </a:r>
                      <a:br>
                        <a:rPr lang="en-US" sz="2400" b="1" kern="1200" noProof="0" dirty="0">
                          <a:latin typeface="Montserrat" pitchFamily="2" charset="77"/>
                        </a:rPr>
                      </a:br>
                      <a:endParaRPr lang="en-US" sz="2400" b="1" kern="12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b="1" kern="1200" noProof="0" dirty="0">
                          <a:latin typeface="Montserrat" pitchFamily="2" charset="77"/>
                        </a:rPr>
                        <a:t>Needs Assessment</a:t>
                      </a:r>
                      <a:endParaRPr lang="en-US" sz="2400" b="1" kern="1200" noProof="0" dirty="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Specific recommendations for a public health intervention</a:t>
                      </a:r>
                      <a:br>
                        <a:rPr lang="en-US" sz="2400" kern="1200" noProof="0" dirty="0">
                          <a:solidFill>
                            <a:schemeClr val="dk1"/>
                          </a:solidFill>
                          <a:latin typeface="Montserrat" pitchFamily="2" charset="77"/>
                          <a:ea typeface="+mn-ea"/>
                          <a:cs typeface="+mn-cs"/>
                        </a:rPr>
                      </a:br>
                      <a:endParaRPr lang="en-US" sz="2400" kern="1200" noProof="0" dirty="0">
                        <a:solidFill>
                          <a:schemeClr val="dk1"/>
                        </a:solidFill>
                        <a:latin typeface="Montserrat" pitchFamily="2"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Specific priority recommendations for targeted intervention</a:t>
                      </a:r>
                    </a:p>
                  </a:txBody>
                  <a:tcPr/>
                </a:tc>
                <a:extLst>
                  <a:ext uri="{0D108BD9-81ED-4DB2-BD59-A6C34878D82A}">
                    <a16:rowId xmlns:a16="http://schemas.microsoft.com/office/drawing/2014/main" val="4125261007"/>
                  </a:ext>
                </a:extLst>
              </a:tr>
              <a:tr h="1238250">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b="1" kern="1200" noProof="0" dirty="0">
                          <a:latin typeface="Montserrat" pitchFamily="2" charset="77"/>
                        </a:rPr>
                        <a:t>Process evaluation</a:t>
                      </a:r>
                      <a:endParaRPr lang="en-US" sz="2400" b="1" kern="1200" noProof="0" dirty="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Was the project implemented according to the plan, how well was it done, what was the access and coverage?</a:t>
                      </a:r>
                    </a:p>
                  </a:txBody>
                  <a:tcPr/>
                </a:tc>
                <a:extLst>
                  <a:ext uri="{0D108BD9-81ED-4DB2-BD59-A6C34878D82A}">
                    <a16:rowId xmlns:a16="http://schemas.microsoft.com/office/drawing/2014/main" val="339513559"/>
                  </a:ext>
                </a:extLst>
              </a:tr>
              <a:tr h="3203503">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b="1" kern="1200" noProof="0" dirty="0">
                          <a:latin typeface="Montserrat" pitchFamily="2" charset="77"/>
                        </a:rPr>
                        <a:t>Outcome evaluation</a:t>
                      </a:r>
                      <a:br>
                        <a:rPr lang="en-US" sz="2400" b="1" kern="1200" noProof="0" dirty="0">
                          <a:latin typeface="Montserrat" pitchFamily="2" charset="77"/>
                        </a:rPr>
                      </a:br>
                      <a:br>
                        <a:rPr lang="en-US" sz="2400" b="1" kern="1200" noProof="0" dirty="0">
                          <a:latin typeface="Montserrat" pitchFamily="2" charset="77"/>
                        </a:rPr>
                      </a:br>
                      <a:endParaRPr lang="en-US" sz="2400" b="1" kern="12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b="1" kern="1200" noProof="0" dirty="0">
                          <a:latin typeface="Montserrat" pitchFamily="2" charset="77"/>
                        </a:rPr>
                        <a:t>Impact evaluation</a:t>
                      </a: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The change in observed characteristics of the target population. (Note: Not the state of the program).</a:t>
                      </a:r>
                      <a:br>
                        <a:rPr lang="en-US" sz="2400" kern="1200" noProof="0" dirty="0">
                          <a:solidFill>
                            <a:schemeClr val="dk1"/>
                          </a:solidFill>
                          <a:latin typeface="Montserrat" pitchFamily="2" charset="77"/>
                          <a:ea typeface="+mn-ea"/>
                          <a:cs typeface="+mn-cs"/>
                        </a:rPr>
                      </a:br>
                      <a:endParaRPr lang="en-US" sz="2400" kern="1200" noProof="0" dirty="0">
                        <a:solidFill>
                          <a:schemeClr val="dk1"/>
                        </a:solidFill>
                        <a:latin typeface="Montserrat" pitchFamily="2"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The change in the observed characteristics of the target population that can be attributed to the program.</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Requires rigorous design and analysis to establish the causal link</a:t>
                      </a:r>
                    </a:p>
                    <a:p>
                      <a:pPr marL="342900" marR="0" lvl="0" indent="-342900" algn="l" defTabSz="914400" rtl="0" eaLnBrk="1" fontAlgn="auto" latinLnBrk="0" hangingPunct="1">
                        <a:lnSpc>
                          <a:spcPct val="100000"/>
                        </a:lnSpc>
                        <a:spcBef>
                          <a:spcPts val="0"/>
                        </a:spcBef>
                        <a:spcAft>
                          <a:spcPts val="0"/>
                        </a:spcAft>
                        <a:buClrTx/>
                        <a:buSzTx/>
                        <a:buFontTx/>
                        <a:buBlip>
                          <a:blip r:embed="rId4"/>
                        </a:buBlip>
                        <a:tabLst/>
                        <a:defRPr/>
                      </a:pPr>
                      <a:r>
                        <a:rPr lang="en-US" sz="2400" kern="1200" noProof="0" dirty="0">
                          <a:solidFill>
                            <a:schemeClr val="dk1"/>
                          </a:solidFill>
                          <a:latin typeface="Montserrat" pitchFamily="2" charset="77"/>
                          <a:ea typeface="+mn-ea"/>
                          <a:cs typeface="+mn-cs"/>
                        </a:rPr>
                        <a:t>What was the net effect of the program?</a:t>
                      </a:r>
                    </a:p>
                  </a:txBody>
                  <a:tcPr/>
                </a:tc>
                <a:extLst>
                  <a:ext uri="{0D108BD9-81ED-4DB2-BD59-A6C34878D82A}">
                    <a16:rowId xmlns:a16="http://schemas.microsoft.com/office/drawing/2014/main" val="2950274572"/>
                  </a:ext>
                </a:extLst>
              </a:tr>
            </a:tbl>
          </a:graphicData>
        </a:graphic>
      </p:graphicFrame>
      <p:sp>
        <p:nvSpPr>
          <p:cNvPr id="3" name="Rectangle 2">
            <a:extLst>
              <a:ext uri="{FF2B5EF4-FFF2-40B4-BE49-F238E27FC236}">
                <a16:creationId xmlns:a16="http://schemas.microsoft.com/office/drawing/2014/main" id="{C3E034E3-B391-DD55-8C1F-3701529AE40B}"/>
              </a:ext>
            </a:extLst>
          </p:cNvPr>
          <p:cNvSpPr/>
          <p:nvPr/>
        </p:nvSpPr>
        <p:spPr>
          <a:xfrm>
            <a:off x="4064478" y="9677244"/>
            <a:ext cx="10159041" cy="338554"/>
          </a:xfrm>
          <a:prstGeom prst="rect">
            <a:avLst/>
          </a:prstGeom>
        </p:spPr>
        <p:txBody>
          <a:bodyPr wrap="square">
            <a:spAutoFit/>
          </a:bodyPr>
          <a:lstStyle/>
          <a:p>
            <a:pPr algn="ctr"/>
            <a:r>
              <a:rPr lang="en-US" sz="1600" i="1" dirty="0">
                <a:solidFill>
                  <a:srgbClr val="2E2E2E"/>
                </a:solidFill>
                <a:latin typeface="Montserrat" pitchFamily="2" charset="77"/>
              </a:rPr>
              <a:t>Source: Dixon Thomas, ... Hong Li, in </a:t>
            </a:r>
            <a:r>
              <a:rPr lang="en-US" sz="1600" i="1" dirty="0">
                <a:solidFill>
                  <a:srgbClr val="0C7DBB"/>
                </a:solidFill>
                <a:latin typeface="Montserrat" pitchFamily="2" charset="77"/>
                <a:hlinkClick r:id="rId5"/>
              </a:rPr>
              <a:t>Clinical Pharmacy Education, Practice and Research</a:t>
            </a:r>
            <a:r>
              <a:rPr lang="en-US" sz="1600" i="1" dirty="0">
                <a:solidFill>
                  <a:srgbClr val="2E2E2E"/>
                </a:solidFill>
                <a:latin typeface="Montserrat" pitchFamily="2" charset="77"/>
              </a:rPr>
              <a:t>, 2019</a:t>
            </a:r>
            <a:endParaRPr lang="en-US" sz="1600" i="1" dirty="0">
              <a:latin typeface="Montserrat" pitchFamily="2" charset="77"/>
            </a:endParaRPr>
          </a:p>
        </p:txBody>
      </p:sp>
    </p:spTree>
    <p:extLst>
      <p:ext uri="{BB962C8B-B14F-4D97-AF65-F5344CB8AC3E}">
        <p14:creationId xmlns:p14="http://schemas.microsoft.com/office/powerpoint/2010/main" val="3650823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11FA3EAB-5DD3-7E76-5FC2-D67C035D972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6757019-9627-AFD7-5A52-12C9A891A8F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D840F69-630B-4C0A-3507-C5C506B75BBC}"/>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2423128-9B0A-6BAA-82BE-72C6002D18E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3FC6562-DEBB-BC2C-7634-9A59794D72F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3" name="Rectangle 2">
            <a:extLst>
              <a:ext uri="{FF2B5EF4-FFF2-40B4-BE49-F238E27FC236}">
                <a16:creationId xmlns:a16="http://schemas.microsoft.com/office/drawing/2014/main" id="{8143519A-BF0E-556C-B615-3F05763076D7}"/>
              </a:ext>
            </a:extLst>
          </p:cNvPr>
          <p:cNvSpPr/>
          <p:nvPr/>
        </p:nvSpPr>
        <p:spPr>
          <a:xfrm>
            <a:off x="4064478" y="9677244"/>
            <a:ext cx="10159041" cy="338554"/>
          </a:xfrm>
          <a:prstGeom prst="rect">
            <a:avLst/>
          </a:prstGeom>
        </p:spPr>
        <p:txBody>
          <a:bodyPr wrap="square">
            <a:spAutoFit/>
          </a:bodyPr>
          <a:lstStyle/>
          <a:p>
            <a:pPr algn="ctr"/>
            <a:r>
              <a:rPr lang="en-US" sz="1600" i="1">
                <a:solidFill>
                  <a:srgbClr val="2E2E2E"/>
                </a:solidFill>
                <a:latin typeface="Montserrat" pitchFamily="2" charset="77"/>
              </a:rPr>
              <a:t>Source: Dixon Thomas, ... Hong Li, in </a:t>
            </a:r>
            <a:r>
              <a:rPr lang="en-US" sz="1600" i="1">
                <a:solidFill>
                  <a:srgbClr val="0C7DBB"/>
                </a:solidFill>
                <a:latin typeface="Montserrat" pitchFamily="2" charset="77"/>
                <a:hlinkClick r:id="rId4"/>
              </a:rPr>
              <a:t>Clinical Pharmacy Education, Practice and Research</a:t>
            </a:r>
            <a:r>
              <a:rPr lang="en-US" sz="1600" i="1">
                <a:solidFill>
                  <a:srgbClr val="2E2E2E"/>
                </a:solidFill>
                <a:latin typeface="Montserrat" pitchFamily="2" charset="77"/>
              </a:rPr>
              <a:t>, 2019</a:t>
            </a:r>
            <a:endParaRPr lang="en-US" sz="1600" i="1">
              <a:latin typeface="Montserrat" pitchFamily="2" charset="77"/>
            </a:endParaRPr>
          </a:p>
        </p:txBody>
      </p:sp>
      <p:graphicFrame>
        <p:nvGraphicFramePr>
          <p:cNvPr id="4" name="Table 3">
            <a:extLst>
              <a:ext uri="{FF2B5EF4-FFF2-40B4-BE49-F238E27FC236}">
                <a16:creationId xmlns:a16="http://schemas.microsoft.com/office/drawing/2014/main" id="{F5E1C876-708C-0988-EFB6-5F756D4709B9}"/>
              </a:ext>
            </a:extLst>
          </p:cNvPr>
          <p:cNvGraphicFramePr>
            <a:graphicFrameLocks noGrp="1"/>
          </p:cNvGraphicFramePr>
          <p:nvPr>
            <p:extLst>
              <p:ext uri="{D42A27DB-BD31-4B8C-83A1-F6EECF244321}">
                <p14:modId xmlns:p14="http://schemas.microsoft.com/office/powerpoint/2010/main" val="1764293217"/>
              </p:ext>
            </p:extLst>
          </p:nvPr>
        </p:nvGraphicFramePr>
        <p:xfrm>
          <a:off x="789185" y="2800513"/>
          <a:ext cx="16709629" cy="6703478"/>
        </p:xfrm>
        <a:graphic>
          <a:graphicData uri="http://schemas.openxmlformats.org/drawingml/2006/table">
            <a:tbl>
              <a:tblPr firstRow="1" bandRow="1">
                <a:tableStyleId>{85BE263C-DBD7-4A20-BB59-AAB30ACAA65A}</a:tableStyleId>
              </a:tblPr>
              <a:tblGrid>
                <a:gridCol w="4541397">
                  <a:extLst>
                    <a:ext uri="{9D8B030D-6E8A-4147-A177-3AD203B41FA5}">
                      <a16:colId xmlns:a16="http://schemas.microsoft.com/office/drawing/2014/main" val="3655672170"/>
                    </a:ext>
                  </a:extLst>
                </a:gridCol>
                <a:gridCol w="12168232">
                  <a:extLst>
                    <a:ext uri="{9D8B030D-6E8A-4147-A177-3AD203B41FA5}">
                      <a16:colId xmlns:a16="http://schemas.microsoft.com/office/drawing/2014/main" val="1639216212"/>
                    </a:ext>
                  </a:extLst>
                </a:gridCol>
              </a:tblGrid>
              <a:tr h="428847">
                <a:tc>
                  <a:txBody>
                    <a:bodyPr/>
                    <a:lstStyle/>
                    <a:p>
                      <a:r>
                        <a:rPr lang="en-US" sz="2000" noProof="0">
                          <a:latin typeface="Montserrat" pitchFamily="2" charset="77"/>
                        </a:rPr>
                        <a:t>Scope of abstract</a:t>
                      </a:r>
                    </a:p>
                  </a:txBody>
                  <a:tcPr>
                    <a:solidFill>
                      <a:srgbClr val="B61040"/>
                    </a:solidFill>
                  </a:tcPr>
                </a:tc>
                <a:tc>
                  <a:txBody>
                    <a:bodyPr/>
                    <a:lstStyle/>
                    <a:p>
                      <a:r>
                        <a:rPr lang="en-US" sz="2000" noProof="0" dirty="0">
                          <a:latin typeface="Montserrat" pitchFamily="2" charset="77"/>
                        </a:rPr>
                        <a:t>Main issue(s) to address</a:t>
                      </a:r>
                    </a:p>
                  </a:txBody>
                  <a:tcPr>
                    <a:solidFill>
                      <a:srgbClr val="B61040"/>
                    </a:solidFill>
                  </a:tcPr>
                </a:tc>
                <a:extLst>
                  <a:ext uri="{0D108BD9-81ED-4DB2-BD59-A6C34878D82A}">
                    <a16:rowId xmlns:a16="http://schemas.microsoft.com/office/drawing/2014/main" val="206923382"/>
                  </a:ext>
                </a:extLst>
              </a:tr>
              <a:tr h="2830391">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noProof="0" dirty="0">
                          <a:latin typeface="Montserrat" pitchFamily="2" charset="77"/>
                        </a:rPr>
                        <a:t>Cost-minimization analysis</a:t>
                      </a:r>
                      <a:br>
                        <a:rPr lang="en-US" sz="2000" noProof="0" dirty="0">
                          <a:latin typeface="Montserrat" pitchFamily="2" charset="77"/>
                        </a:rPr>
                      </a:br>
                      <a:endParaRPr lang="en-US" sz="20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noProof="0" dirty="0">
                          <a:latin typeface="Montserrat" pitchFamily="2" charset="77"/>
                        </a:rPr>
                        <a:t>Cost-effectiveness analysis</a:t>
                      </a:r>
                      <a:br>
                        <a:rPr lang="en-US" sz="2000" noProof="0" dirty="0">
                          <a:latin typeface="Montserrat" pitchFamily="2" charset="77"/>
                        </a:rPr>
                      </a:br>
                      <a:endParaRPr lang="en-US" sz="20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noProof="0" dirty="0">
                          <a:latin typeface="Montserrat" pitchFamily="2" charset="77"/>
                        </a:rPr>
                        <a:t>Cost–utility analysis</a:t>
                      </a:r>
                      <a:br>
                        <a:rPr lang="en-US" sz="2000" noProof="0" dirty="0">
                          <a:latin typeface="Montserrat" pitchFamily="2" charset="77"/>
                        </a:rPr>
                      </a:br>
                      <a:endParaRPr lang="en-US" sz="2000" noProof="0" dirty="0">
                        <a:latin typeface="Montserrat" pitchFamily="2" charset="77"/>
                      </a:endParaRP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noProof="0" dirty="0">
                          <a:latin typeface="Montserrat" pitchFamily="2" charset="77"/>
                        </a:rPr>
                        <a:t>Cost–benefit analysis</a:t>
                      </a: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Least costly alternative intervention among those assumed to produce same health outcomes?</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Incremental Cost-Effectiveness Ratio comparing the economic value of an intervention compared with an alternative.</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Summary measures comparing costs of interventions in monetary units with health outcomes regarding their utility and mortality -  Utility measures (QALYs, DALYs, etc.)</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Comparison of costs of different interventions and health benefits (and risks)</a:t>
                      </a:r>
                    </a:p>
                  </a:txBody>
                  <a:tcPr/>
                </a:tc>
                <a:extLst>
                  <a:ext uri="{0D108BD9-81ED-4DB2-BD59-A6C34878D82A}">
                    <a16:rowId xmlns:a16="http://schemas.microsoft.com/office/drawing/2014/main" val="2557498737"/>
                  </a:ext>
                </a:extLst>
              </a:tr>
              <a:tr h="3333521">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latin typeface="Montserrat" pitchFamily="2" charset="77"/>
                        </a:rPr>
                        <a:t>Implementation research</a:t>
                      </a:r>
                      <a:endParaRPr lang="en-US" sz="2000" kern="1200" noProof="0" dirty="0">
                        <a:solidFill>
                          <a:schemeClr val="dk1"/>
                        </a:solidFill>
                        <a:latin typeface="Montserrat" pitchFamily="2" charset="77"/>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Key finding depending on the focus of the implementation research</a:t>
                      </a:r>
                    </a:p>
                    <a:p>
                      <a:pPr marL="342900" marR="0" lvl="0"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What findings from your implementation research can improve the implementation of implementation of health policies, programs, and practices? Consider the following aspects:</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Sustainability</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Scale-up</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Fidelity</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Replication</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Feasibility</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Equitability</a:t>
                      </a:r>
                    </a:p>
                    <a:p>
                      <a:pPr marL="800100" marR="0" lvl="1" indent="-342900" algn="l" defTabSz="914400" rtl="0" eaLnBrk="1" fontAlgn="auto" latinLnBrk="0" hangingPunct="1">
                        <a:lnSpc>
                          <a:spcPct val="100000"/>
                        </a:lnSpc>
                        <a:spcBef>
                          <a:spcPts val="0"/>
                        </a:spcBef>
                        <a:spcAft>
                          <a:spcPts val="0"/>
                        </a:spcAft>
                        <a:buClrTx/>
                        <a:buSzTx/>
                        <a:buFontTx/>
                        <a:buBlip>
                          <a:blip r:embed="rId5"/>
                        </a:buBlip>
                        <a:tabLst/>
                        <a:defRPr/>
                      </a:pPr>
                      <a:r>
                        <a:rPr lang="en-US" sz="2000" kern="1200" noProof="0" dirty="0">
                          <a:solidFill>
                            <a:schemeClr val="dk1"/>
                          </a:solidFill>
                          <a:latin typeface="Montserrat" pitchFamily="2" charset="77"/>
                          <a:ea typeface="+mn-ea"/>
                          <a:cs typeface="+mn-cs"/>
                        </a:rPr>
                        <a:t>Unintended consequences etc.</a:t>
                      </a:r>
                    </a:p>
                  </a:txBody>
                  <a:tcPr/>
                </a:tc>
                <a:extLst>
                  <a:ext uri="{0D108BD9-81ED-4DB2-BD59-A6C34878D82A}">
                    <a16:rowId xmlns:a16="http://schemas.microsoft.com/office/drawing/2014/main" val="1515814324"/>
                  </a:ext>
                </a:extLst>
              </a:tr>
            </a:tbl>
          </a:graphicData>
        </a:graphic>
      </p:graphicFrame>
      <p:sp>
        <p:nvSpPr>
          <p:cNvPr id="2" name="Google Shape;129;p4">
            <a:extLst>
              <a:ext uri="{FF2B5EF4-FFF2-40B4-BE49-F238E27FC236}">
                <a16:creationId xmlns:a16="http://schemas.microsoft.com/office/drawing/2014/main" id="{6707433B-241A-6F3C-4389-DA3B7CDEC43E}"/>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Main findings</a:t>
            </a:r>
          </a:p>
        </p:txBody>
      </p:sp>
    </p:spTree>
    <p:extLst>
      <p:ext uri="{BB962C8B-B14F-4D97-AF65-F5344CB8AC3E}">
        <p14:creationId xmlns:p14="http://schemas.microsoft.com/office/powerpoint/2010/main" val="2031742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8D3BB67-8CAD-4CA2-35DD-D94332B14A3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E621734-DD02-2218-5A8E-FFACF0789D4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8AAE712-2084-A014-AA3E-7CFAF2C8CB3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50D106F-984E-C266-9EDA-EF7AAAB7B99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A71862E-4970-6C0C-B36D-914DF3D1019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A62EB683-34A9-68BD-B399-6DAF435C9F80}"/>
              </a:ext>
            </a:extLst>
          </p:cNvPr>
          <p:cNvSpPr/>
          <p:nvPr/>
        </p:nvSpPr>
        <p:spPr>
          <a:xfrm>
            <a:off x="914400" y="2932016"/>
            <a:ext cx="16459200" cy="657393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Answer the main question(s).</a:t>
            </a:r>
          </a:p>
          <a:p>
            <a:pPr marL="914400" lvl="1" indent="-457200">
              <a:spcBef>
                <a:spcPts val="600"/>
              </a:spcBef>
              <a:spcAft>
                <a:spcPts val="600"/>
              </a:spcAft>
              <a:buBlip>
                <a:blip r:embed="rId4"/>
              </a:buBlip>
            </a:pPr>
            <a:r>
              <a:rPr lang="en-US" sz="2400" dirty="0">
                <a:latin typeface="Montserrat" pitchFamily="2" charset="77"/>
              </a:rPr>
              <a:t>Describe the relevant results or lessons learned.</a:t>
            </a:r>
          </a:p>
          <a:p>
            <a:pPr marL="114300" lvl="1" indent="-571500">
              <a:spcBef>
                <a:spcPts val="600"/>
              </a:spcBef>
              <a:spcAft>
                <a:spcPts val="600"/>
              </a:spcAft>
              <a:buBlip>
                <a:blip r:embed="rId4"/>
              </a:buBlip>
            </a:pPr>
            <a:r>
              <a:rPr lang="en-US" sz="3600" dirty="0">
                <a:latin typeface="Montserrat" pitchFamily="2" charset="77"/>
                <a:ea typeface="+mj-ea"/>
                <a:cs typeface="+mj-cs"/>
              </a:rPr>
              <a:t>Consider your audience. </a:t>
            </a:r>
          </a:p>
          <a:p>
            <a:pPr marL="914400" lvl="1" indent="-457200">
              <a:spcBef>
                <a:spcPts val="600"/>
              </a:spcBef>
              <a:spcAft>
                <a:spcPts val="600"/>
              </a:spcAft>
              <a:buBlip>
                <a:blip r:embed="rId4"/>
              </a:buBlip>
            </a:pPr>
            <a:r>
              <a:rPr lang="en-US" sz="2400" dirty="0">
                <a:latin typeface="Montserrat" pitchFamily="2" charset="77"/>
              </a:rPr>
              <a:t>What would the ICFP scientific community want to know? </a:t>
            </a:r>
          </a:p>
          <a:p>
            <a:pPr marL="914400" lvl="1" indent="-457200">
              <a:spcBef>
                <a:spcPts val="600"/>
              </a:spcBef>
              <a:spcAft>
                <a:spcPts val="600"/>
              </a:spcAft>
              <a:buBlip>
                <a:blip r:embed="rId4"/>
              </a:buBlip>
            </a:pPr>
            <a:r>
              <a:rPr lang="en-US" sz="2400" dirty="0">
                <a:latin typeface="Montserrat" pitchFamily="2" charset="77"/>
              </a:rPr>
              <a:t>What do they already know? </a:t>
            </a:r>
          </a:p>
          <a:p>
            <a:pPr marL="914400" lvl="1" indent="-457200">
              <a:spcBef>
                <a:spcPts val="600"/>
              </a:spcBef>
              <a:spcAft>
                <a:spcPts val="600"/>
              </a:spcAft>
              <a:buBlip>
                <a:blip r:embed="rId4"/>
              </a:buBlip>
            </a:pPr>
            <a:r>
              <a:rPr lang="en-US" sz="2400" dirty="0">
                <a:latin typeface="Montserrat" pitchFamily="2" charset="77"/>
              </a:rPr>
              <a:t>What appears new from the findings in your research?</a:t>
            </a:r>
          </a:p>
          <a:p>
            <a:pPr marL="914400" lvl="1" indent="-457200">
              <a:spcBef>
                <a:spcPts val="600"/>
              </a:spcBef>
              <a:spcAft>
                <a:spcPts val="600"/>
              </a:spcAft>
              <a:buBlip>
                <a:blip r:embed="rId4"/>
              </a:buBlip>
            </a:pPr>
            <a:r>
              <a:rPr lang="en-US" sz="2400" dirty="0">
                <a:latin typeface="Montserrat" pitchFamily="2" charset="77"/>
              </a:rPr>
              <a:t>Are there any new relationships or trends to emphasize?</a:t>
            </a:r>
          </a:p>
          <a:p>
            <a:pPr marL="571500" indent="-571500" algn="l">
              <a:lnSpc>
                <a:spcPct val="100000"/>
              </a:lnSpc>
              <a:spcBef>
                <a:spcPts val="600"/>
              </a:spcBef>
              <a:spcAft>
                <a:spcPts val="600"/>
              </a:spcAft>
              <a:buBlip>
                <a:blip r:embed="rId4"/>
              </a:buBlip>
            </a:pPr>
            <a:r>
              <a:rPr lang="en-US" sz="3600" dirty="0">
                <a:latin typeface="Montserrat" pitchFamily="2" charset="77"/>
              </a:rPr>
              <a:t>Be specific and as clear as possible.</a:t>
            </a:r>
          </a:p>
          <a:p>
            <a:pPr marL="571500" indent="-571500" algn="l">
              <a:lnSpc>
                <a:spcPct val="100000"/>
              </a:lnSpc>
              <a:spcBef>
                <a:spcPts val="600"/>
              </a:spcBef>
              <a:spcAft>
                <a:spcPts val="600"/>
              </a:spcAft>
              <a:buBlip>
                <a:blip r:embed="rId4"/>
              </a:buBlip>
            </a:pPr>
            <a:r>
              <a:rPr lang="en-US" sz="3600" dirty="0">
                <a:latin typeface="Montserrat" pitchFamily="2" charset="77"/>
              </a:rPr>
              <a:t>Report both positive and negative findings when relevant</a:t>
            </a:r>
            <a:r>
              <a:rPr lang="en-US" sz="3600" dirty="0">
                <a:latin typeface="Helvetica" pitchFamily="2" charset="0"/>
              </a:rPr>
              <a:t>.</a:t>
            </a:r>
          </a:p>
        </p:txBody>
      </p:sp>
      <p:sp>
        <p:nvSpPr>
          <p:cNvPr id="3" name="Google Shape;129;p4">
            <a:extLst>
              <a:ext uri="{FF2B5EF4-FFF2-40B4-BE49-F238E27FC236}">
                <a16:creationId xmlns:a16="http://schemas.microsoft.com/office/drawing/2014/main" id="{FC896312-97E1-7297-A1C6-7D6D779D989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41298236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Organize your results first to start with descriptive findings before analytical findings.</a:t>
            </a:r>
            <a:endParaRPr lang="en-US" sz="3600" dirty="0">
              <a:solidFill>
                <a:schemeClr val="accent1"/>
              </a:solidFill>
              <a:highlight>
                <a:srgbClr val="FFFF00"/>
              </a:highlight>
              <a:latin typeface="Montserrat" pitchFamily="2" charset="77"/>
            </a:endParaRPr>
          </a:p>
          <a:p>
            <a:pPr marL="571500" indent="-571500" algn="l">
              <a:lnSpc>
                <a:spcPct val="100000"/>
              </a:lnSpc>
              <a:spcBef>
                <a:spcPts val="600"/>
              </a:spcBef>
              <a:spcAft>
                <a:spcPts val="600"/>
              </a:spcAft>
              <a:buBlip>
                <a:blip r:embed="rId4"/>
              </a:buBlip>
            </a:pPr>
            <a:r>
              <a:rPr lang="en-US" sz="3600" dirty="0">
                <a:latin typeface="Montserrat" pitchFamily="2" charset="77"/>
              </a:rPr>
              <a:t>Report your findings in parallel with your methodology. </a:t>
            </a:r>
          </a:p>
          <a:p>
            <a:pPr marL="571500" indent="-571500" algn="l">
              <a:lnSpc>
                <a:spcPct val="100000"/>
              </a:lnSpc>
              <a:spcBef>
                <a:spcPts val="600"/>
              </a:spcBef>
              <a:spcAft>
                <a:spcPts val="600"/>
              </a:spcAft>
              <a:buBlip>
                <a:blip r:embed="rId4"/>
              </a:buBlip>
            </a:pPr>
            <a:r>
              <a:rPr lang="en-US" sz="3600" dirty="0">
                <a:latin typeface="Montserrat" pitchFamily="2" charset="77"/>
              </a:rPr>
              <a:t>For </a:t>
            </a:r>
            <a:r>
              <a:rPr lang="en-US" sz="3600" b="1" dirty="0">
                <a:latin typeface="Montserrat" pitchFamily="2" charset="77"/>
              </a:rPr>
              <a:t>quantitative</a:t>
            </a:r>
            <a:r>
              <a:rPr lang="en-US" sz="3600" dirty="0">
                <a:latin typeface="Montserrat" pitchFamily="2" charset="77"/>
              </a:rPr>
              <a:t> research abstracts:</a:t>
            </a:r>
          </a:p>
          <a:p>
            <a:pPr marL="914400" lvl="1" indent="-457200">
              <a:spcBef>
                <a:spcPts val="600"/>
              </a:spcBef>
              <a:spcAft>
                <a:spcPts val="600"/>
              </a:spcAft>
              <a:buBlip>
                <a:blip r:embed="rId4"/>
              </a:buBlip>
            </a:pPr>
            <a:r>
              <a:rPr lang="en-US" sz="2800" dirty="0">
                <a:latin typeface="Montserrat" pitchFamily="2" charset="77"/>
              </a:rPr>
              <a:t>Report associations with confidence intervals or p-values. </a:t>
            </a:r>
          </a:p>
          <a:p>
            <a:pPr marL="114300" lvl="1" indent="-571500">
              <a:spcBef>
                <a:spcPts val="600"/>
              </a:spcBef>
              <a:spcAft>
                <a:spcPts val="600"/>
              </a:spcAft>
              <a:buBlip>
                <a:blip r:embed="rId4"/>
              </a:buBlip>
            </a:pPr>
            <a:r>
              <a:rPr lang="en-US" sz="3600" dirty="0">
                <a:latin typeface="Montserrat" pitchFamily="2" charset="77"/>
                <a:ea typeface="+mj-ea"/>
                <a:cs typeface="+mj-cs"/>
              </a:rPr>
              <a:t>For </a:t>
            </a:r>
            <a:r>
              <a:rPr lang="en-US" sz="3600" b="1" dirty="0">
                <a:latin typeface="Montserrat" pitchFamily="2" charset="77"/>
                <a:ea typeface="+mj-ea"/>
                <a:cs typeface="+mj-cs"/>
              </a:rPr>
              <a:t>qualitative</a:t>
            </a:r>
            <a:r>
              <a:rPr lang="en-US" sz="3600" dirty="0">
                <a:latin typeface="Montserrat" pitchFamily="2" charset="77"/>
                <a:ea typeface="+mj-ea"/>
                <a:cs typeface="+mj-cs"/>
              </a:rPr>
              <a:t> research abstracts:</a:t>
            </a:r>
          </a:p>
          <a:p>
            <a:pPr marL="914400" lvl="1" indent="-457200">
              <a:spcBef>
                <a:spcPts val="600"/>
              </a:spcBef>
              <a:spcAft>
                <a:spcPts val="600"/>
              </a:spcAft>
              <a:buBlip>
                <a:blip r:embed="rId4"/>
              </a:buBlip>
            </a:pPr>
            <a:r>
              <a:rPr lang="en-US" sz="2800" dirty="0">
                <a:latin typeface="Montserrat" pitchFamily="2" charset="77"/>
              </a:rPr>
              <a:t>The results must be rich with depth, details, and nuance. </a:t>
            </a:r>
          </a:p>
          <a:p>
            <a:pPr marL="914400" lvl="1" indent="-457200">
              <a:spcBef>
                <a:spcPts val="600"/>
              </a:spcBef>
              <a:spcAft>
                <a:spcPts val="600"/>
              </a:spcAft>
              <a:buBlip>
                <a:blip r:embed="rId4"/>
              </a:buBlip>
            </a:pPr>
            <a:r>
              <a:rPr lang="en-US" sz="2800" dirty="0">
                <a:latin typeface="Montserrat" pitchFamily="2" charset="77"/>
              </a:rPr>
              <a:t>Results must be clearly tied to the methodology used to reach them and addressing the described research questions or hypothesis.</a:t>
            </a:r>
          </a:p>
        </p:txBody>
      </p:sp>
      <p:sp>
        <p:nvSpPr>
          <p:cNvPr id="2" name="Google Shape;129;p4">
            <a:extLst>
              <a:ext uri="{FF2B5EF4-FFF2-40B4-BE49-F238E27FC236}">
                <a16:creationId xmlns:a16="http://schemas.microsoft.com/office/drawing/2014/main" id="{9672B18B-BE33-010C-ACA0-30EDFF2769B3}"/>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2771126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3200" dirty="0">
                <a:latin typeface="Montserrat" pitchFamily="2" charset="77"/>
              </a:rPr>
              <a:t>Your findings do not need to be final to be submitted. </a:t>
            </a:r>
            <a:r>
              <a:rPr lang="en-US" sz="3200" i="1" dirty="0">
                <a:latin typeface="Montserrat" pitchFamily="2" charset="77"/>
              </a:rPr>
              <a:t>HOWEVER</a:t>
            </a:r>
            <a:r>
              <a:rPr lang="en-US" sz="3200" dirty="0">
                <a:latin typeface="Montserrat" pitchFamily="2" charset="77"/>
              </a:rPr>
              <a:t>, abstracts that present at least some results are stronger than those that only have anticipated results.</a:t>
            </a:r>
          </a:p>
          <a:p>
            <a:pPr algn="l">
              <a:lnSpc>
                <a:spcPct val="100000"/>
              </a:lnSpc>
              <a:spcBef>
                <a:spcPts val="600"/>
              </a:spcBef>
              <a:spcAft>
                <a:spcPts val="600"/>
              </a:spcAft>
            </a:pPr>
            <a:r>
              <a:rPr lang="en-US" sz="3600" b="1" dirty="0">
                <a:latin typeface="Montserrat" pitchFamily="2" charset="77"/>
              </a:rPr>
              <a:t>Do: </a:t>
            </a:r>
          </a:p>
          <a:p>
            <a:pPr marL="914400" lvl="1" indent="-457200">
              <a:spcBef>
                <a:spcPts val="600"/>
              </a:spcBef>
              <a:spcAft>
                <a:spcPts val="600"/>
              </a:spcAft>
              <a:buBlip>
                <a:blip r:embed="rId4"/>
              </a:buBlip>
            </a:pPr>
            <a:r>
              <a:rPr lang="en-US" sz="3200" dirty="0">
                <a:latin typeface="Montserrat" pitchFamily="2" charset="77"/>
              </a:rPr>
              <a:t>Focus on the key findings related to implementation or evaluation.</a:t>
            </a:r>
          </a:p>
          <a:p>
            <a:pPr marL="914400" lvl="1" indent="-457200">
              <a:spcBef>
                <a:spcPts val="600"/>
              </a:spcBef>
              <a:spcAft>
                <a:spcPts val="600"/>
              </a:spcAft>
              <a:buBlip>
                <a:blip r:embed="rId4"/>
              </a:buBlip>
            </a:pPr>
            <a:r>
              <a:rPr lang="en-US" sz="3200" dirty="0">
                <a:latin typeface="Montserrat" pitchFamily="2" charset="77"/>
              </a:rPr>
              <a:t>Present results even if they are not what you expected, including no relationships if of central interest to the project.</a:t>
            </a:r>
          </a:p>
          <a:p>
            <a:pPr algn="l">
              <a:lnSpc>
                <a:spcPct val="100000"/>
              </a:lnSpc>
              <a:spcBef>
                <a:spcPts val="600"/>
              </a:spcBef>
              <a:spcAft>
                <a:spcPts val="600"/>
              </a:spcAft>
            </a:pPr>
            <a:r>
              <a:rPr lang="en-US" sz="3600" b="1" dirty="0">
                <a:latin typeface="Montserrat" pitchFamily="2" charset="77"/>
              </a:rPr>
              <a:t>Do </a:t>
            </a:r>
            <a:r>
              <a:rPr lang="en-US" sz="3600" b="1" i="1" u="sng" dirty="0">
                <a:latin typeface="Montserrat" pitchFamily="2" charset="77"/>
              </a:rPr>
              <a:t>NOT</a:t>
            </a:r>
            <a:r>
              <a:rPr lang="en-US" sz="3600" b="1" dirty="0">
                <a:latin typeface="Montserrat" pitchFamily="2" charset="77"/>
              </a:rPr>
              <a:t>:</a:t>
            </a:r>
          </a:p>
          <a:p>
            <a:pPr marL="914400" lvl="1" indent="-457200">
              <a:spcBef>
                <a:spcPts val="600"/>
              </a:spcBef>
              <a:spcAft>
                <a:spcPts val="600"/>
              </a:spcAft>
              <a:buBlip>
                <a:blip r:embed="rId4"/>
              </a:buBlip>
            </a:pPr>
            <a:r>
              <a:rPr lang="en-US" sz="3200" dirty="0">
                <a:latin typeface="Montserrat" pitchFamily="2" charset="77"/>
              </a:rPr>
              <a:t>Do not focus on results from descriptive analyses at the expense of your key results.</a:t>
            </a:r>
          </a:p>
        </p:txBody>
      </p:sp>
      <p:sp>
        <p:nvSpPr>
          <p:cNvPr id="2" name="Google Shape;129;p4">
            <a:extLst>
              <a:ext uri="{FF2B5EF4-FFF2-40B4-BE49-F238E27FC236}">
                <a16:creationId xmlns:a16="http://schemas.microsoft.com/office/drawing/2014/main" id="{4E2E72D5-99CB-AB58-E0DC-6970FE43D946}"/>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2620259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0" y="-152401"/>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7"/>
            <a:ext cx="16459200" cy="6535833"/>
          </a:xfrm>
          <a:prstGeom prst="rect">
            <a:avLst/>
          </a:prstGeom>
          <a:noFill/>
          <a:ln>
            <a:noFill/>
          </a:ln>
        </p:spPr>
        <p:txBody>
          <a:bodyPr spcFirstLastPara="1" wrap="square" lIns="91425" tIns="45700" rIns="91425" bIns="45700" anchor="t" anchorCtr="0">
            <a:noAutofit/>
          </a:bodyPr>
          <a:lstStyle/>
          <a:p>
            <a:pPr algn="l">
              <a:lnSpc>
                <a:spcPct val="100000"/>
              </a:lnSpc>
              <a:spcBef>
                <a:spcPts val="0"/>
              </a:spcBef>
              <a:spcAft>
                <a:spcPts val="600"/>
              </a:spcAft>
            </a:pPr>
            <a:r>
              <a:rPr lang="en-US" sz="2200" dirty="0">
                <a:latin typeface="Montserrat" pitchFamily="2" charset="77"/>
              </a:rPr>
              <a:t>Influencer-enumerators included a pool of “micro-influencers”(those with 10,000-20,000 social media followers) and “nano-influencers”(those with 1,000-10,000 followers),as well as informal influencers.</a:t>
            </a:r>
          </a:p>
          <a:p>
            <a:pPr algn="l">
              <a:lnSpc>
                <a:spcPct val="100000"/>
              </a:lnSpc>
              <a:spcBef>
                <a:spcPts val="0"/>
              </a:spcBef>
              <a:spcAft>
                <a:spcPts val="600"/>
              </a:spcAft>
            </a:pPr>
            <a:r>
              <a:rPr lang="en-US" sz="2200" dirty="0">
                <a:solidFill>
                  <a:schemeClr val="accent1"/>
                </a:solidFill>
                <a:latin typeface="Montserrat" pitchFamily="2" charset="77"/>
              </a:rPr>
              <a:t>Over two weeks, 40 influencer-enumerators (20 per country) engaged 968 respondents in Nigeria, and 1,017 in Uganda. These subsequently yielded a completed survey sample size of 618 respondents in Nigeria, and 602 in Uganda, surpassing DISC’s minimum desired sample size requirements.</a:t>
            </a:r>
          </a:p>
          <a:p>
            <a:pPr algn="l">
              <a:lnSpc>
                <a:spcPct val="100000"/>
              </a:lnSpc>
              <a:spcBef>
                <a:spcPts val="0"/>
              </a:spcBef>
              <a:spcAft>
                <a:spcPts val="600"/>
              </a:spcAft>
            </a:pPr>
            <a:r>
              <a:rPr lang="en-US" sz="2200" dirty="0">
                <a:solidFill>
                  <a:schemeClr val="accent6"/>
                </a:solidFill>
                <a:latin typeface="Montserrat" pitchFamily="2" charset="77"/>
              </a:rPr>
              <a:t>All respondents originated from DISC states and districts and represented women both within DISC segments (urban women aged 18-24 and 25-35) and those beyond, allowing for comparison of awareness and intent results among users reached within DISC segments as compared to the general population of women of reproductive age.</a:t>
            </a:r>
          </a:p>
          <a:p>
            <a:pPr algn="l">
              <a:lnSpc>
                <a:spcPct val="100000"/>
              </a:lnSpc>
              <a:spcBef>
                <a:spcPts val="0"/>
              </a:spcBef>
              <a:spcAft>
                <a:spcPts val="600"/>
              </a:spcAft>
            </a:pPr>
            <a:r>
              <a:rPr lang="en-US" sz="2200" dirty="0">
                <a:solidFill>
                  <a:schemeClr val="accent5"/>
                </a:solidFill>
                <a:latin typeface="Montserrat" pitchFamily="2" charset="77"/>
              </a:rPr>
              <a:t>Limitations to the data set included self-selection bias and the inclusion of respondents who are literate, who have online access, and who have and can afford internet-enabled smart phones (particularly important in Uganda where taxes on data use are prominent. This resulted in a sample of women who may typically be younger and more inclined toward online engagement than the overall population of women of reproductive age in the project’s target segments and areas.</a:t>
            </a:r>
          </a:p>
          <a:p>
            <a:pPr algn="l">
              <a:lnSpc>
                <a:spcPct val="100000"/>
              </a:lnSpc>
              <a:spcBef>
                <a:spcPts val="0"/>
              </a:spcBef>
              <a:spcAft>
                <a:spcPts val="600"/>
              </a:spcAft>
            </a:pPr>
            <a:r>
              <a:rPr lang="en-US" sz="2200" dirty="0">
                <a:solidFill>
                  <a:schemeClr val="accent2"/>
                </a:solidFill>
                <a:latin typeface="Montserrat" pitchFamily="2" charset="77"/>
              </a:rPr>
              <a:t>Full design and execution of the survey was completed within a total of only four weeks. This in turn enabled a data-to-action cycle (for programmatic decision-making) that began and concluded within a two-month period. The average cost per user was less than USD$4.90, about half of standard online or phone-based survey costs.</a:t>
            </a:r>
            <a:endParaRPr lang="en-US" sz="2200" dirty="0">
              <a:latin typeface="Montserrat" pitchFamily="2" charset="77"/>
            </a:endParaRPr>
          </a:p>
        </p:txBody>
      </p:sp>
      <p:sp>
        <p:nvSpPr>
          <p:cNvPr id="2" name="Rectangle 1">
            <a:extLst>
              <a:ext uri="{FF2B5EF4-FFF2-40B4-BE49-F238E27FC236}">
                <a16:creationId xmlns:a16="http://schemas.microsoft.com/office/drawing/2014/main" id="{DC8A0BC8-3659-65B2-C360-1808D8D08712}"/>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3" name="Google Shape;129;p4">
            <a:extLst>
              <a:ext uri="{FF2B5EF4-FFF2-40B4-BE49-F238E27FC236}">
                <a16:creationId xmlns:a16="http://schemas.microsoft.com/office/drawing/2014/main" id="{8A63F474-AD88-D302-EA60-5B0FA6506D1F}"/>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1592611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Why?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17632"/>
            <a:ext cx="18252849" cy="2231156"/>
          </a:xfrm>
          <a:prstGeom prst="rect">
            <a:avLst/>
          </a:prstGeom>
        </p:spPr>
        <p:txBody>
          <a:bodyPr vert="horz" wrap="square" lIns="0" tIns="15018" rIns="0" bIns="0" rtlCol="0">
            <a:spAutoFit/>
          </a:bodyPr>
          <a:lstStyle/>
          <a:p>
            <a:pPr algn="ctr"/>
            <a:r>
              <a:rPr lang="en-US" sz="7200" b="1" dirty="0">
                <a:solidFill>
                  <a:schemeClr val="bg1"/>
                </a:solidFill>
                <a:latin typeface="Montserrat" pitchFamily="2" charset="77"/>
              </a:rPr>
              <a:t>Program Implications / </a:t>
            </a:r>
          </a:p>
          <a:p>
            <a:pPr algn="ctr"/>
            <a:r>
              <a:rPr lang="en-US" sz="7200" b="1" dirty="0">
                <a:solidFill>
                  <a:schemeClr val="bg1"/>
                </a:solidFill>
                <a:latin typeface="Montserrat" pitchFamily="2" charset="77"/>
              </a:rPr>
              <a:t>Lessons</a:t>
            </a:r>
            <a:r>
              <a:rPr lang="en-US" sz="7200" b="1" dirty="0">
                <a:solidFill>
                  <a:srgbClr val="FFFFFF"/>
                </a:solidFill>
                <a:latin typeface="Montserrat" pitchFamily="2" charset="77"/>
                <a:ea typeface="Montserrat"/>
                <a:cs typeface="Montserrat"/>
                <a:sym typeface="Montserrat"/>
              </a:rPr>
              <a:t> </a:t>
            </a:r>
            <a:endParaRPr lang="en-US" sz="7200" b="1" i="0" u="none" strike="noStrike" cap="none" dirty="0">
              <a:solidFill>
                <a:srgbClr val="FFFFFF"/>
              </a:solidFill>
              <a:latin typeface="Montserrat" pitchFamily="2" charset="77"/>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157" y="6487361"/>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2728302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2932016"/>
            <a:ext cx="16459200" cy="7050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Most important takeaway message or lesson from your abstract</a:t>
            </a:r>
          </a:p>
          <a:p>
            <a:pPr marL="571500" indent="-571500" algn="l">
              <a:lnSpc>
                <a:spcPct val="100000"/>
              </a:lnSpc>
              <a:spcBef>
                <a:spcPts val="600"/>
              </a:spcBef>
              <a:spcAft>
                <a:spcPts val="600"/>
              </a:spcAft>
              <a:buBlip>
                <a:blip r:embed="rId4"/>
              </a:buBlip>
            </a:pPr>
            <a:r>
              <a:rPr lang="en-US" sz="3600" dirty="0">
                <a:latin typeface="Montserrat" pitchFamily="2" charset="77"/>
              </a:rPr>
              <a:t>Formulation: a few precisely worded sentences</a:t>
            </a:r>
          </a:p>
          <a:p>
            <a:pPr marL="571500" indent="-571500" algn="l">
              <a:lnSpc>
                <a:spcPct val="100000"/>
              </a:lnSpc>
              <a:spcBef>
                <a:spcPts val="600"/>
              </a:spcBef>
              <a:spcAft>
                <a:spcPts val="600"/>
              </a:spcAft>
              <a:buBlip>
                <a:blip r:embed="rId4"/>
              </a:buBlip>
            </a:pPr>
            <a:r>
              <a:rPr lang="en-US" sz="3600" dirty="0">
                <a:latin typeface="Montserrat" pitchFamily="2" charset="77"/>
              </a:rPr>
              <a:t>Three essential questions:</a:t>
            </a:r>
          </a:p>
          <a:p>
            <a:pPr marL="1028700" lvl="1" indent="-571500">
              <a:spcBef>
                <a:spcPts val="600"/>
              </a:spcBef>
              <a:spcAft>
                <a:spcPts val="600"/>
              </a:spcAft>
              <a:buBlip>
                <a:blip r:embed="rId4"/>
              </a:buBlip>
            </a:pPr>
            <a:r>
              <a:rPr lang="en-US" sz="3200" b="1" dirty="0">
                <a:latin typeface="Montserrat" pitchFamily="2" charset="77"/>
              </a:rPr>
              <a:t>Message: </a:t>
            </a:r>
            <a:r>
              <a:rPr lang="en-US" sz="3200" dirty="0">
                <a:latin typeface="Montserrat" pitchFamily="2" charset="77"/>
              </a:rPr>
              <a:t>How does your findings address the “why” described in the first section?</a:t>
            </a:r>
          </a:p>
          <a:p>
            <a:pPr marL="1028700" lvl="1" indent="-571500">
              <a:spcBef>
                <a:spcPts val="600"/>
              </a:spcBef>
              <a:spcAft>
                <a:spcPts val="600"/>
              </a:spcAft>
              <a:buBlip>
                <a:blip r:embed="rId4"/>
              </a:buBlip>
            </a:pPr>
            <a:r>
              <a:rPr lang="en-US" sz="3200" b="1" dirty="0">
                <a:latin typeface="Montserrat" pitchFamily="2" charset="77"/>
              </a:rPr>
              <a:t>Importance: </a:t>
            </a:r>
            <a:r>
              <a:rPr lang="en-US" sz="3200" dirty="0">
                <a:latin typeface="Montserrat" pitchFamily="2" charset="77"/>
              </a:rPr>
              <a:t>What is the implication of your key lessons, highlights or findings to existing and future programs, policies, and services?</a:t>
            </a:r>
          </a:p>
          <a:p>
            <a:pPr marL="1028700" lvl="1" indent="-571500">
              <a:spcBef>
                <a:spcPts val="600"/>
              </a:spcBef>
              <a:spcAft>
                <a:spcPts val="600"/>
              </a:spcAft>
              <a:buBlip>
                <a:blip r:embed="rId4"/>
              </a:buBlip>
            </a:pPr>
            <a:r>
              <a:rPr lang="en-US" sz="3200" b="1" dirty="0">
                <a:latin typeface="Montserrat" pitchFamily="2" charset="77"/>
              </a:rPr>
              <a:t>Perspective: </a:t>
            </a:r>
            <a:r>
              <a:rPr lang="en-US" sz="3200" dirty="0">
                <a:latin typeface="Montserrat" pitchFamily="2" charset="77"/>
              </a:rPr>
              <a:t>What are the recommendations and future research and evaluations?</a:t>
            </a:r>
          </a:p>
        </p:txBody>
      </p:sp>
      <p:sp>
        <p:nvSpPr>
          <p:cNvPr id="5" name="Google Shape;129;p4">
            <a:extLst>
              <a:ext uri="{FF2B5EF4-FFF2-40B4-BE49-F238E27FC236}">
                <a16:creationId xmlns:a16="http://schemas.microsoft.com/office/drawing/2014/main" id="{7A5C8C84-52AC-C820-03BC-3EE6059A06F5}"/>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Key takeaways</a:t>
            </a:r>
          </a:p>
        </p:txBody>
      </p:sp>
    </p:spTree>
    <p:extLst>
      <p:ext uri="{BB962C8B-B14F-4D97-AF65-F5344CB8AC3E}">
        <p14:creationId xmlns:p14="http://schemas.microsoft.com/office/powerpoint/2010/main" val="2993089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2932016"/>
            <a:ext cx="16459200" cy="6897779"/>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Your conclusions must be accurately supported by the data.</a:t>
            </a:r>
          </a:p>
          <a:p>
            <a:pPr marL="571500" indent="-571500" algn="l">
              <a:lnSpc>
                <a:spcPct val="100000"/>
              </a:lnSpc>
              <a:spcBef>
                <a:spcPts val="600"/>
              </a:spcBef>
              <a:spcAft>
                <a:spcPts val="600"/>
              </a:spcAft>
              <a:buBlip>
                <a:blip r:embed="rId4"/>
              </a:buBlip>
            </a:pPr>
            <a:r>
              <a:rPr lang="en-US" sz="3600" dirty="0">
                <a:latin typeface="Montserrat" pitchFamily="2" charset="77"/>
              </a:rPr>
              <a:t>Where applicable, key takeaways may focus on key indicators of the program.</a:t>
            </a:r>
          </a:p>
          <a:p>
            <a:pPr marL="571500" indent="-571500" algn="l">
              <a:lnSpc>
                <a:spcPct val="100000"/>
              </a:lnSpc>
              <a:spcBef>
                <a:spcPts val="600"/>
              </a:spcBef>
              <a:spcAft>
                <a:spcPts val="600"/>
              </a:spcAft>
              <a:buBlip>
                <a:blip r:embed="rId4"/>
              </a:buBlip>
            </a:pPr>
            <a:r>
              <a:rPr lang="en-US" sz="3600" dirty="0">
                <a:latin typeface="Montserrat" pitchFamily="2" charset="77"/>
              </a:rPr>
              <a:t>Allow space to mention important or unexpected findings (including null results).</a:t>
            </a:r>
          </a:p>
          <a:p>
            <a:pPr marL="571500" indent="-571500" algn="l">
              <a:lnSpc>
                <a:spcPct val="100000"/>
              </a:lnSpc>
              <a:spcBef>
                <a:spcPts val="600"/>
              </a:spcBef>
              <a:spcAft>
                <a:spcPts val="600"/>
              </a:spcAft>
              <a:buBlip>
                <a:blip r:embed="rId4"/>
              </a:buBlip>
            </a:pPr>
            <a:r>
              <a:rPr lang="en-US" sz="3600" dirty="0">
                <a:latin typeface="Montserrat" pitchFamily="2" charset="77"/>
              </a:rPr>
              <a:t>Iterate on the implications of your findings for FP practice in program and policy.</a:t>
            </a:r>
          </a:p>
          <a:p>
            <a:pPr marL="571500" indent="-571500" algn="l">
              <a:lnSpc>
                <a:spcPct val="100000"/>
              </a:lnSpc>
              <a:spcBef>
                <a:spcPts val="600"/>
              </a:spcBef>
              <a:spcAft>
                <a:spcPts val="600"/>
              </a:spcAft>
              <a:buBlip>
                <a:blip r:embed="rId4"/>
              </a:buBlip>
            </a:pPr>
            <a:r>
              <a:rPr lang="en-US" sz="3600" dirty="0">
                <a:latin typeface="Montserrat" pitchFamily="2" charset="77"/>
              </a:rPr>
              <a:t>Ensure your conclusions are scrupulously honest and no claims are not supported by your data.</a:t>
            </a:r>
          </a:p>
        </p:txBody>
      </p:sp>
      <p:sp>
        <p:nvSpPr>
          <p:cNvPr id="3" name="Google Shape;129;p4">
            <a:extLst>
              <a:ext uri="{FF2B5EF4-FFF2-40B4-BE49-F238E27FC236}">
                <a16:creationId xmlns:a16="http://schemas.microsoft.com/office/drawing/2014/main" id="{2FD7D9E2-40FF-25D6-8F65-5C74C45F67CE}"/>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Important considerations</a:t>
            </a:r>
          </a:p>
        </p:txBody>
      </p:sp>
    </p:spTree>
    <p:extLst>
      <p:ext uri="{BB962C8B-B14F-4D97-AF65-F5344CB8AC3E}">
        <p14:creationId xmlns:p14="http://schemas.microsoft.com/office/powerpoint/2010/main" val="1641232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778129"/>
            <a:ext cx="16459200" cy="6689721"/>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200" dirty="0">
                <a:latin typeface="Montserrat" pitchFamily="2" charset="77"/>
              </a:rPr>
              <a:t>Efforts to advance knowledge of and demand for new SRH products require timely and rigorous data that reach beyond standard social media metrics, and which are resource-efficient. </a:t>
            </a:r>
            <a:r>
              <a:rPr lang="en-US" sz="2200" dirty="0">
                <a:solidFill>
                  <a:schemeClr val="accent5"/>
                </a:solidFill>
                <a:latin typeface="Montserrat" pitchFamily="2" charset="77"/>
              </a:rPr>
              <a:t>The combined approach of recruiting enumeration teams via AI and conducting online survey of respondents presents important data opportunities for digital health focused programs. Within two months, the DISC project generated needed data to understand women’s shift in awareness and intent to use this new SRH product and to use this data to shape program implementation. </a:t>
            </a:r>
            <a:r>
              <a:rPr lang="en-US" sz="2200" dirty="0">
                <a:latin typeface="Montserrat" pitchFamily="2" charset="77"/>
              </a:rPr>
              <a:t>Complementing more resource-intensive household surveys, the AI innovation was an efficient and cost-effective method to collect process data to shape ongoing program design and implementation. As an added benefit, trained influencer-enumerators can be engaged in subsequent rounds of surveillance with limited repeat investment in training.</a:t>
            </a:r>
          </a:p>
          <a:p>
            <a:pPr algn="l">
              <a:lnSpc>
                <a:spcPct val="100000"/>
              </a:lnSpc>
              <a:spcBef>
                <a:spcPts val="600"/>
              </a:spcBef>
              <a:spcAft>
                <a:spcPts val="600"/>
              </a:spcAft>
            </a:pPr>
            <a:r>
              <a:rPr lang="en-US" sz="2200" dirty="0">
                <a:solidFill>
                  <a:schemeClr val="accent6"/>
                </a:solidFill>
                <a:latin typeface="Montserrat" pitchFamily="2" charset="77"/>
              </a:rPr>
              <a:t>Further, unlike traditional research approaches, project teams also gained a programmatic asset in influencer-enumerators. As influencers, the benchmark of success is effective engagement of an online community-an objective aligned with demand generation-oriented project goals to reach and engage women to learn about new SRH innovations. </a:t>
            </a:r>
            <a:r>
              <a:rPr lang="en-US" sz="2200" dirty="0">
                <a:latin typeface="Montserrat" pitchFamily="2" charset="77"/>
              </a:rPr>
              <a:t>As such, they can be engaged for versatile uses, without introducing conflict of interest with research aims. As respondents’ completion of surveys is fully independent, key influencers can be engaged to foster interest in content as well as survey participation without risk of undue influence on the content of survey responses.</a:t>
            </a:r>
            <a:r>
              <a:rPr lang="en-US" sz="2200" dirty="0">
                <a:solidFill>
                  <a:schemeClr val="accent2"/>
                </a:solidFill>
                <a:latin typeface="Montserrat" pitchFamily="2" charset="77"/>
              </a:rPr>
              <a:t> Within the parameters of the limitations and biases noted, influencer-enumerators are a highly effective means of respondent recruitment.</a:t>
            </a:r>
            <a:endParaRPr lang="en-US" sz="22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1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100" dirty="0">
              <a:latin typeface="Montserrat" pitchFamily="2" charset="77"/>
            </a:endParaRPr>
          </a:p>
        </p:txBody>
      </p:sp>
      <p:sp>
        <p:nvSpPr>
          <p:cNvPr id="2" name="Rectangle 1">
            <a:extLst>
              <a:ext uri="{FF2B5EF4-FFF2-40B4-BE49-F238E27FC236}">
                <a16:creationId xmlns:a16="http://schemas.microsoft.com/office/drawing/2014/main" id="{BA3DCE5C-D122-53D1-30E8-F3CDF0A88F89}"/>
              </a:ext>
            </a:extLst>
          </p:cNvPr>
          <p:cNvSpPr/>
          <p:nvPr/>
        </p:nvSpPr>
        <p:spPr>
          <a:xfrm>
            <a:off x="914400" y="9615283"/>
            <a:ext cx="16459200" cy="461665"/>
          </a:xfrm>
          <a:prstGeom prst="rect">
            <a:avLst/>
          </a:prstGeom>
        </p:spPr>
        <p:txBody>
          <a:bodyPr wrap="square">
            <a:spAutoFit/>
          </a:bodyPr>
          <a:lstStyle/>
          <a:p>
            <a:r>
              <a:rPr lang="en-US" sz="1200" dirty="0" err="1">
                <a:solidFill>
                  <a:srgbClr val="333333"/>
                </a:solidFill>
                <a:latin typeface="Montserrat" pitchFamily="2" charset="77"/>
                <a:ea typeface="Times New Roman" panose="02020603050405020304" pitchFamily="18" charset="0"/>
                <a:cs typeface="Times New Roman" panose="02020603050405020304" pitchFamily="18" charset="0"/>
              </a:rPr>
              <a:t>Ontiri</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 S, Cole C, et al: Layering innovative data sources to bridge the gap: delivering what's needed to manage Demand Generation for new family planning product introduction. Paper presented at: ICFP 2022; November 14-17; Pattaya City, Thailand. ICFP Program. [online database]. </a:t>
            </a:r>
            <a:r>
              <a:rPr lang="en-US" sz="12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https://icfp2022.dryfta.com/index.php?option=com_dryfta&amp;view=program&amp;Itemid=684</a:t>
            </a:r>
            <a:endParaRPr lang="en-US" sz="1200" dirty="0">
              <a:solidFill>
                <a:srgbClr val="333333"/>
              </a:solidFill>
              <a:latin typeface="Montserrat" pitchFamily="2" charset="77"/>
              <a:ea typeface="Times New Roman" panose="02020603050405020304" pitchFamily="18" charset="0"/>
              <a:cs typeface="Times New Roman" panose="02020603050405020304" pitchFamily="18" charset="0"/>
            </a:endParaRPr>
          </a:p>
        </p:txBody>
      </p:sp>
      <p:sp>
        <p:nvSpPr>
          <p:cNvPr id="3" name="Google Shape;129;p4">
            <a:extLst>
              <a:ext uri="{FF2B5EF4-FFF2-40B4-BE49-F238E27FC236}">
                <a16:creationId xmlns:a16="http://schemas.microsoft.com/office/drawing/2014/main" id="{DFEA1C37-F61B-B0F1-A097-595DE15FFC69}"/>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3073256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217582" y="4581632"/>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Research Misconduct</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Fabrication: </a:t>
            </a:r>
          </a:p>
          <a:p>
            <a:pPr lvl="2">
              <a:spcBef>
                <a:spcPts val="600"/>
              </a:spcBef>
              <a:buSzPct val="110000"/>
              <a:defRPr sz="2800">
                <a:latin typeface="+mj-lt"/>
                <a:ea typeface="+mj-ea"/>
                <a:cs typeface="+mj-cs"/>
                <a:sym typeface="Helvetica"/>
              </a:defRPr>
            </a:pPr>
            <a:r>
              <a:rPr lang="en-US" sz="3200" dirty="0">
                <a:latin typeface="Montserrat" pitchFamily="2" charset="77"/>
              </a:rPr>
              <a:t>The ICFP Scientific Subcommittee conducts thorough investigations whenever data fabrication is suspected, and abstracts are likely to be rejected in such cases.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Falsification:</a:t>
            </a:r>
          </a:p>
          <a:p>
            <a:pPr lvl="1">
              <a:spcBef>
                <a:spcPts val="600"/>
              </a:spcBef>
              <a:buSzPct val="110000"/>
              <a:defRPr sz="2800">
                <a:latin typeface="+mj-lt"/>
                <a:ea typeface="+mj-ea"/>
                <a:cs typeface="+mj-cs"/>
                <a:sym typeface="Helvetica"/>
              </a:defRPr>
            </a:pPr>
            <a:r>
              <a:rPr lang="en-US" sz="3200" dirty="0">
                <a:latin typeface="Montserrat" pitchFamily="2" charset="77"/>
              </a:rPr>
              <a:t>Any manipulation of research findings or inaccurate representation of data may lead to rejection of the abstracts.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Plagiarism:</a:t>
            </a:r>
          </a:p>
          <a:p>
            <a:pPr>
              <a:spcBef>
                <a:spcPts val="600"/>
              </a:spcBef>
              <a:buSzPct val="110000"/>
              <a:defRPr sz="2800">
                <a:latin typeface="+mj-lt"/>
                <a:ea typeface="+mj-ea"/>
                <a:cs typeface="+mj-cs"/>
                <a:sym typeface="Helvetica"/>
              </a:defRPr>
            </a:pPr>
            <a:r>
              <a:rPr lang="en-US" sz="3200" dirty="0">
                <a:latin typeface="Montserrat" pitchFamily="2" charset="77"/>
              </a:rPr>
              <a:t>Using another author’s words, ideas or phrasing without  proper attribution is strictly punishable and concerned abstracts will be rejected.</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More on our research ethics policy can be found here: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Good research conduct is essential</a:t>
            </a:r>
          </a:p>
        </p:txBody>
      </p:sp>
    </p:spTree>
    <p:extLst>
      <p:ext uri="{BB962C8B-B14F-4D97-AF65-F5344CB8AC3E}">
        <p14:creationId xmlns:p14="http://schemas.microsoft.com/office/powerpoint/2010/main" val="860729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Frequently Asked Questions</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5302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Which abstracts are likely to be accepted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for ICFP?</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strictly following the guidelines and word count.</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presenting new knowledge or evidence supported by the data and clear analysis methodology.</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written in </a:t>
            </a:r>
            <a:r>
              <a:rPr lang="en-US" sz="3600" b="1" dirty="0">
                <a:latin typeface="Montserrat" pitchFamily="2" charset="77"/>
              </a:rPr>
              <a:t>English, French, or Spanish</a:t>
            </a:r>
            <a:r>
              <a:rPr lang="en-US" sz="3600" dirty="0">
                <a:latin typeface="Montserrat" pitchFamily="2" charset="77"/>
              </a:rPr>
              <a: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Abstracts in </a:t>
            </a:r>
            <a:r>
              <a:rPr lang="en-US" sz="3000" b="1" dirty="0">
                <a:latin typeface="Montserrat" pitchFamily="2" charset="77"/>
              </a:rPr>
              <a:t>English, French, or Spanish </a:t>
            </a:r>
            <a:r>
              <a:rPr lang="en-US" sz="3000" dirty="0">
                <a:latin typeface="Montserrat" pitchFamily="2" charset="77"/>
              </a:rPr>
              <a:t>languages have equal chance to be accepted.</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Ensure clarity of the language used in the abstract.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Review your abstracts to make sur there are no typos or wrong words.</a:t>
            </a:r>
          </a:p>
        </p:txBody>
      </p:sp>
    </p:spTree>
    <p:extLst>
      <p:ext uri="{BB962C8B-B14F-4D97-AF65-F5344CB8AC3E}">
        <p14:creationId xmlns:p14="http://schemas.microsoft.com/office/powerpoint/2010/main" val="38193192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long abstracts for ICFP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(1000 words vs 300 words)?</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ICFP allows up to 1000 words for individual abstracts and 400 words for abstracts submitted as part of a preformed panel.</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Long abstracts allow authors to:</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Provide sufficient details that allow the ICFP Scientific Subcommittee to appropriately review the abstract.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Clearly clarify the research question(s) and context.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Explain the methodology in detail and results.</a:t>
            </a:r>
          </a:p>
        </p:txBody>
      </p:sp>
    </p:spTree>
    <p:extLst>
      <p:ext uri="{BB962C8B-B14F-4D97-AF65-F5344CB8AC3E}">
        <p14:creationId xmlns:p14="http://schemas.microsoft.com/office/powerpoint/2010/main" val="2810878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en-US" sz="3600" dirty="0">
                <a:latin typeface="Montserrat" pitchFamily="2" charset="77"/>
              </a:rPr>
              <a:t>Make sure you stay on topic</a:t>
            </a:r>
          </a:p>
          <a:p>
            <a:pPr marL="914400" lvl="1" indent="-457200">
              <a:spcAft>
                <a:spcPts val="1200"/>
              </a:spcAft>
              <a:buBlip>
                <a:blip r:embed="rId4"/>
              </a:buBlip>
            </a:pPr>
            <a:r>
              <a:rPr lang="en-US" sz="2800" b="1" dirty="0">
                <a:latin typeface="Montserrat" pitchFamily="2" charset="77"/>
              </a:rPr>
              <a:t>Abstracts that do not address family planning will not be accepted.</a:t>
            </a:r>
            <a:br>
              <a:rPr lang="en-US" sz="2800" dirty="0">
                <a:latin typeface="Montserrat" pitchFamily="2" charset="77"/>
              </a:rPr>
            </a:br>
            <a:endParaRPr lang="en-US" sz="36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Rule of three: “Simple,” “Clear,” and “Comprehensible”</a:t>
            </a:r>
          </a:p>
          <a:p>
            <a:pPr marL="914400" lvl="1" indent="-457200">
              <a:spcAft>
                <a:spcPts val="1200"/>
              </a:spcAft>
              <a:buBlip>
                <a:blip r:embed="rId4"/>
              </a:buBlip>
            </a:pPr>
            <a:r>
              <a:rPr lang="en-US" sz="2800" dirty="0">
                <a:latin typeface="Montserrat" pitchFamily="2" charset="77"/>
              </a:rPr>
              <a:t>Avoid very long sentences and dense paragraphs. </a:t>
            </a:r>
          </a:p>
          <a:p>
            <a:pPr marL="914400" lvl="1" indent="-457200">
              <a:spcAft>
                <a:spcPts val="1200"/>
              </a:spcAft>
              <a:buBlip>
                <a:blip r:embed="rId4"/>
              </a:buBlip>
            </a:pPr>
            <a:r>
              <a:rPr lang="en-US" sz="2800" dirty="0">
                <a:latin typeface="Montserrat" pitchFamily="2" charset="77"/>
              </a:rPr>
              <a:t>Do not use unusual terms and acronyms without defining them.</a:t>
            </a:r>
          </a:p>
          <a:p>
            <a:pPr marL="914400" lvl="1" indent="-457200">
              <a:spcAft>
                <a:spcPts val="1200"/>
              </a:spcAft>
              <a:buBlip>
                <a:blip r:embed="rId4"/>
              </a:buBlip>
            </a:pPr>
            <a:r>
              <a:rPr lang="en-US" sz="2800" dirty="0">
                <a:latin typeface="Montserrat" pitchFamily="2" charset="77"/>
              </a:rPr>
              <a:t>Consider having your abstract reviewed by a native speaker of the language of your abstract before submission.</a:t>
            </a:r>
            <a:br>
              <a:rPr lang="en-US" sz="2800" dirty="0">
                <a:latin typeface="Montserrat" pitchFamily="2" charset="77"/>
              </a:rPr>
            </a:br>
            <a:endParaRPr lang="en-US" sz="28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Be consistent when you write the confidence intervals and the number of decimals.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691296"/>
            <a:ext cx="15966528"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US" sz="1200" dirty="0">
                <a:latin typeface="Montserrat" pitchFamily="2" charset="77"/>
                <a:hlinkClick r:id="rId5"/>
              </a:rPr>
              <a:t>Source:</a:t>
            </a:r>
            <a:r>
              <a:rPr lang="en-US" sz="1200" dirty="0">
                <a:latin typeface="Montserrat" pitchFamily="2" charset="77"/>
              </a:rPr>
              <a:t>	Mary M. Shirley. 0A Dozen Dos and Don’ts: Thoughts after Reading Hundreds of Abstracts. </a:t>
            </a:r>
            <a:r>
              <a:rPr lang="en-US" sz="1200" dirty="0">
                <a:latin typeface="Montserrat" pitchFamily="2" charset="77"/>
                <a:hlinkClick r:id="rId5"/>
              </a:rPr>
              <a:t>https://www.coase.org/writings/shirley2010dosanddontsinabstracts.pdf</a:t>
            </a:r>
            <a:endParaRPr lang="en-US" sz="1200" dirty="0">
              <a:latin typeface="Montserrat" pitchFamily="2" charset="77"/>
            </a:endParaRPr>
          </a:p>
        </p:txBody>
      </p:sp>
    </p:spTree>
    <p:extLst>
      <p:ext uri="{BB962C8B-B14F-4D97-AF65-F5344CB8AC3E}">
        <p14:creationId xmlns:p14="http://schemas.microsoft.com/office/powerpoint/2010/main" val="3020471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Why present your program abstract at ICFP?</a:t>
            </a: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Contribute</a:t>
            </a:r>
            <a:r>
              <a:rPr lang="en-US" sz="3600" dirty="0">
                <a:latin typeface="Montserrat" pitchFamily="2" charset="77"/>
              </a:rPr>
              <a:t> to the field of family planning (FP) with new knowledge.</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Disseminate</a:t>
            </a:r>
            <a:r>
              <a:rPr lang="en-US" sz="3600" dirty="0">
                <a:latin typeface="Montserrat" pitchFamily="2" charset="77"/>
              </a:rPr>
              <a:t> the findings from your program implementation and learn from other potential similar programs or those addressing similar issues.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Raise</a:t>
            </a:r>
            <a:r>
              <a:rPr lang="en-US" sz="3600" dirty="0">
                <a:latin typeface="Montserrat" pitchFamily="2" charset="77"/>
              </a:rPr>
              <a:t> awareness about the lessons learned from your program evaluations.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Develop</a:t>
            </a:r>
            <a:r>
              <a:rPr lang="en-US" sz="3600" dirty="0">
                <a:latin typeface="Montserrat" pitchFamily="2" charset="77"/>
              </a:rPr>
              <a:t> new skills and practices through interactions with other researchers, advocates, service providers, program implementers and policymakers.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Add</a:t>
            </a:r>
            <a:r>
              <a:rPr lang="en-US" sz="3600" dirty="0">
                <a:latin typeface="Montserrat" pitchFamily="2" charset="77"/>
              </a:rPr>
              <a:t> to your professional development and overall profile.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Avoid using the passive voice. </a:t>
            </a:r>
          </a:p>
          <a:p>
            <a:pPr marL="571500" lvl="1" indent="-571500">
              <a:spcAft>
                <a:spcPts val="1200"/>
              </a:spcAft>
              <a:buBlip>
                <a:blip r:embed="rId4"/>
              </a:buBlip>
            </a:pPr>
            <a:r>
              <a:rPr lang="en-US" sz="3600" dirty="0">
                <a:latin typeface="Montserrat" pitchFamily="2" charset="77"/>
              </a:rPr>
              <a:t>Use the present tense to describe:</a:t>
            </a:r>
          </a:p>
          <a:p>
            <a:pPr marL="914400" lvl="1" indent="-457200">
              <a:spcAft>
                <a:spcPts val="1200"/>
              </a:spcAft>
              <a:buBlip>
                <a:blip r:embed="rId4"/>
              </a:buBlip>
            </a:pPr>
            <a:r>
              <a:rPr lang="en-US" sz="2800" dirty="0">
                <a:latin typeface="Montserrat" pitchFamily="2" charset="77"/>
              </a:rPr>
              <a:t>The problem addressed by your abstract</a:t>
            </a:r>
          </a:p>
          <a:p>
            <a:pPr marL="914400" lvl="1" indent="-457200">
              <a:spcAft>
                <a:spcPts val="1200"/>
              </a:spcAft>
              <a:buBlip>
                <a:blip r:embed="rId4"/>
              </a:buBlip>
            </a:pPr>
            <a:r>
              <a:rPr lang="en-US" sz="2800" dirty="0">
                <a:latin typeface="Montserrat" pitchFamily="2" charset="77"/>
              </a:rPr>
              <a:t>Implications of your research findings</a:t>
            </a:r>
          </a:p>
          <a:p>
            <a:pPr marL="571500" lvl="1" indent="-571500">
              <a:spcAft>
                <a:spcPts val="1200"/>
              </a:spcAft>
              <a:buBlip>
                <a:blip r:embed="rId4"/>
              </a:buBlip>
            </a:pPr>
            <a:r>
              <a:rPr lang="en-US" sz="3600" dirty="0">
                <a:latin typeface="Montserrat" pitchFamily="2" charset="77"/>
              </a:rPr>
              <a:t>Use past tense when describing:</a:t>
            </a:r>
          </a:p>
          <a:p>
            <a:pPr marL="914400" lvl="1" indent="-457200">
              <a:spcAft>
                <a:spcPts val="1200"/>
              </a:spcAft>
              <a:buBlip>
                <a:blip r:embed="rId4"/>
              </a:buBlip>
            </a:pPr>
            <a:r>
              <a:rPr lang="en-US" sz="2800" dirty="0">
                <a:latin typeface="Montserrat" pitchFamily="2" charset="77"/>
              </a:rPr>
              <a:t>Methods used</a:t>
            </a:r>
          </a:p>
          <a:p>
            <a:pPr marL="914400" lvl="1" indent="-457200">
              <a:spcAft>
                <a:spcPts val="1200"/>
              </a:spcAft>
              <a:buBlip>
                <a:blip r:embed="rId4"/>
              </a:buBlip>
            </a:pPr>
            <a:r>
              <a:rPr lang="en-US" sz="2800" dirty="0">
                <a:latin typeface="Montserrat" pitchFamily="2" charset="77"/>
              </a:rPr>
              <a:t>Results found </a:t>
            </a:r>
          </a:p>
          <a:p>
            <a:pPr marL="914400" lvl="1" indent="-457200">
              <a:spcAft>
                <a:spcPts val="1200"/>
              </a:spcAft>
              <a:buBlip>
                <a:blip r:embed="rId4"/>
              </a:buBlip>
            </a:pPr>
            <a:r>
              <a:rPr lang="en-US" sz="2800" dirty="0">
                <a:latin typeface="Montserrat" pitchFamily="2" charset="77"/>
              </a:rPr>
              <a:t>Study limitations and strength</a:t>
            </a:r>
          </a:p>
          <a:p>
            <a:pPr marL="571500" lvl="1" indent="-571500">
              <a:spcAft>
                <a:spcPts val="1200"/>
              </a:spcAft>
              <a:buBlip>
                <a:blip r:embed="rId4"/>
              </a:buBlip>
            </a:pPr>
            <a:r>
              <a:rPr lang="en-US" sz="3600" dirty="0">
                <a:latin typeface="Montserrat" pitchFamily="2" charset="77"/>
              </a:rPr>
              <a:t>Never start a sentence with a number. </a:t>
            </a:r>
          </a:p>
        </p:txBody>
      </p:sp>
    </p:spTree>
    <p:extLst>
      <p:ext uri="{BB962C8B-B14F-4D97-AF65-F5344CB8AC3E}">
        <p14:creationId xmlns:p14="http://schemas.microsoft.com/office/powerpoint/2010/main" val="346393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Your first lines should iterate on why anyone should care about the topic of your abstract.</a:t>
            </a:r>
          </a:p>
          <a:p>
            <a:pPr marL="571500" lvl="1" indent="-571500">
              <a:spcAft>
                <a:spcPts val="1200"/>
              </a:spcAft>
              <a:buBlip>
                <a:blip r:embed="rId4"/>
              </a:buBlip>
            </a:pPr>
            <a:r>
              <a:rPr lang="en-US" sz="3600" dirty="0">
                <a:latin typeface="Montserrat" pitchFamily="2" charset="77"/>
              </a:rPr>
              <a:t>Remember, the abstract is about:</a:t>
            </a:r>
          </a:p>
          <a:p>
            <a:pPr marL="914400" lvl="1" indent="-457200">
              <a:spcAft>
                <a:spcPts val="1200"/>
              </a:spcAft>
              <a:buBlip>
                <a:blip r:embed="rId4"/>
              </a:buBlip>
            </a:pPr>
            <a:r>
              <a:rPr lang="en-US" sz="2800" dirty="0">
                <a:latin typeface="Montserrat" pitchFamily="2" charset="77"/>
              </a:rPr>
              <a:t>“What you did”</a:t>
            </a:r>
          </a:p>
          <a:p>
            <a:pPr marL="914400" lvl="1" indent="-457200">
              <a:spcAft>
                <a:spcPts val="1200"/>
              </a:spcAft>
              <a:buBlip>
                <a:blip r:embed="rId4"/>
              </a:buBlip>
            </a:pPr>
            <a:r>
              <a:rPr lang="en-US" sz="2800" dirty="0">
                <a:latin typeface="Montserrat" pitchFamily="2" charset="77"/>
              </a:rPr>
              <a:t>“How you did it”</a:t>
            </a:r>
          </a:p>
          <a:p>
            <a:pPr marL="914400" lvl="1" indent="-457200">
              <a:spcAft>
                <a:spcPts val="1200"/>
              </a:spcAft>
              <a:buBlip>
                <a:blip r:embed="rId4"/>
              </a:buBlip>
            </a:pPr>
            <a:r>
              <a:rPr lang="en-US" sz="2800" dirty="0">
                <a:latin typeface="Montserrat" pitchFamily="2" charset="77"/>
              </a:rPr>
              <a:t>“What you found”</a:t>
            </a:r>
          </a:p>
          <a:p>
            <a:pPr marL="914400" lvl="1" indent="-457200">
              <a:spcAft>
                <a:spcPts val="1200"/>
              </a:spcAft>
              <a:buBlip>
                <a:blip r:embed="rId4"/>
              </a:buBlip>
            </a:pPr>
            <a:r>
              <a:rPr lang="en-US" sz="2800" dirty="0">
                <a:latin typeface="Montserrat" pitchFamily="2" charset="77"/>
              </a:rPr>
              <a:t>“What you learned”</a:t>
            </a:r>
          </a:p>
        </p:txBody>
      </p:sp>
    </p:spTree>
    <p:extLst>
      <p:ext uri="{BB962C8B-B14F-4D97-AF65-F5344CB8AC3E}">
        <p14:creationId xmlns:p14="http://schemas.microsoft.com/office/powerpoint/2010/main" val="21757408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Recommended resources</a:t>
            </a:r>
          </a:p>
        </p:txBody>
      </p:sp>
    </p:spTree>
    <p:extLst>
      <p:ext uri="{BB962C8B-B14F-4D97-AF65-F5344CB8AC3E}">
        <p14:creationId xmlns:p14="http://schemas.microsoft.com/office/powerpoint/2010/main" val="289750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n-US" sz="4800" dirty="0">
                <a:latin typeface="Montserrat" pitchFamily="2" charset="77"/>
              </a:rPr>
              <a:t>Any questions regarding abstract submission may be directed to </a:t>
            </a:r>
            <a:r>
              <a:rPr lang="en-US" sz="4800" dirty="0">
                <a:latin typeface="Montserrat" pitchFamily="2" charset="77"/>
                <a:hlinkClick r:id="rId4"/>
              </a:rPr>
              <a:t>abstracts@theicfp.org</a:t>
            </a:r>
            <a:r>
              <a:rPr lang="en-US"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1789126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Thank you.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Purpose</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3E1F254-A593-7103-5A02-ED5CBB63B524}"/>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Purpose of a program abstract?</a:t>
            </a:r>
          </a:p>
        </p:txBody>
      </p:sp>
      <p:sp>
        <p:nvSpPr>
          <p:cNvPr id="2" name="Google Shape;130;p4">
            <a:extLst>
              <a:ext uri="{FF2B5EF4-FFF2-40B4-BE49-F238E27FC236}">
                <a16:creationId xmlns:a16="http://schemas.microsoft.com/office/drawing/2014/main" id="{A31EF5FC-C638-7856-1923-CB072480C431}"/>
              </a:ext>
            </a:extLst>
          </p:cNvPr>
          <p:cNvSpPr/>
          <p:nvPr/>
        </p:nvSpPr>
        <p:spPr>
          <a:xfrm>
            <a:off x="1066800" y="30844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To demonstrate </a:t>
            </a:r>
            <a:r>
              <a:rPr lang="en-US" sz="3600" dirty="0">
                <a:latin typeface="Montserrat" pitchFamily="2" charset="77"/>
              </a:rPr>
              <a:t>to reviewers the relevance of your program and findings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To accurately summarize </a:t>
            </a:r>
            <a:r>
              <a:rPr lang="en-US" sz="3600" dirty="0">
                <a:latin typeface="Montserrat" pitchFamily="2" charset="77"/>
              </a:rPr>
              <a:t>the intervention, methodology, key findings, impact achieved, outcomes attained, and lessons learned</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To briefly but clearly communicate </a:t>
            </a:r>
            <a:r>
              <a:rPr lang="en-US" sz="3600" dirty="0">
                <a:latin typeface="Montserrat" pitchFamily="2" charset="77"/>
              </a:rPr>
              <a:t>the preliminary or final findings of your program so that attendees can decide whether to attend your session</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Title</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8316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The title is as important as the abstract content</a:t>
            </a:r>
            <a:endParaRPr lang="en-US" sz="4800" b="1" i="0" u="none" strike="noStrike" cap="none" dirty="0">
              <a:solidFill>
                <a:srgbClr val="FFFFFF"/>
              </a:solidFill>
              <a:latin typeface="Montserrat"/>
              <a:ea typeface="Montserrat"/>
              <a:cs typeface="Montserrat"/>
              <a:sym typeface="Montserrat"/>
            </a:endParaRPr>
          </a:p>
        </p:txBody>
      </p:sp>
      <p:sp>
        <p:nvSpPr>
          <p:cNvPr id="3" name="Google Shape;130;p4">
            <a:extLst>
              <a:ext uri="{FF2B5EF4-FFF2-40B4-BE49-F238E27FC236}">
                <a16:creationId xmlns:a16="http://schemas.microsoft.com/office/drawing/2014/main" id="{53BF8A89-AC5F-B08D-E7BF-BFC3B7A8D632}"/>
              </a:ext>
            </a:extLst>
          </p:cNvPr>
          <p:cNvSpPr/>
          <p:nvPr/>
        </p:nvSpPr>
        <p:spPr>
          <a:xfrm>
            <a:off x="1066800" y="30844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Spend time on the title </a:t>
            </a:r>
            <a:r>
              <a:rPr lang="en-US" sz="3600" dirty="0">
                <a:latin typeface="Montserrat" pitchFamily="2" charset="77"/>
              </a:rPr>
              <a:t>– it is what all readers will see first. </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Avoid long titles </a:t>
            </a:r>
            <a:r>
              <a:rPr lang="en-US" sz="3600" dirty="0">
                <a:latin typeface="Montserrat" pitchFamily="2" charset="77"/>
              </a:rPr>
              <a:t>– limit your title to 10-12 words.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Use descriptive terms and phrases that accurately capture the content.</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Considerations for a good title:</a:t>
            </a:r>
          </a:p>
          <a:p>
            <a:pPr marL="1485900" lvl="8" indent="-571500">
              <a:spcAft>
                <a:spcPts val="1200"/>
              </a:spcAft>
              <a:buSzPct val="110000"/>
              <a:buBlip>
                <a:blip r:embed="rId4"/>
              </a:buBlip>
            </a:pPr>
            <a:r>
              <a:rPr lang="en-US" sz="3200" dirty="0">
                <a:latin typeface="Montserrat" pitchFamily="2" charset="77"/>
              </a:rPr>
              <a:t>Uses a few words to condense the content of the abstract</a:t>
            </a:r>
          </a:p>
          <a:p>
            <a:pPr marL="1485900" lvl="1" indent="-571500">
              <a:spcAft>
                <a:spcPts val="1200"/>
              </a:spcAft>
              <a:buSzPct val="110000"/>
              <a:buBlip>
                <a:blip r:embed="rId4"/>
              </a:buBlip>
            </a:pPr>
            <a:r>
              <a:rPr lang="en-US" sz="3200" dirty="0">
                <a:latin typeface="Montserrat" pitchFamily="2" charset="77"/>
              </a:rPr>
              <a:t>Includes the type of intervention (if applicable) – e.g. program implementation or evaluation</a:t>
            </a:r>
          </a:p>
          <a:p>
            <a:pPr marL="1485900" lvl="1" indent="-571500">
              <a:spcAft>
                <a:spcPts val="1200"/>
              </a:spcAft>
              <a:buSzPct val="110000"/>
              <a:buBlip>
                <a:blip r:embed="rId4"/>
              </a:buBlip>
            </a:pPr>
            <a:r>
              <a:rPr lang="en-US" sz="3200" dirty="0">
                <a:latin typeface="Montserrat" pitchFamily="2" charset="77"/>
              </a:rPr>
              <a:t>Captures the attention of the reader(s)</a:t>
            </a:r>
          </a:p>
          <a:p>
            <a:pPr marL="1485900" lvl="1" indent="-571500">
              <a:spcAft>
                <a:spcPts val="1200"/>
              </a:spcAft>
              <a:buSzPct val="110000"/>
              <a:buBlip>
                <a:blip r:embed="rId4"/>
              </a:buBlip>
            </a:pPr>
            <a:r>
              <a:rPr lang="en-US" sz="3200" dirty="0">
                <a:latin typeface="Montserrat" pitchFamily="2" charset="77"/>
              </a:rPr>
              <a:t>Differentiates the abstract from other abstracts on the same subject</a:t>
            </a:r>
          </a:p>
        </p:txBody>
      </p:sp>
    </p:spTree>
    <p:extLst>
      <p:ext uri="{BB962C8B-B14F-4D97-AF65-F5344CB8AC3E}">
        <p14:creationId xmlns:p14="http://schemas.microsoft.com/office/powerpoint/2010/main" val="397449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Examples</a:t>
            </a:r>
            <a:endParaRPr lang="en-US" sz="5400" b="1" i="0" u="none" strike="noStrike" cap="none" dirty="0">
              <a:solidFill>
                <a:srgbClr val="FFFFFF"/>
              </a:solidFill>
              <a:latin typeface="Montserrat"/>
              <a:ea typeface="Montserrat"/>
              <a:cs typeface="Montserrat"/>
              <a:sym typeface="Montserrat"/>
            </a:endParaRP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Scientific Program. 5th International Conference on FP (ICFP) ; November 12–15; Kigali, Rwanda. </a:t>
            </a:r>
          </a:p>
          <a:p>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[online database]. </a:t>
            </a:r>
            <a:r>
              <a:rPr lang="en-US" sz="18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32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30;p4">
            <a:extLst>
              <a:ext uri="{FF2B5EF4-FFF2-40B4-BE49-F238E27FC236}">
                <a16:creationId xmlns:a16="http://schemas.microsoft.com/office/drawing/2014/main" id="{21F3CB96-0902-338A-D15F-601C6CE80A7A}"/>
              </a:ext>
            </a:extLst>
          </p:cNvPr>
          <p:cNvSpPr/>
          <p:nvPr/>
        </p:nvSpPr>
        <p:spPr>
          <a:xfrm>
            <a:off x="1066800" y="3084417"/>
            <a:ext cx="16459200" cy="5640483"/>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Not without us: A tool for responding to youth needs in Costed Implementation Plans</a:t>
            </a:r>
          </a:p>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Defining and Advancing Gender Competencies for Family Planning Service Providers:  A Competency Framework</a:t>
            </a:r>
          </a:p>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Lessons learned from a public sector community-based distribution program for scaling up DMPA-SC contraceptive services in Nigeria</a:t>
            </a:r>
            <a:endParaRPr lang="en-US" sz="3200" dirty="0">
              <a:latin typeface="Montserrat" pitchFamily="2" charset="77"/>
            </a:endParaRPr>
          </a:p>
        </p:txBody>
      </p:sp>
    </p:spTree>
    <p:extLst>
      <p:ext uri="{BB962C8B-B14F-4D97-AF65-F5344CB8AC3E}">
        <p14:creationId xmlns:p14="http://schemas.microsoft.com/office/powerpoint/2010/main" val="2091539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5201</TotalTime>
  <Words>4399</Words>
  <Application>Microsoft Macintosh PowerPoint</Application>
  <PresentationFormat>Custom</PresentationFormat>
  <Paragraphs>315</Paragraphs>
  <Slides>44</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Aptos Display</vt:lpstr>
      <vt:lpstr>Aptos</vt:lpstr>
      <vt:lpstr>Arial</vt:lpstr>
      <vt:lpstr>Helvetica</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52</cp:revision>
  <dcterms:modified xsi:type="dcterms:W3CDTF">2025-01-11T01:07:31Z</dcterms:modified>
</cp:coreProperties>
</file>