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6"/>
  </p:notesMasterIdLst>
  <p:sldIdLst>
    <p:sldId id="256" r:id="rId2"/>
    <p:sldId id="258" r:id="rId3"/>
    <p:sldId id="278" r:id="rId4"/>
    <p:sldId id="259" r:id="rId5"/>
    <p:sldId id="280" r:id="rId6"/>
    <p:sldId id="282" r:id="rId7"/>
    <p:sldId id="283" r:id="rId8"/>
    <p:sldId id="284" r:id="rId9"/>
    <p:sldId id="285" r:id="rId10"/>
    <p:sldId id="286" r:id="rId11"/>
    <p:sldId id="287" r:id="rId12"/>
    <p:sldId id="317" r:id="rId13"/>
    <p:sldId id="318" r:id="rId14"/>
    <p:sldId id="319" r:id="rId15"/>
    <p:sldId id="320" r:id="rId16"/>
    <p:sldId id="290" r:id="rId17"/>
    <p:sldId id="292" r:id="rId18"/>
    <p:sldId id="322" r:id="rId19"/>
    <p:sldId id="330" r:id="rId20"/>
    <p:sldId id="294" r:id="rId21"/>
    <p:sldId id="295" r:id="rId22"/>
    <p:sldId id="331" r:id="rId23"/>
    <p:sldId id="298" r:id="rId24"/>
    <p:sldId id="299" r:id="rId25"/>
    <p:sldId id="329" r:id="rId26"/>
    <p:sldId id="328" r:id="rId27"/>
    <p:sldId id="326" r:id="rId28"/>
    <p:sldId id="327" r:id="rId29"/>
    <p:sldId id="301" r:id="rId30"/>
    <p:sldId id="302" r:id="rId31"/>
    <p:sldId id="303" r:id="rId32"/>
    <p:sldId id="304" r:id="rId33"/>
    <p:sldId id="305" r:id="rId34"/>
    <p:sldId id="306" r:id="rId35"/>
    <p:sldId id="307" r:id="rId36"/>
    <p:sldId id="308" r:id="rId37"/>
    <p:sldId id="309" r:id="rId38"/>
    <p:sldId id="310" r:id="rId39"/>
    <p:sldId id="312" r:id="rId40"/>
    <p:sldId id="311" r:id="rId41"/>
    <p:sldId id="313" r:id="rId42"/>
    <p:sldId id="314" r:id="rId43"/>
    <p:sldId id="315" r:id="rId44"/>
    <p:sldId id="277" r:id="rId45"/>
  </p:sldIdLst>
  <p:sldSz cx="18288000" cy="10287000"/>
  <p:notesSz cx="6858000" cy="9144000"/>
  <p:embeddedFontLst>
    <p:embeddedFont>
      <p:font typeface="Montserrat" pitchFamily="2" charset="77"/>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15:clr>
            <a:srgbClr val="A4A3A4"/>
          </p15:clr>
        </p15:guide>
        <p15:guide id="2" pos="576">
          <p15:clr>
            <a:srgbClr val="A4A3A4"/>
          </p15:clr>
        </p15:guide>
        <p15:guide id="3" orient="horz" pos="288">
          <p15:clr>
            <a:srgbClr val="747775"/>
          </p15:clr>
        </p15:guide>
        <p15:guide id="4" pos="288">
          <p15:clr>
            <a:srgbClr val="747775"/>
          </p15:clr>
        </p15:guide>
        <p15:guide id="5" pos="11232">
          <p15:clr>
            <a:srgbClr val="747775"/>
          </p15:clr>
        </p15:guide>
        <p15:guide id="6" pos="10944">
          <p15:clr>
            <a:srgbClr val="747775"/>
          </p15:clr>
        </p15:guide>
        <p15:guide id="7" orient="horz" pos="6048">
          <p15:clr>
            <a:srgbClr val="747775"/>
          </p15:clr>
        </p15:guide>
        <p15:guide id="8" orient="horz" pos="5760">
          <p15:clr>
            <a:srgbClr val="747775"/>
          </p15:clr>
        </p15:guide>
        <p15:guide id="9" pos="8556">
          <p15:clr>
            <a:srgbClr val="747775"/>
          </p15:clr>
        </p15:guide>
        <p15:guide id="10" pos="10476">
          <p15:clr>
            <a:srgbClr val="747775"/>
          </p15:clr>
        </p15:guide>
        <p15:guide id="11" pos="7020">
          <p15:clr>
            <a:srgbClr val="747775"/>
          </p15:clr>
        </p15:guide>
        <p15:guide id="12" orient="horz" pos="5425">
          <p15:clr>
            <a:srgbClr val="747775"/>
          </p15:clr>
        </p15:guide>
        <p15:guide id="13" orient="horz" pos="5006">
          <p15:clr>
            <a:srgbClr val="747775"/>
          </p15:clr>
        </p15:guide>
        <p15:guide id="14" orient="horz" pos="4658">
          <p15:clr>
            <a:srgbClr val="747775"/>
          </p15:clr>
        </p15:guide>
        <p15:guide id="15" orient="horz" pos="4194">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5" roundtripDataSignature="AMtx7mgk/K/q0r1lScBiRw7st4GxxsVs0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DD71B9D-44B6-4920-9387-B6911BDAAAFB}">
  <a:tblStyle styleId="{7DD71B9D-44B6-4920-9387-B6911BDAAAFB}"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25400" cap="flat" cmpd="sng">
              <a:solidFill>
                <a:schemeClr val="dk1"/>
              </a:solidFill>
              <a:prstDash val="solid"/>
              <a:round/>
              <a:headEnd type="none" w="sm" len="sm"/>
              <a:tailEnd type="none" w="sm" len="sm"/>
            </a:ln>
          </a:top>
          <a:bottom>
            <a:ln w="25400" cap="flat" cmpd="sng">
              <a:solidFill>
                <a:schemeClr val="dk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6E6E6"/>
          </a:solidFill>
        </a:fill>
      </a:tcStyle>
    </a:band1H>
    <a:band2H>
      <a:tcTxStyle/>
      <a:tcStyle>
        <a:tcBdr/>
      </a:tcStyle>
    </a:band2H>
    <a:band1V>
      <a:tcTxStyle/>
      <a:tcStyle>
        <a:tcBdr/>
        <a:fill>
          <a:solidFill>
            <a:srgbClr val="E6E6E6"/>
          </a:solidFill>
        </a:fill>
      </a:tcStyle>
    </a:band1V>
    <a:band2V>
      <a:tcTxStyle/>
      <a:tcStyle>
        <a:tcBdr/>
      </a:tcStyle>
    </a:band2V>
    <a:lastCol>
      <a:tcTxStyle b="on" i="off">
        <a:font>
          <a:latin typeface="Arial"/>
          <a:ea typeface="Arial"/>
          <a:cs typeface="Arial"/>
        </a:font>
        <a:schemeClr val="lt1"/>
      </a:tcTxStyle>
      <a:tcStyle>
        <a:tcBdr/>
        <a:fill>
          <a:solidFill>
            <a:schemeClr val="dk1"/>
          </a:solidFill>
        </a:fill>
      </a:tcStyle>
    </a:lastCol>
    <a:firstCol>
      <a:tcTxStyle b="on" i="off">
        <a:font>
          <a:latin typeface="Arial"/>
          <a:ea typeface="Arial"/>
          <a:cs typeface="Arial"/>
        </a:font>
        <a:schemeClr val="lt1"/>
      </a:tcTxStyle>
      <a:tcStyle>
        <a:tcBdr/>
        <a:fill>
          <a:solidFill>
            <a:schemeClr val="dk1"/>
          </a:solidFill>
        </a:fill>
      </a:tcStyle>
    </a:firstCol>
    <a:lastRow>
      <a:tcTxStyle b="on" i="off"/>
      <a:tcStyle>
        <a:tcBdr>
          <a:top>
            <a:ln w="50800" cap="flat" cmpd="sng">
              <a:solidFill>
                <a:schemeClr val="dk1"/>
              </a:solidFill>
              <a:prstDash val="solid"/>
              <a:round/>
              <a:headEnd type="none" w="sm" len="sm"/>
              <a:tailEnd type="none" w="sm" len="sm"/>
            </a:ln>
          </a:top>
        </a:tcBdr>
        <a:fill>
          <a:solidFill>
            <a:schemeClr val="lt1"/>
          </a:solidFill>
        </a:fill>
      </a:tcStyle>
    </a:lastRow>
    <a:seCell>
      <a:tcTxStyle b="on" i="off">
        <a:font>
          <a:latin typeface="Arial"/>
          <a:ea typeface="Arial"/>
          <a:cs typeface="Arial"/>
        </a:font>
        <a:schemeClr val="dk1"/>
      </a:tcTxStyle>
      <a:tcStyle>
        <a:tcBdr/>
      </a:tcStyle>
    </a:seCell>
    <a:swCell>
      <a:tcTxStyle b="on" i="off">
        <a:font>
          <a:latin typeface="Arial"/>
          <a:ea typeface="Arial"/>
          <a:cs typeface="Arial"/>
        </a:font>
        <a:schemeClr val="dk1"/>
      </a:tcTxStyle>
      <a:tcStyle>
        <a:tcBdr/>
      </a:tcStyle>
    </a:swCell>
    <a:firstRow>
      <a:tcTxStyle b="on" i="off">
        <a:font>
          <a:latin typeface="Arial"/>
          <a:ea typeface="Arial"/>
          <a:cs typeface="Arial"/>
        </a:font>
        <a:schemeClr val="lt1"/>
      </a:tcTxStyle>
      <a:tcStyle>
        <a:tcBdr>
          <a:bottom>
            <a:ln w="25400" cap="flat" cmpd="sng">
              <a:solidFill>
                <a:schemeClr val="dk1"/>
              </a:solidFill>
              <a:prstDash val="solid"/>
              <a:round/>
              <a:headEnd type="none" w="sm" len="sm"/>
              <a:tailEnd type="none" w="sm" len="sm"/>
            </a:ln>
          </a:bottom>
        </a:tcBdr>
        <a:fill>
          <a:solidFill>
            <a:schemeClr val="dk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636"/>
    <p:restoredTop sz="94860"/>
  </p:normalViewPr>
  <p:slideViewPr>
    <p:cSldViewPr snapToGrid="0">
      <p:cViewPr varScale="1">
        <p:scale>
          <a:sx n="39" d="100"/>
          <a:sy n="39" d="100"/>
        </p:scale>
        <p:origin x="176" y="1176"/>
      </p:cViewPr>
      <p:guideLst>
        <p:guide orient="horz"/>
        <p:guide pos="576"/>
        <p:guide orient="horz" pos="288"/>
        <p:guide pos="288"/>
        <p:guide pos="11232"/>
        <p:guide pos="10944"/>
        <p:guide orient="horz" pos="6048"/>
        <p:guide orient="horz" pos="5760"/>
        <p:guide pos="8556"/>
        <p:guide pos="10476"/>
        <p:guide pos="7020"/>
        <p:guide orient="horz" pos="5425"/>
        <p:guide orient="horz" pos="5006"/>
        <p:guide orient="horz" pos="4658"/>
        <p:guide orient="horz" pos="419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1.fntdata"/><Relationship Id="rId50" Type="http://schemas.openxmlformats.org/officeDocument/2006/relationships/font" Target="fonts/font4.fntdata"/><Relationship Id="rId55"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8"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2.fntdata"/><Relationship Id="rId56"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3.fntdata"/><Relationship Id="rId5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00B1A69-5449-8051-F094-2829C1C36F6B}"/>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FAAEC4F-DDD8-995A-2E9B-34996A7C62D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A82E55C2-9D9A-864C-C670-1C367EAFD55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982080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35F3848D-A613-8248-FC4E-CC72F611E1BA}"/>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2959678-CD3F-B668-DFD2-181D6169571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8E5B05D-964A-6AC4-0C03-8B61D822B2D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474777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28E5FF2-6371-FDF7-3766-5B4ACFA3176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AA65E8B-AE93-A4EE-A3B6-6636EBB1B31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EA15B5F-C7A8-47C6-E31C-DD02489F757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194182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BBEC4B8-A19A-1389-28EB-6DE12F25A9D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5CA2A892-563B-1794-BCA5-4154FADC6C4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70DC33C5-E83B-58F3-5BED-1BB66E86913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013131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406D4FE-39A7-5B9E-4675-58749CBB66A6}"/>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9C4AAAF-5CC6-0515-1EFD-086CF682B71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1B87350-E1DD-36EF-E297-DF5188144FF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45114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6E2ED17-CE94-A56D-62AB-1AE6F95F9C4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DF30844-DA78-FDB0-AF7F-CC42848E9FB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0EFC2A5E-C373-4BCC-2042-068288D7FE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99318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ABF0D916-CD56-C403-7700-14D137152480}"/>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2227BB31-9E88-E98C-2CE9-C66085742D6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15A39AD-7BC3-654B-10A0-EC32B34EF59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71945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C10D484-833E-1B03-CB8B-2A24979FCEB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96354B5-6215-0BD0-7067-DE8D730DC88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6FD7E8A-21F2-2451-CCEC-836496487E8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00553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EF32360-4CE6-86FC-2E12-B96933CC47A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178CD9C-12B8-7110-4BDA-3E5C1797AA8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FF3B5215-AC72-0F88-3DDA-F380B5949D0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514446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1E679CB-DC79-CC2F-3C8B-FFB3D8BC57C7}"/>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7A34ABC-C75D-22CE-B980-994C6406377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4E6BD5D-14BA-F05A-9247-531ED5A8236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55894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0" name="Google Shape;11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DB6E1F60-2698-DB6B-6932-65844D8858EB}"/>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D2BA52F0-6EB9-9D7F-B424-18AB2245E8F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3E77778-F2BD-9327-98DF-7BD7115A2C5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664656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2EAB0B44-B75B-C572-35F9-F599811F1473}"/>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EC9B49F-DD8D-0582-3ECE-153F92D7885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304F461-7B91-28FD-8732-02F596230AF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463289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BE03CFD-C1E0-4F19-E8FB-C61B1BB46FB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3C0FC523-3E51-FD90-F117-F557ABC012E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670C0521-C01A-399A-87F5-B8550CCA5E7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179958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95018B4F-4A0A-FAF0-ED3B-4138CEAE716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E2DFBC3-B37F-838D-CBE4-D9121627F8F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AD46A5F8-4BF6-79AD-2E8B-8C54F9EB818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568364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E7481C3-ADEC-84E3-9BA7-DCAC595C630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943BB87-4B98-DAF1-CC97-996386E2C85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4962FC5-A472-6DD7-D3A9-4ACB59B1916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75338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73E482FE-0E11-93A8-FB2A-596EB1AC8CD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EC6A521C-E8D0-3B5C-679C-525FA6ADC01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28B33433-465B-3AC9-BE17-2AFA28942B4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636137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A4AE4771-282B-9B62-3F72-4ACBC6823AAC}"/>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058AE3A-24C8-C016-3EA7-1A71A99CEEA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26A8336-F504-61B6-95A6-A8A8EB6C913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90131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4D199867-AEDF-CE9C-110C-AB2F46143EE8}"/>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37081FF-8826-0BBC-4967-CABE96BBC91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AFD282B-79EF-311E-104B-90472FA919F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79546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FEFC915-1174-4DB0-FBB5-3C3D4F551B26}"/>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A1601E9F-F993-EDBF-FF89-2884AC75B04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7F558D6-67D7-AB0A-D6F7-D1C2138452C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341930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1A7D5546-FE9E-9B0B-2505-1C48A78B08E0}"/>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B84C021-F9BD-88FE-FF6B-B91B9A475BA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EF7EA3E5-6045-B41D-53E5-56A5AFB25D6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31096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F4A1075-EF38-B56F-BEC1-5C703225867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76867206-EAE9-5B3B-9BFE-08FA68874EB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4526AF18-E6C3-C117-2CAF-AEFE431135C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626367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2BE4DA60-5D35-B70A-BC45-79C6A32C3BE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42D3EE79-DDC6-4B4A-AF61-55D8BD87231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E7960DD-A70B-8ACA-3826-7A1552F76F5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278727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45120160-65D8-5450-2EFC-F119B2D93F7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52C263D1-89A2-CECA-CE9D-AD85D12EA62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7F41FCA-4788-2D21-9C29-B4366D86D50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606211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6AEC526-3A21-2154-61EC-6E5E5E1DE020}"/>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EC3C710-170C-4088-E533-1F6F8989453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A29CCB5-5179-9A36-7C78-BF642D3818C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275664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2" name="Google Shape;312;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5D7FDE3-94E7-1F5D-F5C4-D867B4991B0E}"/>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74E0C6E5-1186-A544-600E-78F5BF6F677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C2243C94-DEF5-B94E-94CD-89A80158A62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16468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A61E097-BE34-5686-3F37-774A523B63EB}"/>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CDD95B63-D66A-F1AB-08B5-64A6D815DF6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D4BC6D5-5448-7440-BDE9-571ADD48697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43956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9F3B4FD6-1263-D78C-03B1-004144492E2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427D409-7E58-E886-B0A5-73DA9EDA3C2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3D82C8AB-7498-1593-B745-0685407C8FD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319918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D529C11F-8D17-B339-0357-28D92ED3197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34CDA27-FB71-83EC-FF09-1F8401C20A8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FEC106F-6B8C-9ED0-E9C3-29D363EC8F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76315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9FB76E5-063F-29C9-C4FC-ED811447B06A}"/>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33DC70C-E289-2DFE-932A-95A114E8323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C02620F-A465-34CE-543F-FB0D7334E06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524064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0FFD5B5F-DB82-18AA-BE42-BB903304BA3F}"/>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F655D528-1CAF-AD1E-D688-39964C36AFF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C7A377C4-28ED-D9DA-C858-7C4B15BBB70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1128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22E26-7C44-0AFA-1131-68CC36D71D86}"/>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s-ES_tradnl"/>
          </a:p>
        </p:txBody>
      </p:sp>
      <p:sp>
        <p:nvSpPr>
          <p:cNvPr id="3" name="Subtitle 2">
            <a:extLst>
              <a:ext uri="{FF2B5EF4-FFF2-40B4-BE49-F238E27FC236}">
                <a16:creationId xmlns:a16="http://schemas.microsoft.com/office/drawing/2014/main" id="{744537CB-5214-DE40-BD72-58366C948A17}"/>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s-ES_tradnl"/>
          </a:p>
        </p:txBody>
      </p:sp>
      <p:sp>
        <p:nvSpPr>
          <p:cNvPr id="4" name="Date Placeholder 3">
            <a:extLst>
              <a:ext uri="{FF2B5EF4-FFF2-40B4-BE49-F238E27FC236}">
                <a16:creationId xmlns:a16="http://schemas.microsoft.com/office/drawing/2014/main" id="{F4799B19-7032-D68D-9060-11C424D612C5}"/>
              </a:ext>
            </a:extLst>
          </p:cNvPr>
          <p:cNvSpPr>
            <a:spLocks noGrp="1"/>
          </p:cNvSpPr>
          <p:nvPr>
            <p:ph type="dt" sz="half" idx="10"/>
          </p:nvPr>
        </p:nvSpPr>
        <p:spPr/>
        <p:txBody>
          <a:bodyPr/>
          <a:lstStyle/>
          <a:p>
            <a:fld id="{C7BCC370-6A01-5046-A652-63C43BADE6C4}" type="datetimeFigureOut">
              <a:rPr lang="es-ES_tradnl" smtClean="0"/>
              <a:t>5/12/24</a:t>
            </a:fld>
            <a:endParaRPr lang="es-ES_tradnl"/>
          </a:p>
        </p:txBody>
      </p:sp>
      <p:sp>
        <p:nvSpPr>
          <p:cNvPr id="5" name="Footer Placeholder 4">
            <a:extLst>
              <a:ext uri="{FF2B5EF4-FFF2-40B4-BE49-F238E27FC236}">
                <a16:creationId xmlns:a16="http://schemas.microsoft.com/office/drawing/2014/main" id="{DB994A6B-D437-2B3F-7E79-CE9909BEE84C}"/>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85F21FA9-85DB-ED94-7187-FFADDDE45E15}"/>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21233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59C7D-C49A-E478-0FF4-DF2CF9FF80C4}"/>
              </a:ext>
            </a:extLst>
          </p:cNvPr>
          <p:cNvSpPr>
            <a:spLocks noGrp="1"/>
          </p:cNvSpPr>
          <p:nvPr>
            <p:ph type="title"/>
          </p:nvPr>
        </p:nvSpPr>
        <p:spPr/>
        <p:txBody>
          <a:bodyPr/>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35C9755B-9EF9-A2B5-F5B8-96D3CDEAD72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C6470854-F90B-AD8E-3F9F-CAC785FB0811}"/>
              </a:ext>
            </a:extLst>
          </p:cNvPr>
          <p:cNvSpPr>
            <a:spLocks noGrp="1"/>
          </p:cNvSpPr>
          <p:nvPr>
            <p:ph type="dt" sz="half" idx="10"/>
          </p:nvPr>
        </p:nvSpPr>
        <p:spPr/>
        <p:txBody>
          <a:bodyPr/>
          <a:lstStyle/>
          <a:p>
            <a:fld id="{C7BCC370-6A01-5046-A652-63C43BADE6C4}" type="datetimeFigureOut">
              <a:rPr lang="es-ES_tradnl" smtClean="0"/>
              <a:t>5/12/24</a:t>
            </a:fld>
            <a:endParaRPr lang="es-ES_tradnl"/>
          </a:p>
        </p:txBody>
      </p:sp>
      <p:sp>
        <p:nvSpPr>
          <p:cNvPr id="5" name="Footer Placeholder 4">
            <a:extLst>
              <a:ext uri="{FF2B5EF4-FFF2-40B4-BE49-F238E27FC236}">
                <a16:creationId xmlns:a16="http://schemas.microsoft.com/office/drawing/2014/main" id="{D86346DA-55ED-7BEB-367E-B8CBA71BC3BF}"/>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BCAB2A8E-DFF9-214A-C393-843DF2981A9B}"/>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902728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AA30389-DC4A-C890-2B86-899B396929DE}"/>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B3419FE0-1587-F9D4-C96F-40287E2D5536}"/>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48B2D18D-7EC9-713F-EF33-1FBBA5052E8C}"/>
              </a:ext>
            </a:extLst>
          </p:cNvPr>
          <p:cNvSpPr>
            <a:spLocks noGrp="1"/>
          </p:cNvSpPr>
          <p:nvPr>
            <p:ph type="dt" sz="half" idx="10"/>
          </p:nvPr>
        </p:nvSpPr>
        <p:spPr/>
        <p:txBody>
          <a:bodyPr/>
          <a:lstStyle/>
          <a:p>
            <a:fld id="{C7BCC370-6A01-5046-A652-63C43BADE6C4}" type="datetimeFigureOut">
              <a:rPr lang="es-ES_tradnl" smtClean="0"/>
              <a:t>5/12/24</a:t>
            </a:fld>
            <a:endParaRPr lang="es-ES_tradnl"/>
          </a:p>
        </p:txBody>
      </p:sp>
      <p:sp>
        <p:nvSpPr>
          <p:cNvPr id="5" name="Footer Placeholder 4">
            <a:extLst>
              <a:ext uri="{FF2B5EF4-FFF2-40B4-BE49-F238E27FC236}">
                <a16:creationId xmlns:a16="http://schemas.microsoft.com/office/drawing/2014/main" id="{26CB943F-2366-3854-DC90-49D99B844EB9}"/>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9F55A72D-CFEC-7803-EF01-8998306EB28F}"/>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339598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12/5/24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extLst>
      <p:ext uri="{BB962C8B-B14F-4D97-AF65-F5344CB8AC3E}">
        <p14:creationId xmlns:p14="http://schemas.microsoft.com/office/powerpoint/2010/main" val="2552566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42AFA-EBB7-7FDD-FA5E-919A0ADD6CAE}"/>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85D2CC9D-E938-753E-936A-00E35ECF78B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628844A6-5F44-4EE0-B9C1-07D214C5B4E3}"/>
              </a:ext>
            </a:extLst>
          </p:cNvPr>
          <p:cNvSpPr>
            <a:spLocks noGrp="1"/>
          </p:cNvSpPr>
          <p:nvPr>
            <p:ph type="dt" sz="half" idx="10"/>
          </p:nvPr>
        </p:nvSpPr>
        <p:spPr/>
        <p:txBody>
          <a:bodyPr/>
          <a:lstStyle/>
          <a:p>
            <a:fld id="{C7BCC370-6A01-5046-A652-63C43BADE6C4}" type="datetimeFigureOut">
              <a:rPr lang="es-ES_tradnl" smtClean="0"/>
              <a:t>5/12/24</a:t>
            </a:fld>
            <a:endParaRPr lang="es-ES_tradnl"/>
          </a:p>
        </p:txBody>
      </p:sp>
      <p:sp>
        <p:nvSpPr>
          <p:cNvPr id="5" name="Footer Placeholder 4">
            <a:extLst>
              <a:ext uri="{FF2B5EF4-FFF2-40B4-BE49-F238E27FC236}">
                <a16:creationId xmlns:a16="http://schemas.microsoft.com/office/drawing/2014/main" id="{94579690-D22E-F788-3776-05C7EFF06F32}"/>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D2AB5DE8-8983-E447-964B-20A63FF3D8AE}"/>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303715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8B3F6-4DD6-D93D-67E6-8C3ED187606A}"/>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2D1AA138-3EC5-4CC4-5063-A1D2B6E1E367}"/>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C92F69D-7F46-A9E9-5A04-4C614ED565E0}"/>
              </a:ext>
            </a:extLst>
          </p:cNvPr>
          <p:cNvSpPr>
            <a:spLocks noGrp="1"/>
          </p:cNvSpPr>
          <p:nvPr>
            <p:ph type="dt" sz="half" idx="10"/>
          </p:nvPr>
        </p:nvSpPr>
        <p:spPr/>
        <p:txBody>
          <a:bodyPr/>
          <a:lstStyle/>
          <a:p>
            <a:fld id="{C7BCC370-6A01-5046-A652-63C43BADE6C4}" type="datetimeFigureOut">
              <a:rPr lang="es-ES_tradnl" smtClean="0"/>
              <a:t>5/12/24</a:t>
            </a:fld>
            <a:endParaRPr lang="es-ES_tradnl"/>
          </a:p>
        </p:txBody>
      </p:sp>
      <p:sp>
        <p:nvSpPr>
          <p:cNvPr id="5" name="Footer Placeholder 4">
            <a:extLst>
              <a:ext uri="{FF2B5EF4-FFF2-40B4-BE49-F238E27FC236}">
                <a16:creationId xmlns:a16="http://schemas.microsoft.com/office/drawing/2014/main" id="{6A0C5A7B-B785-E29F-C8E8-EED0955BC8CB}"/>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4B32E5AE-6672-6942-069D-C4D582B9BFED}"/>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79295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86E03-D6D1-A796-FCB1-A06D6864C8CB}"/>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0997F515-4902-44BD-4E25-8510922841B0}"/>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Content Placeholder 3">
            <a:extLst>
              <a:ext uri="{FF2B5EF4-FFF2-40B4-BE49-F238E27FC236}">
                <a16:creationId xmlns:a16="http://schemas.microsoft.com/office/drawing/2014/main" id="{AFED6AEF-0A46-84B3-8BFB-E2BB5C04FEF5}"/>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Date Placeholder 4">
            <a:extLst>
              <a:ext uri="{FF2B5EF4-FFF2-40B4-BE49-F238E27FC236}">
                <a16:creationId xmlns:a16="http://schemas.microsoft.com/office/drawing/2014/main" id="{A797BB3F-5FE2-F4B6-0FA1-92BBA5FFC7C5}"/>
              </a:ext>
            </a:extLst>
          </p:cNvPr>
          <p:cNvSpPr>
            <a:spLocks noGrp="1"/>
          </p:cNvSpPr>
          <p:nvPr>
            <p:ph type="dt" sz="half" idx="10"/>
          </p:nvPr>
        </p:nvSpPr>
        <p:spPr/>
        <p:txBody>
          <a:bodyPr/>
          <a:lstStyle/>
          <a:p>
            <a:fld id="{C7BCC370-6A01-5046-A652-63C43BADE6C4}" type="datetimeFigureOut">
              <a:rPr lang="es-ES_tradnl" smtClean="0"/>
              <a:t>5/12/24</a:t>
            </a:fld>
            <a:endParaRPr lang="es-ES_tradnl"/>
          </a:p>
        </p:txBody>
      </p:sp>
      <p:sp>
        <p:nvSpPr>
          <p:cNvPr id="6" name="Footer Placeholder 5">
            <a:extLst>
              <a:ext uri="{FF2B5EF4-FFF2-40B4-BE49-F238E27FC236}">
                <a16:creationId xmlns:a16="http://schemas.microsoft.com/office/drawing/2014/main" id="{DC53E72F-5F8B-0986-DDDC-D2A659092514}"/>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5753C529-3B59-5DAB-1A83-FB934EB8334F}"/>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922174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9479C-1DEA-AE5D-AAFE-EAB84886F25E}"/>
              </a:ext>
            </a:extLst>
          </p:cNvPr>
          <p:cNvSpPr>
            <a:spLocks noGrp="1"/>
          </p:cNvSpPr>
          <p:nvPr>
            <p:ph type="title"/>
          </p:nvPr>
        </p:nvSpPr>
        <p:spPr>
          <a:xfrm>
            <a:off x="1260475" y="547688"/>
            <a:ext cx="15773400" cy="1989137"/>
          </a:xfrm>
        </p:spPr>
        <p:txBody>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E606B86E-7684-EA6E-4293-F73CC0B98BC3}"/>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10ABF8-B14E-35CC-4F28-C0A7EF3CB286}"/>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Text Placeholder 4">
            <a:extLst>
              <a:ext uri="{FF2B5EF4-FFF2-40B4-BE49-F238E27FC236}">
                <a16:creationId xmlns:a16="http://schemas.microsoft.com/office/drawing/2014/main" id="{2F76BFE0-8715-A7E8-EF4A-38026F7AE91F}"/>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9AB965-213D-03A0-29AD-AB99A8DEDD57}"/>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7" name="Date Placeholder 6">
            <a:extLst>
              <a:ext uri="{FF2B5EF4-FFF2-40B4-BE49-F238E27FC236}">
                <a16:creationId xmlns:a16="http://schemas.microsoft.com/office/drawing/2014/main" id="{A38B99DE-2143-8B3A-B2AF-3F0964394225}"/>
              </a:ext>
            </a:extLst>
          </p:cNvPr>
          <p:cNvSpPr>
            <a:spLocks noGrp="1"/>
          </p:cNvSpPr>
          <p:nvPr>
            <p:ph type="dt" sz="half" idx="10"/>
          </p:nvPr>
        </p:nvSpPr>
        <p:spPr/>
        <p:txBody>
          <a:bodyPr/>
          <a:lstStyle/>
          <a:p>
            <a:fld id="{C7BCC370-6A01-5046-A652-63C43BADE6C4}" type="datetimeFigureOut">
              <a:rPr lang="es-ES_tradnl" smtClean="0"/>
              <a:t>5/12/24</a:t>
            </a:fld>
            <a:endParaRPr lang="es-ES_tradnl"/>
          </a:p>
        </p:txBody>
      </p:sp>
      <p:sp>
        <p:nvSpPr>
          <p:cNvPr id="8" name="Footer Placeholder 7">
            <a:extLst>
              <a:ext uri="{FF2B5EF4-FFF2-40B4-BE49-F238E27FC236}">
                <a16:creationId xmlns:a16="http://schemas.microsoft.com/office/drawing/2014/main" id="{E444E326-CA62-26E2-B3D7-43F058D53F9C}"/>
              </a:ext>
            </a:extLst>
          </p:cNvPr>
          <p:cNvSpPr>
            <a:spLocks noGrp="1"/>
          </p:cNvSpPr>
          <p:nvPr>
            <p:ph type="ftr" sz="quarter" idx="11"/>
          </p:nvPr>
        </p:nvSpPr>
        <p:spPr/>
        <p:txBody>
          <a:bodyPr/>
          <a:lstStyle/>
          <a:p>
            <a:endParaRPr lang="es-ES_tradnl"/>
          </a:p>
        </p:txBody>
      </p:sp>
      <p:sp>
        <p:nvSpPr>
          <p:cNvPr id="9" name="Slide Number Placeholder 8">
            <a:extLst>
              <a:ext uri="{FF2B5EF4-FFF2-40B4-BE49-F238E27FC236}">
                <a16:creationId xmlns:a16="http://schemas.microsoft.com/office/drawing/2014/main" id="{96902A4A-4023-6F3A-1E4C-3C4D76FA4ABB}"/>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738844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19DC7-41B5-6AC6-D981-4F75B1D35665}"/>
              </a:ext>
            </a:extLst>
          </p:cNvPr>
          <p:cNvSpPr>
            <a:spLocks noGrp="1"/>
          </p:cNvSpPr>
          <p:nvPr>
            <p:ph type="title"/>
          </p:nvPr>
        </p:nvSpPr>
        <p:spPr/>
        <p:txBody>
          <a:bodyPr/>
          <a:lstStyle/>
          <a:p>
            <a:r>
              <a:rPr lang="en-US"/>
              <a:t>Click to edit Master title style</a:t>
            </a:r>
            <a:endParaRPr lang="es-ES_tradnl"/>
          </a:p>
        </p:txBody>
      </p:sp>
      <p:sp>
        <p:nvSpPr>
          <p:cNvPr id="3" name="Date Placeholder 2">
            <a:extLst>
              <a:ext uri="{FF2B5EF4-FFF2-40B4-BE49-F238E27FC236}">
                <a16:creationId xmlns:a16="http://schemas.microsoft.com/office/drawing/2014/main" id="{21CD5181-A95A-B095-87C5-F45DAA1C131D}"/>
              </a:ext>
            </a:extLst>
          </p:cNvPr>
          <p:cNvSpPr>
            <a:spLocks noGrp="1"/>
          </p:cNvSpPr>
          <p:nvPr>
            <p:ph type="dt" sz="half" idx="10"/>
          </p:nvPr>
        </p:nvSpPr>
        <p:spPr/>
        <p:txBody>
          <a:bodyPr/>
          <a:lstStyle/>
          <a:p>
            <a:fld id="{C7BCC370-6A01-5046-A652-63C43BADE6C4}" type="datetimeFigureOut">
              <a:rPr lang="es-ES_tradnl" smtClean="0"/>
              <a:t>5/12/24</a:t>
            </a:fld>
            <a:endParaRPr lang="es-ES_tradnl"/>
          </a:p>
        </p:txBody>
      </p:sp>
      <p:sp>
        <p:nvSpPr>
          <p:cNvPr id="4" name="Footer Placeholder 3">
            <a:extLst>
              <a:ext uri="{FF2B5EF4-FFF2-40B4-BE49-F238E27FC236}">
                <a16:creationId xmlns:a16="http://schemas.microsoft.com/office/drawing/2014/main" id="{E9A6107D-A5DF-30E2-11C6-BCA74C906041}"/>
              </a:ext>
            </a:extLst>
          </p:cNvPr>
          <p:cNvSpPr>
            <a:spLocks noGrp="1"/>
          </p:cNvSpPr>
          <p:nvPr>
            <p:ph type="ftr" sz="quarter" idx="11"/>
          </p:nvPr>
        </p:nvSpPr>
        <p:spPr/>
        <p:txBody>
          <a:bodyPr/>
          <a:lstStyle/>
          <a:p>
            <a:endParaRPr lang="es-ES_tradnl"/>
          </a:p>
        </p:txBody>
      </p:sp>
      <p:sp>
        <p:nvSpPr>
          <p:cNvPr id="5" name="Slide Number Placeholder 4">
            <a:extLst>
              <a:ext uri="{FF2B5EF4-FFF2-40B4-BE49-F238E27FC236}">
                <a16:creationId xmlns:a16="http://schemas.microsoft.com/office/drawing/2014/main" id="{A9BE8222-BD3E-2F7D-60CF-3F248C771AC7}"/>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066456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0D588D-6C9C-22FF-7D64-B714D2BCBE9E}"/>
              </a:ext>
            </a:extLst>
          </p:cNvPr>
          <p:cNvSpPr>
            <a:spLocks noGrp="1"/>
          </p:cNvSpPr>
          <p:nvPr>
            <p:ph type="dt" sz="half" idx="10"/>
          </p:nvPr>
        </p:nvSpPr>
        <p:spPr/>
        <p:txBody>
          <a:bodyPr/>
          <a:lstStyle/>
          <a:p>
            <a:fld id="{C7BCC370-6A01-5046-A652-63C43BADE6C4}" type="datetimeFigureOut">
              <a:rPr lang="es-ES_tradnl" smtClean="0"/>
              <a:t>5/12/24</a:t>
            </a:fld>
            <a:endParaRPr lang="es-ES_tradnl"/>
          </a:p>
        </p:txBody>
      </p:sp>
      <p:sp>
        <p:nvSpPr>
          <p:cNvPr id="3" name="Footer Placeholder 2">
            <a:extLst>
              <a:ext uri="{FF2B5EF4-FFF2-40B4-BE49-F238E27FC236}">
                <a16:creationId xmlns:a16="http://schemas.microsoft.com/office/drawing/2014/main" id="{5075C999-0D3C-DA23-A5C3-B65A8EFE2046}"/>
              </a:ext>
            </a:extLst>
          </p:cNvPr>
          <p:cNvSpPr>
            <a:spLocks noGrp="1"/>
          </p:cNvSpPr>
          <p:nvPr>
            <p:ph type="ftr" sz="quarter" idx="11"/>
          </p:nvPr>
        </p:nvSpPr>
        <p:spPr/>
        <p:txBody>
          <a:bodyPr/>
          <a:lstStyle/>
          <a:p>
            <a:endParaRPr lang="es-ES_tradnl"/>
          </a:p>
        </p:txBody>
      </p:sp>
      <p:sp>
        <p:nvSpPr>
          <p:cNvPr id="4" name="Slide Number Placeholder 3">
            <a:extLst>
              <a:ext uri="{FF2B5EF4-FFF2-40B4-BE49-F238E27FC236}">
                <a16:creationId xmlns:a16="http://schemas.microsoft.com/office/drawing/2014/main" id="{DA79FCEF-6B15-62B0-5C9F-F4B665554EC7}"/>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3213732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6D0D2-99A6-51C5-97E1-E64E4D12839C}"/>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39722AD9-9582-C1C9-9700-9AC3FB2417DF}"/>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Text Placeholder 3">
            <a:extLst>
              <a:ext uri="{FF2B5EF4-FFF2-40B4-BE49-F238E27FC236}">
                <a16:creationId xmlns:a16="http://schemas.microsoft.com/office/drawing/2014/main" id="{6A24FB09-AD31-0DF9-F58F-1639902B487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21689A-6337-3420-F672-9CC729A66A1F}"/>
              </a:ext>
            </a:extLst>
          </p:cNvPr>
          <p:cNvSpPr>
            <a:spLocks noGrp="1"/>
          </p:cNvSpPr>
          <p:nvPr>
            <p:ph type="dt" sz="half" idx="10"/>
          </p:nvPr>
        </p:nvSpPr>
        <p:spPr/>
        <p:txBody>
          <a:bodyPr/>
          <a:lstStyle/>
          <a:p>
            <a:fld id="{C7BCC370-6A01-5046-A652-63C43BADE6C4}" type="datetimeFigureOut">
              <a:rPr lang="es-ES_tradnl" smtClean="0"/>
              <a:t>5/12/24</a:t>
            </a:fld>
            <a:endParaRPr lang="es-ES_tradnl"/>
          </a:p>
        </p:txBody>
      </p:sp>
      <p:sp>
        <p:nvSpPr>
          <p:cNvPr id="6" name="Footer Placeholder 5">
            <a:extLst>
              <a:ext uri="{FF2B5EF4-FFF2-40B4-BE49-F238E27FC236}">
                <a16:creationId xmlns:a16="http://schemas.microsoft.com/office/drawing/2014/main" id="{2C204A54-7591-79C8-FFB7-4BBEC760F5CC}"/>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66598E7A-D94C-4427-2372-83B6879DACFD}"/>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259515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7348A-CE5B-8A41-75B7-AC7C45A89F81}"/>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s-ES_tradnl"/>
          </a:p>
        </p:txBody>
      </p:sp>
      <p:sp>
        <p:nvSpPr>
          <p:cNvPr id="3" name="Picture Placeholder 2">
            <a:extLst>
              <a:ext uri="{FF2B5EF4-FFF2-40B4-BE49-F238E27FC236}">
                <a16:creationId xmlns:a16="http://schemas.microsoft.com/office/drawing/2014/main" id="{284DCFE1-E5A9-B09D-F4E2-09F1F0580009}"/>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Text Placeholder 3">
            <a:extLst>
              <a:ext uri="{FF2B5EF4-FFF2-40B4-BE49-F238E27FC236}">
                <a16:creationId xmlns:a16="http://schemas.microsoft.com/office/drawing/2014/main" id="{3A1783C4-B6B5-C882-F563-712D8A2918AF}"/>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48C54E-EDBD-5260-1318-0A1709D7C904}"/>
              </a:ext>
            </a:extLst>
          </p:cNvPr>
          <p:cNvSpPr>
            <a:spLocks noGrp="1"/>
          </p:cNvSpPr>
          <p:nvPr>
            <p:ph type="dt" sz="half" idx="10"/>
          </p:nvPr>
        </p:nvSpPr>
        <p:spPr/>
        <p:txBody>
          <a:bodyPr/>
          <a:lstStyle/>
          <a:p>
            <a:fld id="{C7BCC370-6A01-5046-A652-63C43BADE6C4}" type="datetimeFigureOut">
              <a:rPr lang="es-ES_tradnl" smtClean="0"/>
              <a:t>5/12/24</a:t>
            </a:fld>
            <a:endParaRPr lang="es-ES_tradnl"/>
          </a:p>
        </p:txBody>
      </p:sp>
      <p:sp>
        <p:nvSpPr>
          <p:cNvPr id="6" name="Footer Placeholder 5">
            <a:extLst>
              <a:ext uri="{FF2B5EF4-FFF2-40B4-BE49-F238E27FC236}">
                <a16:creationId xmlns:a16="http://schemas.microsoft.com/office/drawing/2014/main" id="{9AC3B6C0-F528-3AE8-8CF4-B34B659A5F53}"/>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04099204-B495-441E-D959-BAB034AC8805}"/>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699909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3DCD62-F053-5591-74EF-F255FFE8BF4A}"/>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EF345D3B-5126-345D-7D17-B555879BAD2C}"/>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4D79AA69-EC8C-C3ED-A7E7-7B1D0CF681C9}"/>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C7BCC370-6A01-5046-A652-63C43BADE6C4}" type="datetimeFigureOut">
              <a:rPr lang="es-ES_tradnl" smtClean="0"/>
              <a:t>5/12/24</a:t>
            </a:fld>
            <a:endParaRPr lang="es-ES_tradnl"/>
          </a:p>
        </p:txBody>
      </p:sp>
      <p:sp>
        <p:nvSpPr>
          <p:cNvPr id="5" name="Footer Placeholder 4">
            <a:extLst>
              <a:ext uri="{FF2B5EF4-FFF2-40B4-BE49-F238E27FC236}">
                <a16:creationId xmlns:a16="http://schemas.microsoft.com/office/drawing/2014/main" id="{F24ADD28-1471-7E0D-9ABB-F534179C9430}"/>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_tradnl"/>
          </a:p>
        </p:txBody>
      </p:sp>
      <p:sp>
        <p:nvSpPr>
          <p:cNvPr id="6" name="Slide Number Placeholder 5">
            <a:extLst>
              <a:ext uri="{FF2B5EF4-FFF2-40B4-BE49-F238E27FC236}">
                <a16:creationId xmlns:a16="http://schemas.microsoft.com/office/drawing/2014/main" id="{B61F7610-9CAE-7A17-CE2A-6C80A3105607}"/>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2765342928"/>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71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hyperlink" Target="https://icfp2022.dryfta.com/index.php?option=com_dryfta&amp;view=program&amp;Itemid=684" TargetMode="Externa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hyperlink" Target="https://icfp2022.dryfta.com/index.php?option=com_dryfta&amp;view=program&amp;Itemid=684" TargetMode="Externa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hyperlink" Target="https://icfp2022.dryfta.com/index.php?option=com_dryfta&amp;view=program&amp;Itemid=684" TargetMode="Externa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hyperlink" Target="https://icfp2022.dryfta.com/index.php?option=com_dryfta&amp;view=program&amp;Itemid=684"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hyperlink" Target="https://icfp2022.dryfta.com/index.php?option=com_dryfta&amp;view=program&amp;Itemid=684"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hyperlink" Target="https://www.sciencedirect.com/book/9780128142769" TargetMode="Externa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hyperlink" Target="https://www.sciencedirect.com/book/9780128142769"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hyperlink" Target="https://icfp2022.dryfta.com/index.php?option=com_dryfta&amp;view=program&amp;Itemid=684"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hyperlink" Target="https://icfp2022.dryfta.com/index.php?option=com_dryfta&amp;view=program&amp;Itemid=684"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hyperlink" Target="https://www.jhsph.edu/offices-and-services/student-affairs/resources/student-policies/_documents/academic-ethics-code.pdf" TargetMode="External"/><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hyperlink" Target="https://www.coase.org/writings/shirley2010dosanddontsinabstracts.pdf" TargetMode="Externa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hyperlink" Target="https://www.coase.org/writings/shirley2010dosanddontsinabstracts.pdf" TargetMode="External"/><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hyperlink" Target="https://www.editage.com/insights/3-basic-tips-on-writing-a-good-research-paper-title" TargetMode="External"/><Relationship Id="rId5" Type="http://schemas.openxmlformats.org/officeDocument/2006/relationships/hyperlink" Target="http://www.emro.who.int/dsaf/dsa237.pdf" TargetMode="Externa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71"/>
        <p:cNvGrpSpPr/>
        <p:nvPr/>
      </p:nvGrpSpPr>
      <p:grpSpPr>
        <a:xfrm>
          <a:off x="0" y="0"/>
          <a:ext cx="0" cy="0"/>
          <a:chOff x="0" y="0"/>
          <a:chExt cx="0" cy="0"/>
        </a:xfrm>
      </p:grpSpPr>
      <p:cxnSp>
        <p:nvCxnSpPr>
          <p:cNvPr id="72" name="Google Shape;72;p1"/>
          <p:cNvCxnSpPr/>
          <p:nvPr/>
        </p:nvCxnSpPr>
        <p:spPr>
          <a:xfrm>
            <a:off x="1009650" y="8556706"/>
            <a:ext cx="812400" cy="0"/>
          </a:xfrm>
          <a:prstGeom prst="straightConnector1">
            <a:avLst/>
          </a:prstGeom>
          <a:noFill/>
          <a:ln w="95250" cap="flat" cmpd="sng">
            <a:solidFill>
              <a:srgbClr val="D1003F"/>
            </a:solidFill>
            <a:prstDash val="solid"/>
            <a:round/>
            <a:headEnd type="none" w="sm" len="sm"/>
            <a:tailEnd type="none" w="sm" len="sm"/>
          </a:ln>
        </p:spPr>
      </p:cxnSp>
      <p:sp>
        <p:nvSpPr>
          <p:cNvPr id="74" name="Google Shape;74;p1"/>
          <p:cNvSpPr txBox="1"/>
          <p:nvPr/>
        </p:nvSpPr>
        <p:spPr>
          <a:xfrm>
            <a:off x="603233" y="4940592"/>
            <a:ext cx="13036679" cy="2031325"/>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7200"/>
              <a:buFont typeface="Arial"/>
              <a:buNone/>
            </a:pPr>
            <a:r>
              <a:rPr lang="es-ES_tradnl" sz="6600" b="1" i="0" u="none" strike="noStrike" cap="none" dirty="0">
                <a:solidFill>
                  <a:srgbClr val="FFFFFF"/>
                </a:solidFill>
                <a:latin typeface="Montserrat"/>
                <a:ea typeface="Montserrat"/>
                <a:cs typeface="Montserrat"/>
                <a:sym typeface="Montserrat"/>
              </a:rPr>
              <a:t>Redacción de Documentos de Trabajo de Programas</a:t>
            </a:r>
            <a:endParaRPr lang="es-ES_tradnl" sz="1200" b="0" i="0" u="none" strike="noStrike" cap="none" dirty="0">
              <a:solidFill>
                <a:srgbClr val="000000"/>
              </a:solidFill>
              <a:latin typeface="Arial"/>
              <a:ea typeface="Arial"/>
              <a:cs typeface="Arial"/>
              <a:sym typeface="Arial"/>
            </a:endParaRPr>
          </a:p>
        </p:txBody>
      </p:sp>
      <p:sp>
        <p:nvSpPr>
          <p:cNvPr id="77" name="Google Shape;77;p1"/>
          <p:cNvSpPr txBox="1"/>
          <p:nvPr/>
        </p:nvSpPr>
        <p:spPr>
          <a:xfrm>
            <a:off x="-186300" y="9383673"/>
            <a:ext cx="3204300" cy="415498"/>
          </a:xfrm>
          <a:prstGeom prst="rect">
            <a:avLst/>
          </a:prstGeom>
          <a:noFill/>
          <a:ln>
            <a:noFill/>
          </a:ln>
        </p:spPr>
        <p:txBody>
          <a:bodyPr spcFirstLastPara="1" wrap="square" lIns="0" tIns="0" rIns="0" bIns="0" anchor="t" anchorCtr="0">
            <a:spAutoFit/>
          </a:bodyPr>
          <a:lstStyle/>
          <a:p>
            <a:pPr marL="0" marR="0" lvl="0" indent="0" algn="r" rtl="0">
              <a:lnSpc>
                <a:spcPct val="150000"/>
              </a:lnSpc>
              <a:spcBef>
                <a:spcPts val="0"/>
              </a:spcBef>
              <a:spcAft>
                <a:spcPts val="0"/>
              </a:spcAft>
              <a:buClr>
                <a:srgbClr val="000000"/>
              </a:buClr>
              <a:buSzPts val="1700"/>
              <a:buFont typeface="Arial"/>
              <a:buNone/>
            </a:pPr>
            <a:r>
              <a:rPr lang="es-ES_tradnl" sz="1800" b="0" i="0" u="none" strike="noStrike" cap="none" dirty="0">
                <a:solidFill>
                  <a:srgbClr val="FFFFFF"/>
                </a:solidFill>
                <a:latin typeface="Montserrat"/>
                <a:ea typeface="Montserrat"/>
                <a:cs typeface="Montserrat"/>
                <a:sym typeface="Montserrat"/>
              </a:rPr>
              <a:t>TheICFP.org | #ICFP2025</a:t>
            </a:r>
            <a:endParaRPr lang="es-ES_tradnl" sz="1600" b="0" i="0" u="none" strike="noStrike" cap="none" dirty="0">
              <a:solidFill>
                <a:srgbClr val="000000"/>
              </a:solidFill>
              <a:latin typeface="Arial"/>
              <a:ea typeface="Arial"/>
              <a:cs typeface="Arial"/>
              <a:sym typeface="Arial"/>
            </a:endParaRPr>
          </a:p>
        </p:txBody>
      </p:sp>
      <p:sp>
        <p:nvSpPr>
          <p:cNvPr id="80" name="Google Shape;80;p1"/>
          <p:cNvSpPr txBox="1"/>
          <p:nvPr/>
        </p:nvSpPr>
        <p:spPr>
          <a:xfrm>
            <a:off x="2900723" y="7392965"/>
            <a:ext cx="8441700" cy="1661993"/>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s-ES_tradnl" sz="1800" b="1" i="0" u="none" strike="noStrike" cap="none" dirty="0">
                <a:solidFill>
                  <a:srgbClr val="FFFFFF"/>
                </a:solidFill>
                <a:latin typeface="Montserrat"/>
                <a:ea typeface="Montserrat"/>
                <a:cs typeface="Montserrat"/>
                <a:sym typeface="Montserrat"/>
              </a:rPr>
              <a:t>Preparado por:</a:t>
            </a:r>
          </a:p>
          <a:p>
            <a:pPr marL="0" marR="0" lvl="0" indent="0" algn="ctr" rtl="0">
              <a:lnSpc>
                <a:spcPct val="150000"/>
              </a:lnSpc>
              <a:spcBef>
                <a:spcPts val="0"/>
              </a:spcBef>
              <a:spcAft>
                <a:spcPts val="0"/>
              </a:spcAft>
              <a:buClr>
                <a:srgbClr val="000000"/>
              </a:buClr>
              <a:buSzPts val="1700"/>
              <a:buFont typeface="Arial"/>
              <a:buNone/>
            </a:pPr>
            <a:r>
              <a:rPr lang="es-ES_tradnl" sz="1800" i="0" u="none" strike="noStrike" cap="none" dirty="0">
                <a:solidFill>
                  <a:srgbClr val="FFFFFF"/>
                </a:solidFill>
                <a:latin typeface="Montserrat"/>
                <a:ea typeface="Montserrat"/>
                <a:cs typeface="Montserrat"/>
                <a:sym typeface="Montserrat"/>
              </a:rPr>
              <a:t>Subcomité científico</a:t>
            </a:r>
          </a:p>
          <a:p>
            <a:pPr marL="0" marR="0" lvl="0" indent="0" algn="ctr" rtl="0">
              <a:lnSpc>
                <a:spcPct val="150000"/>
              </a:lnSpc>
              <a:spcBef>
                <a:spcPts val="0"/>
              </a:spcBef>
              <a:spcAft>
                <a:spcPts val="0"/>
              </a:spcAft>
              <a:buClr>
                <a:srgbClr val="000000"/>
              </a:buClr>
              <a:buSzPts val="1700"/>
              <a:buFont typeface="Arial"/>
              <a:buNone/>
            </a:pPr>
            <a:r>
              <a:rPr lang="es-ES_tradnl" sz="1800" i="0" u="none" strike="noStrike" cap="none" dirty="0">
                <a:solidFill>
                  <a:srgbClr val="FFFFFF"/>
                </a:solidFill>
                <a:latin typeface="Montserrat"/>
                <a:ea typeface="Montserrat"/>
                <a:cs typeface="Montserrat"/>
                <a:sym typeface="Montserrat"/>
              </a:rPr>
              <a:t>Conferencia Internacional sobre Planificación Familiar (ICFP)</a:t>
            </a:r>
          </a:p>
          <a:p>
            <a:pPr marL="0" marR="0" lvl="0" indent="0" algn="ctr" rtl="0">
              <a:lnSpc>
                <a:spcPct val="150000"/>
              </a:lnSpc>
              <a:spcBef>
                <a:spcPts val="0"/>
              </a:spcBef>
              <a:spcAft>
                <a:spcPts val="0"/>
              </a:spcAft>
              <a:buClr>
                <a:srgbClr val="000000"/>
              </a:buClr>
              <a:buSzPts val="1700"/>
              <a:buFont typeface="Arial"/>
              <a:buNone/>
            </a:pPr>
            <a:r>
              <a:rPr lang="es-ES_tradnl" sz="1800" i="0" u="none" strike="noStrike" cap="none" dirty="0">
                <a:solidFill>
                  <a:srgbClr val="FFFFFF"/>
                </a:solidFill>
                <a:latin typeface="Montserrat"/>
                <a:ea typeface="Montserrat"/>
                <a:cs typeface="Montserrat"/>
                <a:sym typeface="Montserrat"/>
              </a:rPr>
              <a:t>Correo electrónico de contacto: abstracts@theicfp.org</a:t>
            </a:r>
          </a:p>
        </p:txBody>
      </p:sp>
      <p:sp>
        <p:nvSpPr>
          <p:cNvPr id="81" name="Google Shape;81;p1"/>
          <p:cNvSpPr/>
          <p:nvPr/>
        </p:nvSpPr>
        <p:spPr>
          <a:xfrm>
            <a:off x="13888708" y="0"/>
            <a:ext cx="4400124" cy="8288810"/>
          </a:xfrm>
          <a:custGeom>
            <a:avLst/>
            <a:gdLst/>
            <a:ahLst/>
            <a:cxnLst/>
            <a:rect l="l" t="t" r="r" b="b"/>
            <a:pathLst>
              <a:path w="4400124" h="8247572" extrusionOk="0">
                <a:moveTo>
                  <a:pt x="0" y="0"/>
                </a:moveTo>
                <a:lnTo>
                  <a:pt x="4400124" y="0"/>
                </a:lnTo>
                <a:lnTo>
                  <a:pt x="4400124" y="8247572"/>
                </a:lnTo>
                <a:lnTo>
                  <a:pt x="0" y="8247572"/>
                </a:lnTo>
                <a:lnTo>
                  <a:pt x="0" y="0"/>
                </a:lnTo>
                <a:close/>
              </a:path>
            </a:pathLst>
          </a:custGeom>
          <a:blipFill rotWithShape="1">
            <a:blip r:embed="rId3">
              <a:alphaModFix/>
            </a:blip>
            <a:stretch>
              <a:fillRect l="-111802" r="-87831" b="-6648"/>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nvGrpSpPr>
          <p:cNvPr id="82" name="Google Shape;82;p1"/>
          <p:cNvGrpSpPr/>
          <p:nvPr/>
        </p:nvGrpSpPr>
        <p:grpSpPr>
          <a:xfrm rot="10800000">
            <a:off x="13888686" y="7993635"/>
            <a:ext cx="4400151" cy="749440"/>
            <a:chOff x="0" y="-38100"/>
            <a:chExt cx="954666" cy="162600"/>
          </a:xfrm>
        </p:grpSpPr>
        <p:sp>
          <p:nvSpPr>
            <p:cNvPr id="83" name="Google Shape;83;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D4DC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84" name="Google Shape;84;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85" name="Google Shape;85;p1"/>
          <p:cNvGrpSpPr/>
          <p:nvPr/>
        </p:nvGrpSpPr>
        <p:grpSpPr>
          <a:xfrm rot="10800000">
            <a:off x="13871753" y="8566812"/>
            <a:ext cx="4400151" cy="749440"/>
            <a:chOff x="0" y="-38100"/>
            <a:chExt cx="954666" cy="162600"/>
          </a:xfrm>
        </p:grpSpPr>
        <p:sp>
          <p:nvSpPr>
            <p:cNvPr id="86" name="Google Shape;86;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45265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87" name="Google Shape;87;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88" name="Google Shape;88;p1"/>
          <p:cNvGrpSpPr/>
          <p:nvPr/>
        </p:nvGrpSpPr>
        <p:grpSpPr>
          <a:xfrm rot="10800000">
            <a:off x="13888686" y="9139990"/>
            <a:ext cx="4400151" cy="749440"/>
            <a:chOff x="0" y="-38100"/>
            <a:chExt cx="954666" cy="162600"/>
          </a:xfrm>
        </p:grpSpPr>
        <p:sp>
          <p:nvSpPr>
            <p:cNvPr id="89" name="Google Shape;89;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8F114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90" name="Google Shape;90;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91" name="Google Shape;91;p1"/>
          <p:cNvGrpSpPr/>
          <p:nvPr/>
        </p:nvGrpSpPr>
        <p:grpSpPr>
          <a:xfrm rot="10800000">
            <a:off x="13888686" y="9713167"/>
            <a:ext cx="4400151" cy="749440"/>
            <a:chOff x="0" y="-38100"/>
            <a:chExt cx="954666" cy="162600"/>
          </a:xfrm>
        </p:grpSpPr>
        <p:sp>
          <p:nvSpPr>
            <p:cNvPr id="92" name="Google Shape;92;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D1003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93" name="Google Shape;93;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pic>
        <p:nvPicPr>
          <p:cNvPr id="3" name="Picture 2" descr="A black and white logo&#10;&#10;Description automatically generated">
            <a:extLst>
              <a:ext uri="{FF2B5EF4-FFF2-40B4-BE49-F238E27FC236}">
                <a16:creationId xmlns:a16="http://schemas.microsoft.com/office/drawing/2014/main" id="{B0D70F90-22FA-D7D6-9C6A-66B814868060}"/>
              </a:ext>
            </a:extLst>
          </p:cNvPr>
          <p:cNvPicPr>
            <a:picLocks noChangeAspect="1"/>
          </p:cNvPicPr>
          <p:nvPr/>
        </p:nvPicPr>
        <p:blipFill>
          <a:blip r:embed="rId4"/>
          <a:stretch>
            <a:fillRect/>
          </a:stretch>
        </p:blipFill>
        <p:spPr>
          <a:xfrm>
            <a:off x="3409950" y="277785"/>
            <a:ext cx="7772400" cy="424175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4673E-0812-82CC-8BA2-2CE3311210FA}"/>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9D71EBE-3742-245F-5A1F-64CE0C9CBC1D}"/>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BD97AF82-E75D-DF36-501A-C50C719183DF}"/>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293B33CE-91A6-E3D7-0C7E-FF25EB0371D5}"/>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B9E4A8FB-2B47-6869-725B-3652EA6B1E62}"/>
              </a:ext>
            </a:extLst>
          </p:cNvPr>
          <p:cNvSpPr txBox="1"/>
          <p:nvPr/>
        </p:nvSpPr>
        <p:spPr>
          <a:xfrm>
            <a:off x="0" y="4296968"/>
            <a:ext cx="18252849" cy="3339152"/>
          </a:xfrm>
          <a:prstGeom prst="rect">
            <a:avLst/>
          </a:prstGeom>
        </p:spPr>
        <p:txBody>
          <a:bodyPr vert="horz" wrap="square" lIns="0" tIns="15018" rIns="0" bIns="0" rtlCol="0">
            <a:spAutoFit/>
          </a:bodyPr>
          <a:lstStyle/>
          <a:p>
            <a:pPr algn="ctr"/>
            <a:r>
              <a:rPr lang="es-ES_tradnl" sz="7200" b="1">
                <a:solidFill>
                  <a:srgbClr val="FFFFFF"/>
                </a:solidFill>
                <a:latin typeface="Montserrat"/>
                <a:ea typeface="Montserrat"/>
                <a:cs typeface="Montserrat"/>
                <a:sym typeface="Montserrat"/>
              </a:rPr>
              <a:t>Importancia / Antecedentes </a:t>
            </a:r>
          </a:p>
          <a:p>
            <a:pPr algn="ctr"/>
            <a:endParaRPr lang="es-ES_tradnl" sz="7200" b="1">
              <a:solidFill>
                <a:srgbClr val="FFFFFF"/>
              </a:solidFill>
              <a:latin typeface="Montserrat"/>
              <a:ea typeface="Montserrat"/>
              <a:cs typeface="Montserrat"/>
              <a:sym typeface="Montserrat"/>
            </a:endParaRPr>
          </a:p>
          <a:p>
            <a:pPr algn="ctr"/>
            <a:r>
              <a:rPr lang="es-ES_tradnl" sz="7200" b="1">
                <a:solidFill>
                  <a:srgbClr val="FFFFFF"/>
                </a:solidFill>
                <a:latin typeface="Montserrat"/>
                <a:ea typeface="Montserrat"/>
                <a:cs typeface="Montserrat"/>
                <a:sym typeface="Montserrat"/>
              </a:rPr>
              <a:t>  </a:t>
            </a:r>
            <a:endParaRPr lang="es-ES_tradnl" sz="7200" b="1" i="0" u="none" strike="noStrike" cap="none">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392933BD-9030-903C-90AA-97EB76A6525B}"/>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s-ES_tradnl" sz="2800" i="0" u="none" strike="noStrike" cap="none">
                <a:solidFill>
                  <a:srgbClr val="FFFFFF"/>
                </a:solidFill>
                <a:latin typeface="Montserrat"/>
                <a:ea typeface="Montserrat"/>
                <a:cs typeface="Montserrat"/>
                <a:sym typeface="Montserrat"/>
              </a:rPr>
              <a:t>200 palabras como máximo</a:t>
            </a:r>
          </a:p>
        </p:txBody>
      </p:sp>
    </p:spTree>
    <p:extLst>
      <p:ext uri="{BB962C8B-B14F-4D97-AF65-F5344CB8AC3E}">
        <p14:creationId xmlns:p14="http://schemas.microsoft.com/office/powerpoint/2010/main" val="9979178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C5CE41B-0E57-16A6-1122-D2A37E570AC2}"/>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0993D50-86DA-FB4F-C290-D0673577232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C106EE0-2D44-9324-664B-1FB58562998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0A6226A-0792-30FA-9892-FAAD865E86C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53D46D6-08CA-5492-3B94-A83FAE008EF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E0DEF038-EE90-8422-ADEF-D1F2B55EADCB}"/>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¿Por qué era necesario el estudio?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D0CDD3ED-F845-EFCA-2551-BDA90CE8BBB4}"/>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457200" indent="-457200" algn="l">
              <a:lnSpc>
                <a:spcPct val="100000"/>
              </a:lnSpc>
              <a:spcBef>
                <a:spcPts val="600"/>
              </a:spcBef>
              <a:spcAft>
                <a:spcPts val="600"/>
              </a:spcAft>
              <a:buBlip>
                <a:blip r:embed="rId4"/>
              </a:buBlip>
            </a:pPr>
            <a:r>
              <a:rPr lang="es-ES_tradnl" sz="3400">
                <a:latin typeface="Montserrat" pitchFamily="2" charset="77"/>
              </a:rPr>
              <a:t>Proporcione el contexto de la intervención o evaluación del programa.</a:t>
            </a:r>
          </a:p>
          <a:p>
            <a:pPr marL="457200" indent="-457200" algn="l">
              <a:lnSpc>
                <a:spcPct val="100000"/>
              </a:lnSpc>
              <a:spcBef>
                <a:spcPts val="600"/>
              </a:spcBef>
              <a:spcAft>
                <a:spcPts val="600"/>
              </a:spcAft>
              <a:buBlip>
                <a:blip r:embed="rId4"/>
              </a:buBlip>
            </a:pPr>
            <a:r>
              <a:rPr lang="es-ES_tradnl" sz="3400">
                <a:latin typeface="Montserrat" pitchFamily="2" charset="77"/>
              </a:rPr>
              <a:t>Para resúmenes de aplicación de programas sin resultados de evaluación:</a:t>
            </a:r>
          </a:p>
          <a:p>
            <a:pPr marL="914400" lvl="1" indent="-457200">
              <a:spcBef>
                <a:spcPts val="600"/>
              </a:spcBef>
              <a:spcAft>
                <a:spcPts val="600"/>
              </a:spcAft>
              <a:buBlip>
                <a:blip r:embed="rId4"/>
              </a:buBlip>
            </a:pPr>
            <a:r>
              <a:rPr lang="es-ES_tradnl" sz="3400">
                <a:latin typeface="Montserrat" pitchFamily="2" charset="77"/>
              </a:rPr>
              <a:t>¿Por qué es necesario el programa? ¿A quién afecta? ¿Cuáles son sus consecuencias? </a:t>
            </a:r>
          </a:p>
          <a:p>
            <a:pPr marL="457200" indent="-457200" algn="l">
              <a:lnSpc>
                <a:spcPct val="100000"/>
              </a:lnSpc>
              <a:spcBef>
                <a:spcPts val="600"/>
              </a:spcBef>
              <a:spcAft>
                <a:spcPts val="600"/>
              </a:spcAft>
              <a:buBlip>
                <a:blip r:embed="rId4"/>
              </a:buBlip>
            </a:pPr>
            <a:r>
              <a:rPr lang="es-ES_tradnl" sz="3400">
                <a:latin typeface="Montserrat" pitchFamily="2" charset="77"/>
              </a:rPr>
              <a:t>Para resúmenes con resultados de evaluación:</a:t>
            </a:r>
          </a:p>
          <a:p>
            <a:pPr marL="914400" lvl="1" indent="-457200">
              <a:spcBef>
                <a:spcPts val="600"/>
              </a:spcBef>
              <a:spcAft>
                <a:spcPts val="600"/>
              </a:spcAft>
              <a:buBlip>
                <a:blip r:embed="rId4"/>
              </a:buBlip>
            </a:pPr>
            <a:r>
              <a:rPr lang="es-ES_tradnl" sz="3400">
                <a:latin typeface="Montserrat" pitchFamily="2" charset="77"/>
              </a:rPr>
              <a:t>Objetivo de la evaluación</a:t>
            </a:r>
          </a:p>
          <a:p>
            <a:pPr marL="914400" lvl="1" indent="-457200">
              <a:spcBef>
                <a:spcPts val="600"/>
              </a:spcBef>
              <a:spcAft>
                <a:spcPts val="600"/>
              </a:spcAft>
              <a:buBlip>
                <a:blip r:embed="rId4"/>
              </a:buBlip>
            </a:pPr>
            <a:r>
              <a:rPr lang="es-ES_tradnl" sz="3400">
                <a:latin typeface="Montserrat" pitchFamily="2" charset="77"/>
              </a:rPr>
              <a:t>Quién utilizará los resultados</a:t>
            </a:r>
          </a:p>
          <a:p>
            <a:pPr marL="914400" lvl="1" indent="-457200">
              <a:spcBef>
                <a:spcPts val="600"/>
              </a:spcBef>
              <a:spcAft>
                <a:spcPts val="600"/>
              </a:spcAft>
              <a:buBlip>
                <a:blip r:embed="rId4"/>
              </a:buBlip>
            </a:pPr>
            <a:r>
              <a:rPr lang="es-ES_tradnl" sz="3400">
                <a:latin typeface="Montserrat" pitchFamily="2" charset="77"/>
              </a:rPr>
              <a:t>Fase de desarrollo del programa o proyecto </a:t>
            </a:r>
          </a:p>
          <a:p>
            <a:pPr marL="914400" lvl="1" indent="-457200">
              <a:spcBef>
                <a:spcPts val="600"/>
              </a:spcBef>
              <a:spcAft>
                <a:spcPts val="600"/>
              </a:spcAft>
              <a:buBlip>
                <a:blip r:embed="rId4"/>
              </a:buBlip>
            </a:pPr>
            <a:r>
              <a:rPr lang="es-ES_tradnl" sz="3400">
                <a:latin typeface="Montserrat" pitchFamily="2" charset="77"/>
              </a:rPr>
              <a:t>Calendario del proyecto</a:t>
            </a:r>
          </a:p>
        </p:txBody>
      </p:sp>
    </p:spTree>
    <p:extLst>
      <p:ext uri="{BB962C8B-B14F-4D97-AF65-F5344CB8AC3E}">
        <p14:creationId xmlns:p14="http://schemas.microsoft.com/office/powerpoint/2010/main" val="19025498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FDEDBD37-8938-BBCC-B42E-C47DDB0B008D}"/>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DBAF9D45-3BA1-D3EB-DD6F-5E8FF702A364}"/>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2C32793-19AE-9D79-F657-5B3981AFDD8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0DD6FA7-0304-7F3E-E0D9-338863934F6B}"/>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8952E67-CD7C-B3D8-912D-761179645B10}"/>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AD065C2E-D5AF-316D-F803-80B7B91645DD}"/>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¿Por qué era necesario el estudio?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6ECA3504-1627-117F-65E3-04EEFC410379}"/>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s-ES_tradnl" sz="3800" b="1" dirty="0">
                <a:latin typeface="Montserrat" pitchFamily="2" charset="77"/>
              </a:rPr>
              <a:t>Que hacer:</a:t>
            </a:r>
          </a:p>
          <a:p>
            <a:pPr marL="1028700" lvl="1" indent="-571500">
              <a:spcBef>
                <a:spcPts val="600"/>
              </a:spcBef>
              <a:spcAft>
                <a:spcPts val="600"/>
              </a:spcAft>
              <a:buBlip>
                <a:blip r:embed="rId4"/>
              </a:buBlip>
            </a:pPr>
            <a:r>
              <a:rPr lang="es-ES_tradnl" sz="3800" dirty="0">
                <a:latin typeface="Montserrat" pitchFamily="2" charset="77"/>
              </a:rPr>
              <a:t>Identifique por qué es importante su pregunta de investigación</a:t>
            </a:r>
          </a:p>
          <a:p>
            <a:pPr marL="1028700" lvl="1" indent="-571500">
              <a:spcBef>
                <a:spcPts val="600"/>
              </a:spcBef>
              <a:spcAft>
                <a:spcPts val="600"/>
              </a:spcAft>
              <a:buBlip>
                <a:blip r:embed="rId4"/>
              </a:buBlip>
            </a:pPr>
            <a:r>
              <a:rPr lang="es-ES_tradnl" sz="3800" dirty="0">
                <a:latin typeface="Montserrat" pitchFamily="2" charset="77"/>
              </a:rPr>
              <a:t>Proporcionar un contexto pertinente y específico</a:t>
            </a:r>
          </a:p>
          <a:p>
            <a:pPr marL="571500" indent="-571500" algn="l">
              <a:lnSpc>
                <a:spcPct val="100000"/>
              </a:lnSpc>
              <a:spcBef>
                <a:spcPts val="600"/>
              </a:spcBef>
              <a:spcAft>
                <a:spcPts val="600"/>
              </a:spcAft>
              <a:buBlip>
                <a:blip r:embed="rId4"/>
              </a:buBlip>
            </a:pPr>
            <a:r>
              <a:rPr lang="es-ES_tradnl" sz="3800" b="1" dirty="0">
                <a:latin typeface="Montserrat" pitchFamily="2" charset="77"/>
              </a:rPr>
              <a:t>Que no hacer:</a:t>
            </a:r>
          </a:p>
          <a:p>
            <a:pPr marL="1028700" lvl="1" indent="-571500">
              <a:spcBef>
                <a:spcPts val="600"/>
              </a:spcBef>
              <a:spcAft>
                <a:spcPts val="600"/>
              </a:spcAft>
              <a:buBlip>
                <a:blip r:embed="rId4"/>
              </a:buBlip>
            </a:pPr>
            <a:r>
              <a:rPr lang="es-ES_tradnl" sz="3800" dirty="0">
                <a:latin typeface="Montserrat" pitchFamily="2" charset="77"/>
              </a:rPr>
              <a:t>Resumir lo que se sabe sobre el tema sin identificar lo que </a:t>
            </a:r>
            <a:r>
              <a:rPr lang="es-ES_tradnl" sz="3800" i="1" dirty="0">
                <a:latin typeface="Montserrat" pitchFamily="2" charset="77"/>
              </a:rPr>
              <a:t>no se </a:t>
            </a:r>
            <a:r>
              <a:rPr lang="es-ES_tradnl" sz="3800" dirty="0">
                <a:latin typeface="Montserrat" pitchFamily="2" charset="77"/>
              </a:rPr>
              <a:t>sabe.</a:t>
            </a:r>
          </a:p>
          <a:p>
            <a:pPr marL="1028700" lvl="1" indent="-571500">
              <a:spcBef>
                <a:spcPts val="600"/>
              </a:spcBef>
              <a:spcAft>
                <a:spcPts val="600"/>
              </a:spcAft>
              <a:buBlip>
                <a:blip r:embed="rId4"/>
              </a:buBlip>
            </a:pPr>
            <a:r>
              <a:rPr lang="es-ES_tradnl" sz="3800" dirty="0">
                <a:latin typeface="Montserrat" pitchFamily="2" charset="77"/>
              </a:rPr>
              <a:t>Desperdiciar espacio en información de fondo genérica. Sea específico con el contexto y la pregunta de investigación</a:t>
            </a:r>
          </a:p>
        </p:txBody>
      </p:sp>
    </p:spTree>
    <p:extLst>
      <p:ext uri="{BB962C8B-B14F-4D97-AF65-F5344CB8AC3E}">
        <p14:creationId xmlns:p14="http://schemas.microsoft.com/office/powerpoint/2010/main" val="37457670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B2EA126-826B-C1F3-6E7D-5EAD1A92B72C}"/>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94296E6B-D757-0C67-5B03-65305F2A6C62}"/>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7EAFC33-5735-B1F0-1304-F4B2D4A8371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A4AB5FE7-AB4C-8BC1-553E-2378FAB87A26}"/>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2D275FB1-4777-E8C0-EF1F-3C3F4B02CB4F}"/>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6D894BBD-275A-B04B-C874-A63FDFD61C96}"/>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69F2A22C-C25B-7658-D400-E9EF4C318F73}"/>
              </a:ext>
            </a:extLst>
          </p:cNvPr>
          <p:cNvSpPr/>
          <p:nvPr/>
        </p:nvSpPr>
        <p:spPr>
          <a:xfrm>
            <a:off x="914400" y="2717504"/>
            <a:ext cx="11328400" cy="6897779"/>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es-ES_tradnl" sz="2000" dirty="0">
                <a:solidFill>
                  <a:schemeClr val="accent1"/>
                </a:solidFill>
                <a:latin typeface="Montserrat" pitchFamily="2" charset="77"/>
              </a:rPr>
              <a:t>Las necesidades y preferencias de las poblaciones mundiales en materia de salud sexual y reproductiva (SSR) son muy diversas. Para satisfacer mejor estas necesidades y mejorar el impacto sanitario, los responsables de la toma de decisiones están dando prioridad a la ampliación de la gama de innovaciones anticonceptivas y de SSR disponibles en los países con recursos limitados. Los anticonceptivos autoinyectables (SI) son una de esas innovaciones. </a:t>
            </a:r>
            <a:r>
              <a:rPr lang="es-ES_tradnl" sz="2000" dirty="0">
                <a:latin typeface="Montserrat" pitchFamily="2" charset="77"/>
              </a:rPr>
              <a:t>Para integrar los SI en la oferta local de servicios de SSR, es necesario invertir en el cambio social y de comportamiento (CSC), la generación de demanda y la prestación de servicios. Los equipos encargados de gestionar estas intervenciones necesitan pruebas para comprender el movimiento de las mujeres a lo largo de las etapas del viaje de uso de los ASI, desde la concienciación, pasando por la intención de uso, hasta el uso final. </a:t>
            </a:r>
          </a:p>
          <a:p>
            <a:pPr algn="l">
              <a:lnSpc>
                <a:spcPct val="100000"/>
              </a:lnSpc>
              <a:spcBef>
                <a:spcPts val="600"/>
              </a:spcBef>
              <a:spcAft>
                <a:spcPts val="600"/>
              </a:spcAft>
            </a:pPr>
            <a:r>
              <a:rPr lang="es-ES_tradnl" sz="2000" dirty="0">
                <a:latin typeface="Montserrat" pitchFamily="2" charset="77"/>
              </a:rPr>
              <a:t>Cuando los datos de prestación de servicios revelan patrones de adopción de SI, no pueden ayudar a los ejecutores a comprender los vínculos entre la adopción y las fases anteriores del viaje de uso, vínculos que son fundamentales para la toma de decisiones en tiempo real. Para evaluar la concienciación, los programas pueden aprovechar métricas digitales como impresiones, alcance y porcentaje de clics semanales o diarios. Sin embargo, no evalúan la saturación ni el alcance a usuarios únicos (individuales) o geográficos. Aunque las encuestas domiciliarias pueden ofrecer una evaluación rigurosa del movimiento de las mujeres desde la concienciación hasta la intención, su coste impide su uso frecuente en los ciclos de conversión de datos en acciones. Así pues, los métodos estándar dejan a muchos programas con un eslabón perdido.</a:t>
            </a:r>
            <a:endParaRPr lang="es-ES_tradnl" sz="2000" kern="100" dirty="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000" dirty="0">
              <a:latin typeface="Montserrat" pitchFamily="2" charset="77"/>
            </a:endParaRPr>
          </a:p>
          <a:p>
            <a:pPr marL="685800" indent="-685800">
              <a:spcBef>
                <a:spcPts val="900"/>
              </a:spcBef>
              <a:buSzPct val="110000"/>
              <a:buBlip>
                <a:blip r:embed="rId4"/>
              </a:buBlip>
              <a:defRPr sz="3000">
                <a:latin typeface="+mj-lt"/>
                <a:ea typeface="+mj-ea"/>
                <a:cs typeface="+mj-cs"/>
                <a:sym typeface="Helvetica"/>
              </a:defRPr>
            </a:pPr>
            <a:endParaRPr lang="es-ES_tradnl" sz="2000" b="1" dirty="0">
              <a:solidFill>
                <a:srgbClr val="C00000"/>
              </a:solidFill>
              <a:latin typeface="Montserrat" pitchFamily="2" charset="77"/>
            </a:endParaRPr>
          </a:p>
        </p:txBody>
      </p:sp>
      <p:sp>
        <p:nvSpPr>
          <p:cNvPr id="3" name="Rectangle 2">
            <a:extLst>
              <a:ext uri="{FF2B5EF4-FFF2-40B4-BE49-F238E27FC236}">
                <a16:creationId xmlns:a16="http://schemas.microsoft.com/office/drawing/2014/main" id="{7C53EB76-3BE4-3D16-689F-AD488A12CF8E}"/>
              </a:ext>
            </a:extLst>
          </p:cNvPr>
          <p:cNvSpPr/>
          <p:nvPr/>
        </p:nvSpPr>
        <p:spPr>
          <a:xfrm>
            <a:off x="914400" y="9615283"/>
            <a:ext cx="16459200" cy="461665"/>
          </a:xfrm>
          <a:prstGeom prst="rect">
            <a:avLst/>
          </a:prstGeom>
        </p:spPr>
        <p:txBody>
          <a:bodyPr wrap="square">
            <a:spAutoFit/>
          </a:bodyPr>
          <a:lstStyle/>
          <a:p>
            <a:r>
              <a:rPr lang="en-US" sz="1200">
                <a:solidFill>
                  <a:srgbClr val="333333"/>
                </a:solidFill>
                <a:latin typeface="Montserrat" pitchFamily="2" charset="77"/>
                <a:ea typeface="Times New Roman" panose="02020603050405020304" pitchFamily="18" charset="0"/>
                <a:cs typeface="Times New Roman" panose="02020603050405020304" pitchFamily="18" charset="0"/>
              </a:rPr>
              <a:t>Ontiri S, Cole C, et al: Layering innovative data sources to bridge the gap: delivering what's needed to manage Demand Generation for new family planning product introduction. Ponencia presentada en: ICFP 2022; 14-17 de noviembre; Ciudad de Pattaya, Tailandia. Programa ICFP. [base de datos en línea]. </a:t>
            </a:r>
            <a:r>
              <a:rPr lang="en-US" sz="1200">
                <a:solidFill>
                  <a:srgbClr val="333333"/>
                </a:solidFill>
                <a:latin typeface="Montserrat" pitchFamily="2" charset="77"/>
                <a:ea typeface="Times New Roman" panose="02020603050405020304" pitchFamily="18" charset="0"/>
                <a:cs typeface="Times New Roman" panose="02020603050405020304" pitchFamily="18" charset="0"/>
                <a:hlinkClick r:id="rId5"/>
              </a:rPr>
              <a:t>https://icfp2022.dryfta.com/index.php?option=com_dryfta&amp;view=program&amp;Itemid=684</a:t>
            </a:r>
            <a:endParaRPr lang="en-US" sz="1200">
              <a:solidFill>
                <a:srgbClr val="333333"/>
              </a:solidFill>
              <a:latin typeface="Montserrat" pitchFamily="2" charset="77"/>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E6EFD8D9-E3DD-3724-30D5-1A8023C6DE73}"/>
              </a:ext>
            </a:extLst>
          </p:cNvPr>
          <p:cNvSpPr txBox="1"/>
          <p:nvPr/>
        </p:nvSpPr>
        <p:spPr>
          <a:xfrm>
            <a:off x="13192919" y="3232165"/>
            <a:ext cx="3809131" cy="4154984"/>
          </a:xfrm>
          <a:prstGeom prst="rect">
            <a:avLst/>
          </a:prstGeom>
          <a:noFill/>
          <a:ln>
            <a:solidFill>
              <a:schemeClr val="accent1"/>
            </a:solidFill>
          </a:ln>
        </p:spPr>
        <p:txBody>
          <a:bodyPr wrap="square" rtlCol="0">
            <a:spAutoFit/>
          </a:bodyPr>
          <a:lstStyle/>
          <a:p>
            <a:r>
              <a:rPr lang="es-ES_tradnl" sz="2400" dirty="0">
                <a:solidFill>
                  <a:schemeClr val="accent1"/>
                </a:solidFill>
                <a:latin typeface="Montserrat" pitchFamily="2" charset="77"/>
              </a:rPr>
              <a:t>¿Por qué es importante este proyecto? - Establece la importancia de la expansión de innovaciones anticonceptivas y de SSR en países con recursos limitados, específicamente sobre SI.</a:t>
            </a:r>
          </a:p>
        </p:txBody>
      </p:sp>
    </p:spTree>
    <p:extLst>
      <p:ext uri="{BB962C8B-B14F-4D97-AF65-F5344CB8AC3E}">
        <p14:creationId xmlns:p14="http://schemas.microsoft.com/office/powerpoint/2010/main" val="1330509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CC01541-7320-1E1C-7AE1-2F736F9980F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203077D8-E33B-78B2-B1E1-31CAFA605AC3}"/>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2E5AC589-1856-24DB-DACD-74982A456A67}"/>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7D341E1F-6721-4E1A-7780-DFD8842B1AE8}"/>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8C5B0DC-96B4-621E-3B04-7475802F22DE}"/>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F9A25783-F3D6-CFDC-F432-8F73DEE33163}"/>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latin typeface="Arial"/>
              <a:ea typeface="Arial"/>
              <a:cs typeface="Arial"/>
              <a:sym typeface="Arial"/>
            </a:endParaRPr>
          </a:p>
        </p:txBody>
      </p:sp>
      <p:sp>
        <p:nvSpPr>
          <p:cNvPr id="130" name="Google Shape;130;p4">
            <a:extLst>
              <a:ext uri="{FF2B5EF4-FFF2-40B4-BE49-F238E27FC236}">
                <a16:creationId xmlns:a16="http://schemas.microsoft.com/office/drawing/2014/main" id="{23CA5C76-8900-8C9A-F32D-0644EF43AA21}"/>
              </a:ext>
            </a:extLst>
          </p:cNvPr>
          <p:cNvSpPr/>
          <p:nvPr/>
        </p:nvSpPr>
        <p:spPr>
          <a:xfrm>
            <a:off x="914400" y="2717504"/>
            <a:ext cx="11328400" cy="6897779"/>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es-ES_tradnl" sz="2000" dirty="0">
                <a:latin typeface="Montserrat" pitchFamily="2" charset="77"/>
              </a:rPr>
              <a:t>Las necesidades y preferencias de las poblaciones mundiales en materia de salud sexual y reproductiva (SSR) son muy diversas. Para satisfacer mejor estas necesidades y mejorar el impacto sanitario, los responsables de la toma de decisiones están dando prioridad a la ampliación de la gama de innovaciones anticonceptivas y de SSR disponibles en los países con recursos limitados. Los anticonceptivos autoinyectables son una de esas innovaciones. </a:t>
            </a:r>
            <a:r>
              <a:rPr lang="es-ES_tradnl" sz="2000" dirty="0">
                <a:solidFill>
                  <a:schemeClr val="accent6"/>
                </a:solidFill>
                <a:latin typeface="Montserrat" pitchFamily="2" charset="77"/>
              </a:rPr>
              <a:t>Para integrar los SI en la oferta local de servicios de SSR, es necesario invertir en el cambio social y de comportamiento (CSC), la generación de demanda y la prestación de servicios. </a:t>
            </a:r>
            <a:r>
              <a:rPr lang="es-ES_tradnl" sz="2000" dirty="0">
                <a:latin typeface="Montserrat" pitchFamily="2" charset="77"/>
              </a:rPr>
              <a:t>Los equipos encargados de gestionar estas intervenciones necesitan pruebas para comprender el movimiento de las mujeres a lo largo de las etapas del viaje de uso de los ASI, desde la concienciación, pasando por la intención de uso, hasta el uso final. </a:t>
            </a:r>
          </a:p>
          <a:p>
            <a:pPr algn="l">
              <a:lnSpc>
                <a:spcPct val="100000"/>
              </a:lnSpc>
              <a:spcBef>
                <a:spcPts val="600"/>
              </a:spcBef>
              <a:spcAft>
                <a:spcPts val="600"/>
              </a:spcAft>
            </a:pPr>
            <a:r>
              <a:rPr lang="es-ES_tradnl" sz="2000" dirty="0">
                <a:latin typeface="Montserrat" pitchFamily="2" charset="77"/>
              </a:rPr>
              <a:t>Cuando los datos de prestación de servicios revelan patrones de adopción de SI, no pueden ayudar a los ejecutores a comprender los vínculos entre la adopción y las fases anteriores del viaje de uso, vínculos que son fundamentales para la toma de decisiones en tiempo real. </a:t>
            </a:r>
            <a:r>
              <a:rPr lang="es-ES_tradnl" sz="2000" dirty="0">
                <a:solidFill>
                  <a:schemeClr val="accent6"/>
                </a:solidFill>
                <a:latin typeface="Montserrat" pitchFamily="2" charset="77"/>
              </a:rPr>
              <a:t>Para evaluar la concienciación, los programas pueden aprovechar métricas digitales como impresiones, alcance y porcentaje de clics semanales o diarios. Sin embargo, no evalúan la saturación ni el alcance a usuarios únicos (individuales) o geográficos. Aunque las encuestas domiciliarias pueden ofrecer una evaluación rigurosa del movimiento de las mujeres desde la concienciación hasta la intención, su coste impide su uso frecuente en los ciclos de conversión de datos en acciones. </a:t>
            </a:r>
            <a:r>
              <a:rPr lang="es-ES_tradnl" sz="2000" dirty="0">
                <a:latin typeface="Montserrat" pitchFamily="2" charset="77"/>
              </a:rPr>
              <a:t>Así pues, los métodos estándar dejan a muchos programas con un eslabón perdido.</a:t>
            </a:r>
          </a:p>
          <a:p>
            <a:pPr marL="685800" indent="-685800">
              <a:spcBef>
                <a:spcPts val="900"/>
              </a:spcBef>
              <a:buSzPct val="110000"/>
              <a:buBlip>
                <a:blip r:embed="rId4"/>
              </a:buBlip>
              <a:defRPr sz="3000">
                <a:latin typeface="+mj-lt"/>
                <a:ea typeface="+mj-ea"/>
                <a:cs typeface="+mj-cs"/>
                <a:sym typeface="Helvetica"/>
              </a:defRPr>
            </a:pPr>
            <a:endParaRPr lang="es-ES_tradnl" sz="2000" b="1" dirty="0">
              <a:solidFill>
                <a:srgbClr val="C00000"/>
              </a:solidFill>
              <a:latin typeface="Montserrat" pitchFamily="2" charset="77"/>
            </a:endParaRPr>
          </a:p>
        </p:txBody>
      </p:sp>
      <p:sp>
        <p:nvSpPr>
          <p:cNvPr id="2" name="TextBox 1">
            <a:extLst>
              <a:ext uri="{FF2B5EF4-FFF2-40B4-BE49-F238E27FC236}">
                <a16:creationId xmlns:a16="http://schemas.microsoft.com/office/drawing/2014/main" id="{ED6499BC-557D-950A-572E-409488F9FF71}"/>
              </a:ext>
            </a:extLst>
          </p:cNvPr>
          <p:cNvSpPr txBox="1"/>
          <p:nvPr/>
        </p:nvSpPr>
        <p:spPr>
          <a:xfrm>
            <a:off x="13332725" y="4073048"/>
            <a:ext cx="3422989" cy="2308324"/>
          </a:xfrm>
          <a:prstGeom prst="rect">
            <a:avLst/>
          </a:prstGeom>
          <a:noFill/>
          <a:ln>
            <a:solidFill>
              <a:schemeClr val="accent6"/>
            </a:solidFill>
          </a:ln>
        </p:spPr>
        <p:txBody>
          <a:bodyPr wrap="square" rtlCol="0">
            <a:spAutoFit/>
          </a:bodyPr>
          <a:lstStyle/>
          <a:p>
            <a:r>
              <a:rPr lang="es-ES_tradnl" sz="2400" dirty="0">
                <a:solidFill>
                  <a:schemeClr val="accent6"/>
                </a:solidFill>
                <a:latin typeface="Montserrat" pitchFamily="2" charset="77"/>
              </a:rPr>
              <a:t>Pertinente, específico, contextualizado- Proporciona una breve descripción del proyecto.</a:t>
            </a:r>
          </a:p>
        </p:txBody>
      </p:sp>
      <p:sp>
        <p:nvSpPr>
          <p:cNvPr id="4" name="Rectangle 3">
            <a:extLst>
              <a:ext uri="{FF2B5EF4-FFF2-40B4-BE49-F238E27FC236}">
                <a16:creationId xmlns:a16="http://schemas.microsoft.com/office/drawing/2014/main" id="{9364842C-352E-FAAC-8616-F1DCBCE686B4}"/>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Ontiri</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S, Cole C, et al: Layering innovative data sources to bridge the gap: delivering what's needed to manage Demand Generation for new family planning product introduction.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Ponencia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presentada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en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ICFP 2022; 14-17 de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noviembre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Ciudad de Pattaya,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Tailandia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Programa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ICFP. [base de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datos</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en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línea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hlinkClick r:id="rId5"/>
              </a:rPr>
              <a:t>https://icfp2022.dryfta.com/index.php?option=com_dryfta&amp;view=program&amp;Itemid=684</a:t>
            </a:r>
            <a:endParaRPr lang="en-US" sz="1200" dirty="0">
              <a:solidFill>
                <a:srgbClr val="333333"/>
              </a:solidFill>
              <a:latin typeface="Montserrat" pitchFamily="2" charset="77"/>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68296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C73E1B0-C298-F0E4-D61C-C55D0EE3F755}"/>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02DFC9B7-BED3-AD90-3152-12DE59D1A6E2}"/>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A013D1A-5D0F-E9A9-4B14-61C0C2A431CB}"/>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F62E910C-F2F7-99FE-97ED-0953A708956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648A1D5-4A05-806F-F43B-878286CE74BD}"/>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52014854-FD53-7B2D-EF43-052547FA48E7}"/>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latin typeface="Arial"/>
              <a:ea typeface="Arial"/>
              <a:cs typeface="Arial"/>
              <a:sym typeface="Arial"/>
            </a:endParaRPr>
          </a:p>
        </p:txBody>
      </p:sp>
      <p:sp>
        <p:nvSpPr>
          <p:cNvPr id="130" name="Google Shape;130;p4">
            <a:extLst>
              <a:ext uri="{FF2B5EF4-FFF2-40B4-BE49-F238E27FC236}">
                <a16:creationId xmlns:a16="http://schemas.microsoft.com/office/drawing/2014/main" id="{1FCA008F-CE71-9234-26FA-F411111967BE}"/>
              </a:ext>
            </a:extLst>
          </p:cNvPr>
          <p:cNvSpPr/>
          <p:nvPr/>
        </p:nvSpPr>
        <p:spPr>
          <a:xfrm>
            <a:off x="914400" y="2717504"/>
            <a:ext cx="11328400" cy="6897779"/>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es-ES_tradnl" sz="2000">
                <a:latin typeface="Montserrat" pitchFamily="2" charset="77"/>
              </a:rPr>
              <a:t>Las necesidades y preferencias de las poblaciones mundiales en materia de salud sexual y reproductiva (SSR) son muy diversas. Para satisfacer mejor estas necesidades y mejorar el impacto sanitario, los responsables de la toma de decisiones están dando prioridad a la ampliación de la gama de innovaciones anticonceptivas y de SSR disponibles en los países con recursos limitados. Los anticonceptivos autoinyectables son una de esas innovaciones. Para integrar los SI en la oferta local de servicios de SSR, es necesario invertir en el cambio social y de comportamiento (CSC), la generación de demanda y la prestación de servicios. </a:t>
            </a:r>
            <a:r>
              <a:rPr lang="es-ES_tradnl" sz="2000">
                <a:solidFill>
                  <a:srgbClr val="7030A0"/>
                </a:solidFill>
                <a:latin typeface="Montserrat" pitchFamily="2" charset="77"/>
              </a:rPr>
              <a:t>Los equipos encargados de gestionar estas intervenciones necesitan pruebas para comprender el movimiento de las mujeres a lo largo de las etapas del viaje de uso de los ASI, desde la concienciación, pasando por la intención de uso, hasta el uso final. </a:t>
            </a:r>
          </a:p>
          <a:p>
            <a:pPr algn="l">
              <a:lnSpc>
                <a:spcPct val="100000"/>
              </a:lnSpc>
              <a:spcBef>
                <a:spcPts val="600"/>
              </a:spcBef>
              <a:spcAft>
                <a:spcPts val="600"/>
              </a:spcAft>
            </a:pPr>
            <a:r>
              <a:rPr lang="es-ES_tradnl" sz="2000">
                <a:solidFill>
                  <a:srgbClr val="7030A0"/>
                </a:solidFill>
                <a:latin typeface="Montserrat" pitchFamily="2" charset="77"/>
              </a:rPr>
              <a:t>Cuando los datos de prestación de servicios revelan patrones de adopción de SI, no pueden ayudar a los ejecutores a comprender los vínculos entre la adopción y las fases anteriores del viaje de uso, vínculos que son fundamentales para la toma de decisiones en tiempo real. </a:t>
            </a:r>
            <a:r>
              <a:rPr lang="es-ES_tradnl" sz="2000">
                <a:latin typeface="Montserrat" pitchFamily="2" charset="77"/>
              </a:rPr>
              <a:t>Para evaluar la concienciación, los programas pueden aprovechar métricas digitales como impresiones, alcance y porcentaje de clics semanales o diarios. Sin embargo, no evalúan la saturación ni el alcance a usuarios únicos (individuales) o geográficos. Aunque las encuestas domiciliarias pueden ofrecer una evaluación rigurosa del movimiento de las mujeres desde la concienciación hasta la intención, su coste impide su uso frecuente en los ciclos de conversión de datos en acciones. </a:t>
            </a:r>
            <a:r>
              <a:rPr lang="es-ES_tradnl" sz="2000">
                <a:solidFill>
                  <a:srgbClr val="7030A0"/>
                </a:solidFill>
                <a:latin typeface="Montserrat" pitchFamily="2" charset="77"/>
              </a:rPr>
              <a:t>Así pues, los métodos estándar dejan a muchos programas con un eslabón perdido.</a:t>
            </a:r>
            <a:endParaRPr lang="es-ES_tradnl" sz="2000">
              <a:latin typeface="Montserrat" pitchFamily="2" charset="77"/>
            </a:endParaRPr>
          </a:p>
          <a:p>
            <a:pPr marL="685800" indent="-685800">
              <a:spcBef>
                <a:spcPts val="900"/>
              </a:spcBef>
              <a:buSzPct val="110000"/>
              <a:buBlip>
                <a:blip r:embed="rId4"/>
              </a:buBlip>
              <a:defRPr sz="3000">
                <a:latin typeface="+mj-lt"/>
                <a:ea typeface="+mj-ea"/>
                <a:cs typeface="+mj-cs"/>
                <a:sym typeface="Helvetica"/>
              </a:defRPr>
            </a:pPr>
            <a:endParaRPr lang="es-ES_tradnl" sz="2000" b="1">
              <a:solidFill>
                <a:srgbClr val="C00000"/>
              </a:solidFill>
              <a:latin typeface="Montserrat" pitchFamily="2" charset="77"/>
            </a:endParaRPr>
          </a:p>
        </p:txBody>
      </p:sp>
      <p:sp>
        <p:nvSpPr>
          <p:cNvPr id="4" name="TextBox 3">
            <a:extLst>
              <a:ext uri="{FF2B5EF4-FFF2-40B4-BE49-F238E27FC236}">
                <a16:creationId xmlns:a16="http://schemas.microsoft.com/office/drawing/2014/main" id="{529BDFAA-6A23-C5FB-4849-38EFA1EDDDB1}"/>
              </a:ext>
            </a:extLst>
          </p:cNvPr>
          <p:cNvSpPr txBox="1"/>
          <p:nvPr/>
        </p:nvSpPr>
        <p:spPr>
          <a:xfrm>
            <a:off x="12985900" y="6693356"/>
            <a:ext cx="4387700" cy="1200329"/>
          </a:xfrm>
          <a:prstGeom prst="rect">
            <a:avLst/>
          </a:prstGeom>
          <a:noFill/>
          <a:ln>
            <a:solidFill>
              <a:srgbClr val="7030A0"/>
            </a:solidFill>
          </a:ln>
        </p:spPr>
        <p:txBody>
          <a:bodyPr wrap="square" rtlCol="0">
            <a:spAutoFit/>
          </a:bodyPr>
          <a:lstStyle/>
          <a:p>
            <a:r>
              <a:rPr lang="es-ES_tradnl" sz="2400">
                <a:solidFill>
                  <a:srgbClr val="7030A0"/>
                </a:solidFill>
                <a:latin typeface="Montserrat" pitchFamily="2" charset="77"/>
              </a:rPr>
              <a:t>Objetivo de la estrategia de evaluación</a:t>
            </a:r>
          </a:p>
          <a:p>
            <a:endParaRPr lang="es-ES_tradnl" sz="2400">
              <a:solidFill>
                <a:srgbClr val="7030A0"/>
              </a:solidFill>
              <a:latin typeface="Montserrat" pitchFamily="2" charset="77"/>
            </a:endParaRPr>
          </a:p>
        </p:txBody>
      </p:sp>
      <p:sp>
        <p:nvSpPr>
          <p:cNvPr id="2" name="Rectangle 1">
            <a:extLst>
              <a:ext uri="{FF2B5EF4-FFF2-40B4-BE49-F238E27FC236}">
                <a16:creationId xmlns:a16="http://schemas.microsoft.com/office/drawing/2014/main" id="{1D0DF66A-6831-C9E5-9CD8-6C52EC764ECE}"/>
              </a:ext>
            </a:extLst>
          </p:cNvPr>
          <p:cNvSpPr/>
          <p:nvPr/>
        </p:nvSpPr>
        <p:spPr>
          <a:xfrm>
            <a:off x="914400" y="9615283"/>
            <a:ext cx="16459200" cy="461665"/>
          </a:xfrm>
          <a:prstGeom prst="rect">
            <a:avLst/>
          </a:prstGeom>
        </p:spPr>
        <p:txBody>
          <a:bodyPr wrap="square">
            <a:spAutoFit/>
          </a:bodyPr>
          <a:lstStyle/>
          <a:p>
            <a:r>
              <a:rPr lang="en-US" sz="1200">
                <a:solidFill>
                  <a:srgbClr val="333333"/>
                </a:solidFill>
                <a:latin typeface="Montserrat" pitchFamily="2" charset="77"/>
                <a:ea typeface="Times New Roman" panose="02020603050405020304" pitchFamily="18" charset="0"/>
                <a:cs typeface="Times New Roman" panose="02020603050405020304" pitchFamily="18" charset="0"/>
              </a:rPr>
              <a:t>Ontiri S, Cole C, et al: Layering innovative data sources to bridge the gap: delivering what's needed to manage Demand Generation for new family planning product introduction. Ponencia presentada en: ICFP 2022; 14-17 de noviembre; Ciudad de Pattaya, Tailandia. Programa ICFP. [base de datos en línea]. </a:t>
            </a:r>
            <a:r>
              <a:rPr lang="en-US" sz="1200">
                <a:solidFill>
                  <a:srgbClr val="333333"/>
                </a:solidFill>
                <a:latin typeface="Montserrat" pitchFamily="2" charset="77"/>
                <a:ea typeface="Times New Roman" panose="02020603050405020304" pitchFamily="18" charset="0"/>
                <a:cs typeface="Times New Roman" panose="02020603050405020304" pitchFamily="18" charset="0"/>
                <a:hlinkClick r:id="rId5"/>
              </a:rPr>
              <a:t>https://icfp2022.dryfta.com/index.php?option=com_dryfta&amp;view=program&amp;Itemid=684</a:t>
            </a:r>
            <a:endParaRPr lang="en-US" sz="1200">
              <a:solidFill>
                <a:srgbClr val="333333"/>
              </a:solidFill>
              <a:latin typeface="Montserrat" pitchFamily="2" charset="77"/>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782211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C2426-F3F2-8DB6-E23E-642B99E0A922}"/>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645AEC64-5D03-B609-A7D5-A8C52B5E3E14}"/>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D6412907-6EE6-FC6B-67FE-BBDE0CA30BE5}"/>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4A839C6F-C733-DD21-38E7-33F5B68152CB}"/>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63D4877F-CDFB-0B10-4498-25A179A0895F}"/>
              </a:ext>
            </a:extLst>
          </p:cNvPr>
          <p:cNvSpPr txBox="1"/>
          <p:nvPr/>
        </p:nvSpPr>
        <p:spPr>
          <a:xfrm>
            <a:off x="0" y="4296968"/>
            <a:ext cx="18252849" cy="4447147"/>
          </a:xfrm>
          <a:prstGeom prst="rect">
            <a:avLst/>
          </a:prstGeom>
        </p:spPr>
        <p:txBody>
          <a:bodyPr vert="horz" wrap="square" lIns="0" tIns="15018" rIns="0" bIns="0" rtlCol="0">
            <a:spAutoFit/>
          </a:bodyPr>
          <a:lstStyle/>
          <a:p>
            <a:pPr algn="ctr"/>
            <a:r>
              <a:rPr lang="es-ES_tradnl" sz="7200" b="1" dirty="0">
                <a:solidFill>
                  <a:srgbClr val="FFFFFF"/>
                </a:solidFill>
                <a:latin typeface="Montserrat"/>
                <a:ea typeface="Montserrat"/>
                <a:cs typeface="Montserrat"/>
                <a:sym typeface="Montserrat"/>
              </a:rPr>
              <a:t>Programa de Intervención / </a:t>
            </a:r>
          </a:p>
          <a:p>
            <a:pPr algn="ctr"/>
            <a:r>
              <a:rPr lang="es-ES_tradnl" sz="7200" b="1" dirty="0">
                <a:solidFill>
                  <a:srgbClr val="FFFFFF"/>
                </a:solidFill>
                <a:latin typeface="Montserrat"/>
                <a:ea typeface="Montserrat"/>
                <a:cs typeface="Montserrat"/>
                <a:sym typeface="Montserrat"/>
              </a:rPr>
              <a:t>Actividad probada  </a:t>
            </a:r>
          </a:p>
          <a:p>
            <a:pPr algn="ctr"/>
            <a:endParaRPr lang="es-ES_tradnl" sz="7200" b="1" dirty="0">
              <a:solidFill>
                <a:srgbClr val="FFFFFF"/>
              </a:solidFill>
              <a:latin typeface="Montserrat"/>
              <a:ea typeface="Montserrat"/>
              <a:cs typeface="Montserrat"/>
              <a:sym typeface="Montserrat"/>
            </a:endParaRPr>
          </a:p>
          <a:p>
            <a:pPr algn="ctr"/>
            <a:endParaRPr lang="es-ES_tradnl" sz="7200" b="1" i="0" u="none" strike="noStrike" cap="none" dirty="0">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402E1D10-6FB6-4019-14B9-FA02BCC041A2}"/>
              </a:ext>
            </a:extLst>
          </p:cNvPr>
          <p:cNvSpPr txBox="1"/>
          <p:nvPr/>
        </p:nvSpPr>
        <p:spPr>
          <a:xfrm>
            <a:off x="5123799" y="6895484"/>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s-ES_tradnl" sz="2800" dirty="0">
                <a:solidFill>
                  <a:srgbClr val="FFFFFF"/>
                </a:solidFill>
                <a:latin typeface="Montserrat"/>
                <a:ea typeface="Montserrat"/>
                <a:cs typeface="Montserrat"/>
                <a:sym typeface="Montserrat"/>
              </a:rPr>
              <a:t>1</a:t>
            </a:r>
            <a:r>
              <a:rPr lang="es-ES_tradnl" sz="2800" i="0" u="none" strike="noStrike" cap="none" dirty="0">
                <a:solidFill>
                  <a:srgbClr val="FFFFFF"/>
                </a:solidFill>
                <a:latin typeface="Montserrat"/>
                <a:ea typeface="Montserrat"/>
                <a:cs typeface="Montserrat"/>
                <a:sym typeface="Montserrat"/>
              </a:rPr>
              <a:t>00 palabras como máximo</a:t>
            </a:r>
          </a:p>
        </p:txBody>
      </p:sp>
    </p:spTree>
    <p:extLst>
      <p:ext uri="{BB962C8B-B14F-4D97-AF65-F5344CB8AC3E}">
        <p14:creationId xmlns:p14="http://schemas.microsoft.com/office/powerpoint/2010/main" val="30956499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00AC742-F4AD-3EAE-5D10-90EA4A3F5DE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4D195334-BAD2-6B98-D912-71C2CCEA84D8}"/>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62C07CC1-C059-B08C-DF24-6092493D54E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FAD24847-CA47-7D1A-B0F0-5E6D22567D6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178FEF9B-D896-469E-D7DC-1BB55F8DD61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2F58983E-8713-3F0E-6A6E-19B872E5B269}"/>
              </a:ext>
            </a:extLst>
          </p:cNvPr>
          <p:cNvSpPr txBox="1"/>
          <p:nvPr/>
        </p:nvSpPr>
        <p:spPr>
          <a:xfrm>
            <a:off x="914400" y="164592"/>
            <a:ext cx="15716100" cy="12797349"/>
          </a:xfrm>
          <a:prstGeom prst="rect">
            <a:avLst/>
          </a:prstGeom>
          <a:noFill/>
          <a:ln>
            <a:noFill/>
          </a:ln>
        </p:spPr>
        <p:txBody>
          <a:bodyPr spcFirstLastPara="1" wrap="square" lIns="0" tIns="0" rIns="0" bIns="0" anchor="t" anchorCtr="0">
            <a:spAutoFit/>
          </a:bodyPr>
          <a:lstStyle/>
          <a:p>
            <a:pPr>
              <a:lnSpc>
                <a:spcPct val="140006"/>
              </a:lnSpc>
              <a:buSzPts val="6200"/>
            </a:pPr>
            <a:r>
              <a:rPr lang="es-ES_tradnl" sz="5400" b="1" dirty="0">
                <a:solidFill>
                  <a:srgbClr val="FFFFFF"/>
                </a:solidFill>
                <a:latin typeface="Montserrat"/>
                <a:ea typeface="Montserrat"/>
                <a:cs typeface="Montserrat"/>
                <a:sym typeface="Montserrat"/>
              </a:rPr>
              <a:t>Programa de intervención</a:t>
            </a:r>
          </a:p>
          <a:p>
            <a:pPr>
              <a:lnSpc>
                <a:spcPct val="140006"/>
              </a:lnSpc>
              <a:buSzPts val="6200"/>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2" name="Text Placeholder 2">
            <a:extLst>
              <a:ext uri="{FF2B5EF4-FFF2-40B4-BE49-F238E27FC236}">
                <a16:creationId xmlns:a16="http://schemas.microsoft.com/office/drawing/2014/main" id="{6ABB3A6A-0123-4B20-036F-3EFC8FF044F4}"/>
              </a:ext>
            </a:extLst>
          </p:cNvPr>
          <p:cNvSpPr txBox="1">
            <a:spLocks/>
          </p:cNvSpPr>
          <p:nvPr/>
        </p:nvSpPr>
        <p:spPr>
          <a:xfrm>
            <a:off x="914400" y="3074604"/>
            <a:ext cx="7486499" cy="804669"/>
          </a:xfrm>
          <a:prstGeom prst="rect">
            <a:avLst/>
          </a:prstGeom>
          <a:solidFill>
            <a:srgbClr val="B61040"/>
          </a:solidFill>
          <a:ln>
            <a:solidFill>
              <a:srgbClr val="C00000"/>
            </a:solidFill>
          </a:ln>
        </p:spPr>
        <p:txBody>
          <a:bodyPr/>
          <a:lstStyle>
            <a:defPPr marR="0" lvl="0" algn="l" rtl="0">
              <a:lnSpc>
                <a:spcPct val="100000"/>
              </a:lnSpc>
              <a:spcBef>
                <a:spcPts val="0"/>
              </a:spcBef>
              <a:spcAft>
                <a:spcPts val="0"/>
              </a:spcAft>
            </a:defPPr>
            <a:lvl1pPr marL="0" indent="0" defTabSz="914400" eaLnBrk="1" latinLnBrk="0" hangingPunct="1">
              <a:spcBef>
                <a:spcPts val="1000"/>
              </a:spcBef>
              <a:buClrTx/>
              <a:buFont typeface="Arial" panose="020B0604020202020204" pitchFamily="34" charset="0"/>
              <a:buNone/>
              <a:defRPr sz="4000" kern="1200">
                <a:solidFill>
                  <a:schemeClr val="bg1"/>
                </a:solidFill>
                <a:latin typeface="Montserrat" pitchFamily="2" charset="77"/>
                <a:ea typeface="+mn-ea"/>
                <a:cs typeface="+mn-cs"/>
              </a:defRPr>
            </a:lvl1pPr>
            <a:lvl2pPr marL="685800" indent="-228600" defTabSz="91440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defTabSz="91440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defTabSz="91440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defTabSz="91440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defTabSz="91440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defTabSz="91440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defTabSz="91440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defTabSz="91440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a:t>Aplicación del programa</a:t>
            </a:r>
          </a:p>
        </p:txBody>
      </p:sp>
      <p:sp>
        <p:nvSpPr>
          <p:cNvPr id="3" name="Content Placeholder 3">
            <a:extLst>
              <a:ext uri="{FF2B5EF4-FFF2-40B4-BE49-F238E27FC236}">
                <a16:creationId xmlns:a16="http://schemas.microsoft.com/office/drawing/2014/main" id="{FD5C28CA-DEB1-AF20-8EC7-ED0720D94EAE}"/>
              </a:ext>
            </a:extLst>
          </p:cNvPr>
          <p:cNvSpPr txBox="1">
            <a:spLocks/>
          </p:cNvSpPr>
          <p:nvPr/>
        </p:nvSpPr>
        <p:spPr>
          <a:xfrm>
            <a:off x="914401" y="4093082"/>
            <a:ext cx="7486499" cy="5736711"/>
          </a:xfrm>
          <a:prstGeom prst="rect">
            <a:avLst/>
          </a:prstGeom>
          <a:ln>
            <a:solidFill>
              <a:srgbClr val="C00000"/>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buClrTx/>
              <a:buBlip>
                <a:blip r:embed="rId4"/>
              </a:buBlip>
            </a:pPr>
            <a:r>
              <a:rPr lang="es-ES_tradnl" dirty="0">
                <a:latin typeface="Montserrat" pitchFamily="2" charset="77"/>
              </a:rPr>
              <a:t>Describa el "qué" en unas pocas frases.</a:t>
            </a:r>
          </a:p>
          <a:p>
            <a:pPr lvl="1">
              <a:lnSpc>
                <a:spcPct val="120000"/>
              </a:lnSpc>
              <a:spcBef>
                <a:spcPts val="0"/>
              </a:spcBef>
              <a:buClrTx/>
              <a:buBlip>
                <a:blip r:embed="rId4"/>
              </a:buBlip>
            </a:pPr>
            <a:r>
              <a:rPr lang="es-ES_tradnl" dirty="0">
                <a:latin typeface="Montserrat" pitchFamily="2" charset="77"/>
              </a:rPr>
              <a:t>Meta(s) y objetivo(s) </a:t>
            </a:r>
          </a:p>
          <a:p>
            <a:pPr lvl="1">
              <a:lnSpc>
                <a:spcPct val="120000"/>
              </a:lnSpc>
              <a:spcBef>
                <a:spcPts val="0"/>
              </a:spcBef>
              <a:buClrTx/>
              <a:buBlip>
                <a:blip r:embed="rId4"/>
              </a:buBlip>
            </a:pPr>
            <a:r>
              <a:rPr lang="es-ES_tradnl" dirty="0">
                <a:latin typeface="Montserrat" pitchFamily="2" charset="77"/>
              </a:rPr>
              <a:t>Teoría del cambio  </a:t>
            </a:r>
          </a:p>
          <a:p>
            <a:pPr>
              <a:lnSpc>
                <a:spcPct val="120000"/>
              </a:lnSpc>
              <a:spcBef>
                <a:spcPts val="0"/>
              </a:spcBef>
              <a:buClrTx/>
              <a:buBlip>
                <a:blip r:embed="rId4"/>
              </a:buBlip>
            </a:pPr>
            <a:r>
              <a:rPr lang="es-ES_tradnl" dirty="0">
                <a:latin typeface="Montserrat" pitchFamily="2" charset="77"/>
              </a:rPr>
              <a:t>¿Qué actividades se llevaron a cabo?</a:t>
            </a:r>
          </a:p>
          <a:p>
            <a:pPr lvl="1">
              <a:lnSpc>
                <a:spcPct val="120000"/>
              </a:lnSpc>
              <a:spcBef>
                <a:spcPts val="0"/>
              </a:spcBef>
              <a:buClrTx/>
              <a:buBlip>
                <a:blip r:embed="rId4"/>
              </a:buBlip>
            </a:pPr>
            <a:r>
              <a:rPr lang="es-ES_tradnl" dirty="0">
                <a:latin typeface="Montserrat" pitchFamily="2" charset="77"/>
              </a:rPr>
              <a:t>Ejecución del programa </a:t>
            </a:r>
          </a:p>
          <a:p>
            <a:pPr lvl="2">
              <a:lnSpc>
                <a:spcPct val="120000"/>
              </a:lnSpc>
              <a:spcBef>
                <a:spcPts val="0"/>
              </a:spcBef>
              <a:buClrTx/>
              <a:buBlip>
                <a:blip r:embed="rId4"/>
              </a:buBlip>
            </a:pPr>
            <a:r>
              <a:rPr lang="es-ES_tradnl" dirty="0">
                <a:latin typeface="Montserrat" pitchFamily="2" charset="77"/>
              </a:rPr>
              <a:t>Adhesión </a:t>
            </a:r>
          </a:p>
          <a:p>
            <a:pPr lvl="2">
              <a:lnSpc>
                <a:spcPct val="120000"/>
              </a:lnSpc>
              <a:spcBef>
                <a:spcPts val="0"/>
              </a:spcBef>
              <a:buClrTx/>
              <a:buBlip>
                <a:blip r:embed="rId4"/>
              </a:buBlip>
            </a:pPr>
            <a:r>
              <a:rPr lang="es-ES_tradnl" dirty="0">
                <a:latin typeface="Montserrat" pitchFamily="2" charset="77"/>
              </a:rPr>
              <a:t>Adaptación</a:t>
            </a:r>
          </a:p>
          <a:p>
            <a:pPr lvl="1">
              <a:lnSpc>
                <a:spcPct val="120000"/>
              </a:lnSpc>
              <a:spcBef>
                <a:spcPts val="0"/>
              </a:spcBef>
              <a:buClrTx/>
              <a:buBlip>
                <a:blip r:embed="rId4"/>
              </a:buBlip>
            </a:pPr>
            <a:r>
              <a:rPr lang="es-ES_tradnl" dirty="0">
                <a:latin typeface="Montserrat" pitchFamily="2" charset="77"/>
              </a:rPr>
              <a:t>Recepción del programa</a:t>
            </a:r>
          </a:p>
          <a:p>
            <a:pPr lvl="2">
              <a:lnSpc>
                <a:spcPct val="120000"/>
              </a:lnSpc>
              <a:spcBef>
                <a:spcPts val="0"/>
              </a:spcBef>
              <a:buClrTx/>
              <a:buBlip>
                <a:blip r:embed="rId4"/>
              </a:buBlip>
            </a:pPr>
            <a:r>
              <a:rPr lang="es-ES_tradnl" dirty="0">
                <a:latin typeface="Montserrat" pitchFamily="2" charset="77"/>
              </a:rPr>
              <a:t>Receptividad de los beneficiarios</a:t>
            </a:r>
          </a:p>
          <a:p>
            <a:pPr lvl="2">
              <a:lnSpc>
                <a:spcPct val="120000"/>
              </a:lnSpc>
              <a:spcBef>
                <a:spcPts val="0"/>
              </a:spcBef>
              <a:buClrTx/>
              <a:buBlip>
                <a:blip r:embed="rId4"/>
              </a:buBlip>
            </a:pPr>
            <a:r>
              <a:rPr lang="es-ES_tradnl" dirty="0">
                <a:latin typeface="Montserrat" pitchFamily="2" charset="77"/>
              </a:rPr>
              <a:t>Asistencia </a:t>
            </a:r>
          </a:p>
        </p:txBody>
      </p:sp>
      <p:sp>
        <p:nvSpPr>
          <p:cNvPr id="4" name="Text Placeholder 4">
            <a:extLst>
              <a:ext uri="{FF2B5EF4-FFF2-40B4-BE49-F238E27FC236}">
                <a16:creationId xmlns:a16="http://schemas.microsoft.com/office/drawing/2014/main" id="{B2545D17-E701-1324-C9ED-EB68E391C670}"/>
              </a:ext>
            </a:extLst>
          </p:cNvPr>
          <p:cNvSpPr txBox="1">
            <a:spLocks/>
          </p:cNvSpPr>
          <p:nvPr/>
        </p:nvSpPr>
        <p:spPr>
          <a:xfrm>
            <a:off x="8722076" y="3074603"/>
            <a:ext cx="8651523" cy="804670"/>
          </a:xfrm>
          <a:prstGeom prst="rect">
            <a:avLst/>
          </a:prstGeom>
          <a:solidFill>
            <a:srgbClr val="B61040"/>
          </a:solidFill>
          <a:ln>
            <a:solidFill>
              <a:srgbClr val="C00000"/>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Tx/>
              <a:buNone/>
            </a:pPr>
            <a:r>
              <a:rPr lang="es-ES_tradnl" sz="4000">
                <a:solidFill>
                  <a:schemeClr val="bg1"/>
                </a:solidFill>
                <a:latin typeface="Montserrat" pitchFamily="2" charset="77"/>
              </a:rPr>
              <a:t>Evaluación de programas</a:t>
            </a:r>
          </a:p>
        </p:txBody>
      </p:sp>
      <p:sp>
        <p:nvSpPr>
          <p:cNvPr id="5" name="Content Placeholder 5">
            <a:extLst>
              <a:ext uri="{FF2B5EF4-FFF2-40B4-BE49-F238E27FC236}">
                <a16:creationId xmlns:a16="http://schemas.microsoft.com/office/drawing/2014/main" id="{E5470049-7F36-070D-2E20-FF14CBBB6D5C}"/>
              </a:ext>
            </a:extLst>
          </p:cNvPr>
          <p:cNvSpPr txBox="1">
            <a:spLocks/>
          </p:cNvSpPr>
          <p:nvPr/>
        </p:nvSpPr>
        <p:spPr>
          <a:xfrm>
            <a:off x="8722075" y="4093082"/>
            <a:ext cx="8651523" cy="5736712"/>
          </a:xfrm>
          <a:prstGeom prst="rect">
            <a:avLst/>
          </a:prstGeom>
          <a:ln>
            <a:solidFill>
              <a:srgbClr val="C00000"/>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ClrTx/>
              <a:buBlip>
                <a:blip r:embed="rId4"/>
              </a:buBlip>
            </a:pPr>
            <a:r>
              <a:rPr lang="es-ES_tradnl" sz="2400">
                <a:latin typeface="Montserrat" pitchFamily="2" charset="77"/>
              </a:rPr>
              <a:t>¿Cuál es la pregunta o preguntas clave de la evaluación?</a:t>
            </a:r>
          </a:p>
          <a:p>
            <a:pPr>
              <a:lnSpc>
                <a:spcPct val="100000"/>
              </a:lnSpc>
              <a:buClrTx/>
              <a:buBlip>
                <a:blip r:embed="rId4"/>
              </a:buBlip>
            </a:pPr>
            <a:r>
              <a:rPr lang="es-ES_tradnl" sz="2400">
                <a:latin typeface="Montserrat" pitchFamily="2" charset="77"/>
              </a:rPr>
              <a:t>Aclarar el tipo de relación entre la evaluación y las partes interesadas </a:t>
            </a:r>
          </a:p>
          <a:p>
            <a:pPr lvl="1">
              <a:lnSpc>
                <a:spcPct val="100000"/>
              </a:lnSpc>
              <a:buClrTx/>
              <a:buBlip>
                <a:blip r:embed="rId4"/>
              </a:buBlip>
            </a:pPr>
            <a:r>
              <a:rPr lang="es-ES_tradnl" sz="2000">
                <a:latin typeface="Montserrat" pitchFamily="2" charset="77"/>
              </a:rPr>
              <a:t>Evaluación independiente </a:t>
            </a:r>
          </a:p>
          <a:p>
            <a:pPr lvl="1">
              <a:lnSpc>
                <a:spcPct val="100000"/>
              </a:lnSpc>
              <a:buClrTx/>
              <a:buBlip>
                <a:blip r:embed="rId4"/>
              </a:buBlip>
            </a:pPr>
            <a:r>
              <a:rPr lang="es-ES_tradnl" sz="2000">
                <a:latin typeface="Montserrat" pitchFamily="2" charset="77"/>
              </a:rPr>
              <a:t>Evaluación participativa/colaborativa </a:t>
            </a:r>
          </a:p>
          <a:p>
            <a:pPr lvl="1">
              <a:lnSpc>
                <a:spcPct val="100000"/>
              </a:lnSpc>
              <a:buClrTx/>
              <a:buBlip>
                <a:blip r:embed="rId4"/>
              </a:buBlip>
            </a:pPr>
            <a:r>
              <a:rPr lang="es-ES_tradnl" sz="2000">
                <a:latin typeface="Montserrat" pitchFamily="2" charset="77"/>
              </a:rPr>
              <a:t>Evaluación de la capacitación </a:t>
            </a:r>
          </a:p>
          <a:p>
            <a:pPr>
              <a:lnSpc>
                <a:spcPct val="100000"/>
              </a:lnSpc>
              <a:buClrTx/>
              <a:buBlip>
                <a:blip r:embed="rId4"/>
              </a:buBlip>
            </a:pPr>
            <a:r>
              <a:rPr lang="es-ES_tradnl" sz="2400">
                <a:latin typeface="Montserrat" pitchFamily="2" charset="77"/>
              </a:rPr>
              <a:t>Alcance de la evolución : ¿Cuál es el objetivo de la evaluación?</a:t>
            </a:r>
          </a:p>
          <a:p>
            <a:pPr lvl="2">
              <a:lnSpc>
                <a:spcPct val="100000"/>
              </a:lnSpc>
              <a:buClrTx/>
              <a:buBlip>
                <a:blip r:embed="rId4"/>
              </a:buBlip>
            </a:pPr>
            <a:r>
              <a:rPr lang="es-ES_tradnl">
                <a:latin typeface="Montserrat" pitchFamily="2" charset="77"/>
              </a:rPr>
              <a:t>¿Mejorar el programa?</a:t>
            </a:r>
          </a:p>
          <a:p>
            <a:pPr lvl="2">
              <a:lnSpc>
                <a:spcPct val="100000"/>
              </a:lnSpc>
              <a:buClrTx/>
              <a:buBlip>
                <a:blip r:embed="rId4"/>
              </a:buBlip>
            </a:pPr>
            <a:r>
              <a:rPr lang="es-ES_tradnl">
                <a:latin typeface="Montserrat" pitchFamily="2" charset="77"/>
              </a:rPr>
              <a:t>¿Se ha aplicado bien el programa?</a:t>
            </a:r>
          </a:p>
          <a:p>
            <a:pPr lvl="2">
              <a:lnSpc>
                <a:spcPct val="100000"/>
              </a:lnSpc>
              <a:buClrTx/>
              <a:buBlip>
                <a:blip r:embed="rId4"/>
              </a:buBlip>
            </a:pPr>
            <a:r>
              <a:rPr lang="es-ES_tradnl">
                <a:latin typeface="Montserrat" pitchFamily="2" charset="77"/>
              </a:rPr>
              <a:t>¿Determinar algún cambio en el resultado?</a:t>
            </a:r>
          </a:p>
          <a:p>
            <a:pPr lvl="2">
              <a:lnSpc>
                <a:spcPct val="100000"/>
              </a:lnSpc>
              <a:buClrTx/>
              <a:buBlip>
                <a:blip r:embed="rId4"/>
              </a:buBlip>
            </a:pPr>
            <a:r>
              <a:rPr lang="es-ES_tradnl">
                <a:latin typeface="Montserrat" pitchFamily="2" charset="77"/>
              </a:rPr>
              <a:t>¿Cambios en los resultados atribuibles al programa?</a:t>
            </a:r>
          </a:p>
          <a:p>
            <a:pPr lvl="2">
              <a:lnSpc>
                <a:spcPct val="100000"/>
              </a:lnSpc>
              <a:buClrTx/>
              <a:buBlip>
                <a:blip r:embed="rId4"/>
              </a:buBlip>
            </a:pPr>
            <a:endParaRPr lang="es-ES_tradnl">
              <a:latin typeface="Montserrat" pitchFamily="2" charset="77"/>
            </a:endParaRPr>
          </a:p>
        </p:txBody>
      </p:sp>
    </p:spTree>
    <p:extLst>
      <p:ext uri="{BB962C8B-B14F-4D97-AF65-F5344CB8AC3E}">
        <p14:creationId xmlns:p14="http://schemas.microsoft.com/office/powerpoint/2010/main" val="25525145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4ADFF958-803F-C310-80AA-B63B0C4E026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92FE22E-88A8-1B09-3494-A22E9C3BFF2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5D6283D-28D7-D27F-F601-73BCB99226C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DE4FB84-EE12-F157-116C-42CE202C8CC4}"/>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C8CB993-E393-8062-DDCC-3C1137AE17BE}"/>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578EF840-885A-3769-3298-DA5AA790804B}"/>
              </a:ext>
            </a:extLst>
          </p:cNvPr>
          <p:cNvSpPr txBox="1"/>
          <p:nvPr/>
        </p:nvSpPr>
        <p:spPr>
          <a:xfrm>
            <a:off x="914400" y="164592"/>
            <a:ext cx="15716100" cy="12797349"/>
          </a:xfrm>
          <a:prstGeom prst="rect">
            <a:avLst/>
          </a:prstGeom>
          <a:noFill/>
          <a:ln>
            <a:noFill/>
          </a:ln>
        </p:spPr>
        <p:txBody>
          <a:bodyPr spcFirstLastPara="1" wrap="square" lIns="0" tIns="0" rIns="0" bIns="0" anchor="t" anchorCtr="0">
            <a:spAutoFit/>
          </a:bodyPr>
          <a:lstStyle/>
          <a:p>
            <a:pPr>
              <a:lnSpc>
                <a:spcPct val="140006"/>
              </a:lnSpc>
              <a:buSzPts val="6200"/>
            </a:pPr>
            <a:r>
              <a:rPr lang="es-ES_tradnl" sz="5400" b="1" dirty="0">
                <a:solidFill>
                  <a:srgbClr val="FFFFFF"/>
                </a:solidFill>
                <a:latin typeface="Montserrat"/>
                <a:ea typeface="Montserrat"/>
                <a:cs typeface="Montserrat"/>
                <a:sym typeface="Montserrat"/>
              </a:rPr>
              <a:t>Determinar el alcance del resumen</a:t>
            </a:r>
          </a:p>
          <a:p>
            <a:pPr>
              <a:lnSpc>
                <a:spcPct val="140006"/>
              </a:lnSpc>
              <a:buSzPts val="6200"/>
            </a:pPr>
            <a:endParaRPr lang="es-ES_tradnl" sz="5400" b="1" dirty="0">
              <a:solidFill>
                <a:srgbClr val="FFFFFF"/>
              </a:solidFill>
              <a:latin typeface="Montserrat"/>
              <a:ea typeface="Montserrat"/>
              <a:cs typeface="Montserrat"/>
              <a:sym typeface="Montserrat"/>
            </a:endParaRPr>
          </a:p>
          <a:p>
            <a:pPr>
              <a:lnSpc>
                <a:spcPct val="140006"/>
              </a:lnSpc>
              <a:buSzPts val="6200"/>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graphicFrame>
        <p:nvGraphicFramePr>
          <p:cNvPr id="3" name="Table 2">
            <a:extLst>
              <a:ext uri="{FF2B5EF4-FFF2-40B4-BE49-F238E27FC236}">
                <a16:creationId xmlns:a16="http://schemas.microsoft.com/office/drawing/2014/main" id="{11CA303F-A470-82B9-24FD-078CCFB85AF8}"/>
              </a:ext>
            </a:extLst>
          </p:cNvPr>
          <p:cNvGraphicFramePr>
            <a:graphicFrameLocks noGrp="1"/>
          </p:cNvGraphicFramePr>
          <p:nvPr>
            <p:extLst>
              <p:ext uri="{D42A27DB-BD31-4B8C-83A1-F6EECF244321}">
                <p14:modId xmlns:p14="http://schemas.microsoft.com/office/powerpoint/2010/main" val="3005616449"/>
              </p:ext>
            </p:extLst>
          </p:nvPr>
        </p:nvGraphicFramePr>
        <p:xfrm>
          <a:off x="2119232" y="2674155"/>
          <a:ext cx="14049536" cy="7379209"/>
        </p:xfrm>
        <a:graphic>
          <a:graphicData uri="http://schemas.openxmlformats.org/drawingml/2006/table">
            <a:tbl>
              <a:tblPr firstRow="1" bandRow="1">
                <a:tableStyleId>{85BE263C-DBD7-4A20-BB59-AAB30ACAA65A}</a:tableStyleId>
              </a:tblPr>
              <a:tblGrid>
                <a:gridCol w="7031227">
                  <a:extLst>
                    <a:ext uri="{9D8B030D-6E8A-4147-A177-3AD203B41FA5}">
                      <a16:colId xmlns:a16="http://schemas.microsoft.com/office/drawing/2014/main" val="3251545464"/>
                    </a:ext>
                  </a:extLst>
                </a:gridCol>
                <a:gridCol w="7018309">
                  <a:extLst>
                    <a:ext uri="{9D8B030D-6E8A-4147-A177-3AD203B41FA5}">
                      <a16:colId xmlns:a16="http://schemas.microsoft.com/office/drawing/2014/main" val="3655672170"/>
                    </a:ext>
                  </a:extLst>
                </a:gridCol>
              </a:tblGrid>
              <a:tr h="492386">
                <a:tc>
                  <a:txBody>
                    <a:bodyPr/>
                    <a:lstStyle/>
                    <a:p>
                      <a:r>
                        <a:rPr lang="en-US" sz="2000" dirty="0">
                          <a:latin typeface="Montserrat" pitchFamily="2" charset="77"/>
                        </a:rPr>
                        <a:t>Fase del proyecto</a:t>
                      </a:r>
                    </a:p>
                  </a:txBody>
                  <a:tcPr>
                    <a:solidFill>
                      <a:srgbClr val="B61040"/>
                    </a:solidFill>
                  </a:tcPr>
                </a:tc>
                <a:tc>
                  <a:txBody>
                    <a:bodyPr/>
                    <a:lstStyle/>
                    <a:p>
                      <a:r>
                        <a:rPr lang="en-US" sz="2000" dirty="0">
                          <a:latin typeface="Montserrat" pitchFamily="2" charset="77"/>
                        </a:rPr>
                        <a:t>Alcance del resumen </a:t>
                      </a:r>
                    </a:p>
                  </a:txBody>
                  <a:tcPr>
                    <a:solidFill>
                      <a:srgbClr val="B61040"/>
                    </a:solidFill>
                  </a:tcPr>
                </a:tc>
                <a:extLst>
                  <a:ext uri="{0D108BD9-81ED-4DB2-BD59-A6C34878D82A}">
                    <a16:rowId xmlns:a16="http://schemas.microsoft.com/office/drawing/2014/main" val="206923382"/>
                  </a:ext>
                </a:extLst>
              </a:tr>
              <a:tr h="779609">
                <a:tc>
                  <a:txBody>
                    <a:bodyPr/>
                    <a:lstStyle/>
                    <a:p>
                      <a:r>
                        <a:rPr lang="en-US" sz="2000" b="1" dirty="0">
                          <a:latin typeface="Montserrat" pitchFamily="2" charset="77"/>
                        </a:rPr>
                        <a:t>Diseño del proyecto</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kern="1200" dirty="0">
                          <a:latin typeface="Montserrat" pitchFamily="2" charset="77"/>
                        </a:rPr>
                        <a:t>Investigación formativa o evaluación </a:t>
                      </a:r>
                    </a:p>
                    <a:p>
                      <a:pPr marL="285750" marR="0" lvl="0"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kern="1200" dirty="0">
                          <a:latin typeface="Montserrat" pitchFamily="2" charset="77"/>
                        </a:rPr>
                        <a:t>Evaluación de las necesidades </a:t>
                      </a:r>
                      <a:endParaRPr lang="en-US" sz="1800" kern="1200" dirty="0">
                        <a:solidFill>
                          <a:schemeClr val="dk1"/>
                        </a:solidFill>
                        <a:latin typeface="Montserrat" pitchFamily="2" charset="77"/>
                        <a:ea typeface="+mn-ea"/>
                        <a:cs typeface="+mn-cs"/>
                      </a:endParaRPr>
                    </a:p>
                  </a:txBody>
                  <a:tcPr/>
                </a:tc>
                <a:extLst>
                  <a:ext uri="{0D108BD9-81ED-4DB2-BD59-A6C34878D82A}">
                    <a16:rowId xmlns:a16="http://schemas.microsoft.com/office/drawing/2014/main" val="4125261007"/>
                  </a:ext>
                </a:extLst>
              </a:tr>
              <a:tr h="3053607">
                <a:tc>
                  <a:txBody>
                    <a:bodyPr/>
                    <a:lstStyle/>
                    <a:p>
                      <a:r>
                        <a:rPr lang="en-US" sz="2000" b="1" dirty="0">
                          <a:latin typeface="Montserrat" pitchFamily="2" charset="77"/>
                        </a:rPr>
                        <a:t>Ejecución del proyecto </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kern="1200" dirty="0">
                          <a:latin typeface="Montserrat" pitchFamily="2" charset="77"/>
                        </a:rPr>
                        <a:t>Evaluación del proceso </a:t>
                      </a:r>
                    </a:p>
                    <a:p>
                      <a:pPr marL="285750" marR="0" lvl="0"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kern="1200" dirty="0">
                          <a:latin typeface="Montserrat" pitchFamily="2" charset="77"/>
                        </a:rPr>
                        <a:t>Evaluación sumativa</a:t>
                      </a:r>
                    </a:p>
                    <a:p>
                      <a:pPr marL="742950" marR="0" lvl="1"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kern="1200" dirty="0">
                          <a:latin typeface="Montserrat" pitchFamily="2" charset="77"/>
                        </a:rPr>
                        <a:t>Evaluación de resultados </a:t>
                      </a:r>
                    </a:p>
                    <a:p>
                      <a:pPr marL="742950" marR="0" lvl="1"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kern="1200" dirty="0">
                          <a:latin typeface="Montserrat" pitchFamily="2" charset="77"/>
                        </a:rPr>
                        <a:t>Evaluación de impacto</a:t>
                      </a:r>
                    </a:p>
                    <a:p>
                      <a:pPr marL="285750" marR="0" lvl="0"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kern="1200" dirty="0">
                          <a:latin typeface="Montserrat" pitchFamily="2" charset="77"/>
                        </a:rPr>
                        <a:t>Evaluaciones económicas</a:t>
                      </a:r>
                    </a:p>
                    <a:p>
                      <a:pPr marL="742950" marR="0" lvl="1"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dirty="0">
                          <a:latin typeface="Montserrat" pitchFamily="2" charset="77"/>
                        </a:rPr>
                        <a:t>Análisis de minimización de costes</a:t>
                      </a:r>
                    </a:p>
                    <a:p>
                      <a:pPr marL="742950" marR="0" lvl="1"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dirty="0">
                          <a:latin typeface="Montserrat" pitchFamily="2" charset="77"/>
                        </a:rPr>
                        <a:t>Análisis coste-eficacia</a:t>
                      </a:r>
                    </a:p>
                    <a:p>
                      <a:pPr marL="742950" marR="0" lvl="1"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dirty="0">
                          <a:latin typeface="Montserrat" pitchFamily="2" charset="77"/>
                        </a:rPr>
                        <a:t>Análisis coste-beneficio </a:t>
                      </a:r>
                    </a:p>
                    <a:p>
                      <a:pPr marL="742950" marR="0" lvl="1"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dirty="0">
                          <a:latin typeface="Montserrat" pitchFamily="2" charset="77"/>
                        </a:rPr>
                        <a:t>Análisis coste-utilidad</a:t>
                      </a:r>
                    </a:p>
                    <a:p>
                      <a:pPr marL="285750" marR="0" lvl="0"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kern="1200" dirty="0">
                          <a:latin typeface="Montserrat" pitchFamily="2" charset="77"/>
                        </a:rPr>
                        <a:t>Ciencia de la aplicación</a:t>
                      </a:r>
                      <a:endParaRPr lang="en-US" sz="1800" kern="1200" dirty="0">
                        <a:solidFill>
                          <a:schemeClr val="dk1"/>
                        </a:solidFill>
                        <a:latin typeface="Montserrat" pitchFamily="2" charset="77"/>
                        <a:ea typeface="+mn-ea"/>
                        <a:cs typeface="+mn-cs"/>
                      </a:endParaRPr>
                    </a:p>
                  </a:txBody>
                  <a:tcPr/>
                </a:tc>
                <a:extLst>
                  <a:ext uri="{0D108BD9-81ED-4DB2-BD59-A6C34878D82A}">
                    <a16:rowId xmlns:a16="http://schemas.microsoft.com/office/drawing/2014/main" val="1515814324"/>
                  </a:ext>
                </a:extLst>
              </a:tr>
              <a:tr h="3053607">
                <a:tc>
                  <a:txBody>
                    <a:bodyPr/>
                    <a:lstStyle/>
                    <a:p>
                      <a:r>
                        <a:rPr lang="en-US" sz="2000" b="1" dirty="0">
                          <a:latin typeface="Montserrat" pitchFamily="2" charset="77"/>
                        </a:rPr>
                        <a:t>Evaluación del proyecto</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kern="1200" dirty="0">
                          <a:latin typeface="Montserrat" pitchFamily="2" charset="77"/>
                        </a:rPr>
                        <a:t>Evaluación sumativa</a:t>
                      </a:r>
                    </a:p>
                    <a:p>
                      <a:pPr marL="742950" marR="0" lvl="1"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kern="1200" dirty="0">
                          <a:latin typeface="Montserrat" pitchFamily="2" charset="77"/>
                        </a:rPr>
                        <a:t>Evaluación de resultados </a:t>
                      </a:r>
                    </a:p>
                    <a:p>
                      <a:pPr marL="742950" marR="0" lvl="1"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kern="1200" dirty="0">
                          <a:latin typeface="Montserrat" pitchFamily="2" charset="77"/>
                        </a:rPr>
                        <a:t>Evaluación de impacto</a:t>
                      </a:r>
                    </a:p>
                    <a:p>
                      <a:pPr marL="285750" marR="0" lvl="0"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kern="1200" dirty="0">
                          <a:latin typeface="Montserrat" pitchFamily="2" charset="77"/>
                        </a:rPr>
                        <a:t>Evaluaciones económicas</a:t>
                      </a:r>
                    </a:p>
                    <a:p>
                      <a:pPr marL="742950" marR="0" lvl="1"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dirty="0">
                          <a:latin typeface="Montserrat" pitchFamily="2" charset="77"/>
                        </a:rPr>
                        <a:t>Análisis de minimización de costes</a:t>
                      </a:r>
                    </a:p>
                    <a:p>
                      <a:pPr marL="742950" marR="0" lvl="1"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dirty="0">
                          <a:latin typeface="Montserrat" pitchFamily="2" charset="77"/>
                        </a:rPr>
                        <a:t>Análisis coste-eficacia</a:t>
                      </a:r>
                    </a:p>
                    <a:p>
                      <a:pPr marL="742950" marR="0" lvl="1"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dirty="0">
                          <a:latin typeface="Montserrat" pitchFamily="2" charset="77"/>
                        </a:rPr>
                        <a:t>Análisis coste-beneficio </a:t>
                      </a:r>
                    </a:p>
                    <a:p>
                      <a:pPr marL="742950" marR="0" lvl="1"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dirty="0">
                          <a:latin typeface="Montserrat" pitchFamily="2" charset="77"/>
                        </a:rPr>
                        <a:t>Análisis coste-utilidad</a:t>
                      </a:r>
                    </a:p>
                    <a:p>
                      <a:pPr marL="285750" marR="0" lvl="0"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kern="1200" dirty="0">
                          <a:latin typeface="Montserrat" pitchFamily="2" charset="77"/>
                        </a:rPr>
                        <a:t>Ciencia de la aplicación</a:t>
                      </a:r>
                    </a:p>
                    <a:p>
                      <a:pPr marL="285750" marR="0" lvl="0" indent="-285750" algn="l" defTabSz="914400" rtl="0" eaLnBrk="1" fontAlgn="auto" latinLnBrk="0" hangingPunct="1">
                        <a:lnSpc>
                          <a:spcPct val="100000"/>
                        </a:lnSpc>
                        <a:spcBef>
                          <a:spcPts val="0"/>
                        </a:spcBef>
                        <a:spcAft>
                          <a:spcPts val="0"/>
                        </a:spcAft>
                        <a:buClrTx/>
                        <a:buSzTx/>
                        <a:buFontTx/>
                        <a:buBlip>
                          <a:blip r:embed="rId4"/>
                        </a:buBlip>
                        <a:tabLst/>
                        <a:defRPr/>
                      </a:pPr>
                      <a:r>
                        <a:rPr lang="en-US" sz="1800" kern="1200" dirty="0">
                          <a:solidFill>
                            <a:schemeClr val="dk1"/>
                          </a:solidFill>
                          <a:latin typeface="Montserrat" pitchFamily="2" charset="77"/>
                          <a:ea typeface="+mn-ea"/>
                          <a:cs typeface="+mn-cs"/>
                        </a:rPr>
                        <a:t>Evaluación basada en la teoría </a:t>
                      </a:r>
                    </a:p>
                  </a:txBody>
                  <a:tcPr/>
                </a:tc>
                <a:extLst>
                  <a:ext uri="{0D108BD9-81ED-4DB2-BD59-A6C34878D82A}">
                    <a16:rowId xmlns:a16="http://schemas.microsoft.com/office/drawing/2014/main" val="1131282520"/>
                  </a:ext>
                </a:extLst>
              </a:tr>
            </a:tbl>
          </a:graphicData>
        </a:graphic>
      </p:graphicFrame>
    </p:spTree>
    <p:extLst>
      <p:ext uri="{BB962C8B-B14F-4D97-AF65-F5344CB8AC3E}">
        <p14:creationId xmlns:p14="http://schemas.microsoft.com/office/powerpoint/2010/main" val="30510495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5BE7F59F-B0F0-EFC1-F2A0-A84A238AB025}"/>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DB2DDC7-FF68-A11F-5BC6-69405B380A45}"/>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C60972BC-D3F8-726C-FA4A-1FCB7C7EEA2C}"/>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6CB8C351-9454-E646-FCC6-8D82FF545B9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1031AFA-F085-713E-E5E9-0A1F39A417C0}"/>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5401432-689B-AE5D-166D-EBECA8CB000F}"/>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latin typeface="Arial"/>
              <a:ea typeface="Arial"/>
              <a:cs typeface="Arial"/>
              <a:sym typeface="Arial"/>
            </a:endParaRPr>
          </a:p>
        </p:txBody>
      </p:sp>
      <p:sp>
        <p:nvSpPr>
          <p:cNvPr id="130" name="Google Shape;130;p4">
            <a:extLst>
              <a:ext uri="{FF2B5EF4-FFF2-40B4-BE49-F238E27FC236}">
                <a16:creationId xmlns:a16="http://schemas.microsoft.com/office/drawing/2014/main" id="{0CCAA28B-40B7-12D4-484B-38952A953BE2}"/>
              </a:ext>
            </a:extLst>
          </p:cNvPr>
          <p:cNvSpPr/>
          <p:nvPr/>
        </p:nvSpPr>
        <p:spPr>
          <a:xfrm>
            <a:off x="914400" y="2717504"/>
            <a:ext cx="11328400" cy="6897779"/>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es-ES_tradnl" sz="2800" dirty="0">
                <a:solidFill>
                  <a:schemeClr val="accent1"/>
                </a:solidFill>
                <a:latin typeface="Montserrat" pitchFamily="2" charset="77"/>
              </a:rPr>
              <a:t>Delivering Innovation in Self Care (DISC) trabaja en Nigeria y Uganda para que las mujeres conozcan y demanden el autocuidado como parte normativa de sus opciones de atención sanitaria, empezando por la SI. </a:t>
            </a:r>
            <a:r>
              <a:rPr lang="es-ES_tradnl" sz="2800" dirty="0">
                <a:solidFill>
                  <a:schemeClr val="accent6"/>
                </a:solidFill>
                <a:latin typeface="Montserrat" pitchFamily="2" charset="77"/>
              </a:rPr>
              <a:t>DISC lleva a cabo intervenciones de generación de demanda que incluyen la salud digital para llegar a las mujeres a través de dispositivos con acceso a Internet, fomentando su concienciación y su comportamiento de búsqueda de información sanitaria. Para salvar la brecha de datos que dejan los métodos estándar y satisfacer las necesidades de datos justo a tiempo del proyecto dentro de las limitaciones de recursos, DISC innovó su enfoque metodológico. El proyecto aprovechó la inteligencia artificial para identificar a las personas influyentes clave y encuestar a casi 2.000 mujeres de los segmentos objetivo.</a:t>
            </a:r>
          </a:p>
        </p:txBody>
      </p:sp>
      <p:sp>
        <p:nvSpPr>
          <p:cNvPr id="2" name="Rectangle 1">
            <a:extLst>
              <a:ext uri="{FF2B5EF4-FFF2-40B4-BE49-F238E27FC236}">
                <a16:creationId xmlns:a16="http://schemas.microsoft.com/office/drawing/2014/main" id="{EA3AEF4F-EFE5-96D1-DF2E-C8362BCD9CBF}"/>
              </a:ext>
            </a:extLst>
          </p:cNvPr>
          <p:cNvSpPr/>
          <p:nvPr/>
        </p:nvSpPr>
        <p:spPr>
          <a:xfrm>
            <a:off x="914400" y="9615283"/>
            <a:ext cx="16459200" cy="461665"/>
          </a:xfrm>
          <a:prstGeom prst="rect">
            <a:avLst/>
          </a:prstGeom>
        </p:spPr>
        <p:txBody>
          <a:bodyPr wrap="square">
            <a:spAutoFit/>
          </a:bodyPr>
          <a:lstStyle/>
          <a:p>
            <a:r>
              <a:rPr lang="en-US" sz="1200">
                <a:solidFill>
                  <a:srgbClr val="333333"/>
                </a:solidFill>
                <a:latin typeface="Montserrat" pitchFamily="2" charset="77"/>
                <a:ea typeface="Times New Roman" panose="02020603050405020304" pitchFamily="18" charset="0"/>
                <a:cs typeface="Times New Roman" panose="02020603050405020304" pitchFamily="18" charset="0"/>
              </a:rPr>
              <a:t>Ontiri S, Cole C, et al: Layering innovative data sources to bridge the gap: delivering what's needed to manage Demand Generation for new family planning product introduction. Ponencia presentada en: ICFP 2022; 14-17 de noviembre; Ciudad de Pattaya, Tailandia. Programa ICFP. [base de datos en línea]. </a:t>
            </a:r>
            <a:r>
              <a:rPr lang="en-US" sz="1200">
                <a:solidFill>
                  <a:srgbClr val="333333"/>
                </a:solidFill>
                <a:latin typeface="Montserrat" pitchFamily="2" charset="77"/>
                <a:ea typeface="Times New Roman" panose="02020603050405020304" pitchFamily="18" charset="0"/>
                <a:cs typeface="Times New Roman" panose="02020603050405020304" pitchFamily="18" charset="0"/>
                <a:hlinkClick r:id="rId4"/>
              </a:rPr>
              <a:t>https://icfp2022.dryfta.com/index.php?option=com_dryfta&amp;view=program&amp;Itemid=684</a:t>
            </a:r>
            <a:endParaRPr lang="en-US" sz="1200">
              <a:solidFill>
                <a:srgbClr val="333333"/>
              </a:solidFill>
              <a:latin typeface="Montserrat" pitchFamily="2" charset="77"/>
              <a:ea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1FB3C3DB-382F-13FB-048B-68CB02971F0E}"/>
              </a:ext>
            </a:extLst>
          </p:cNvPr>
          <p:cNvSpPr txBox="1"/>
          <p:nvPr/>
        </p:nvSpPr>
        <p:spPr>
          <a:xfrm>
            <a:off x="13272668" y="3337443"/>
            <a:ext cx="4100931" cy="523220"/>
          </a:xfrm>
          <a:prstGeom prst="rect">
            <a:avLst/>
          </a:prstGeom>
          <a:noFill/>
          <a:ln>
            <a:solidFill>
              <a:schemeClr val="accent1"/>
            </a:solidFill>
          </a:ln>
        </p:spPr>
        <p:txBody>
          <a:bodyPr wrap="square" rtlCol="0">
            <a:spAutoFit/>
          </a:bodyPr>
          <a:lstStyle/>
          <a:p>
            <a:r>
              <a:rPr lang="en-US" sz="2800" dirty="0">
                <a:solidFill>
                  <a:schemeClr val="accent1"/>
                </a:solidFill>
                <a:latin typeface="Montserrat" pitchFamily="2" charset="77"/>
              </a:rPr>
              <a:t>Objetivo del proyecto</a:t>
            </a:r>
          </a:p>
        </p:txBody>
      </p:sp>
      <p:sp>
        <p:nvSpPr>
          <p:cNvPr id="5" name="TextBox 4">
            <a:extLst>
              <a:ext uri="{FF2B5EF4-FFF2-40B4-BE49-F238E27FC236}">
                <a16:creationId xmlns:a16="http://schemas.microsoft.com/office/drawing/2014/main" id="{D43EF5C9-4101-2333-18F6-6A4DFF48F1DE}"/>
              </a:ext>
            </a:extLst>
          </p:cNvPr>
          <p:cNvSpPr txBox="1"/>
          <p:nvPr/>
        </p:nvSpPr>
        <p:spPr>
          <a:xfrm>
            <a:off x="13272668" y="5689340"/>
            <a:ext cx="4100931" cy="954107"/>
          </a:xfrm>
          <a:prstGeom prst="rect">
            <a:avLst/>
          </a:prstGeom>
          <a:noFill/>
          <a:ln>
            <a:solidFill>
              <a:schemeClr val="accent6"/>
            </a:solidFill>
          </a:ln>
        </p:spPr>
        <p:txBody>
          <a:bodyPr wrap="square" rtlCol="0">
            <a:spAutoFit/>
          </a:bodyPr>
          <a:lstStyle/>
          <a:p>
            <a:r>
              <a:rPr lang="en-US" sz="2800" dirty="0">
                <a:solidFill>
                  <a:schemeClr val="accent6"/>
                </a:solidFill>
                <a:latin typeface="Montserrat" pitchFamily="2" charset="77"/>
              </a:rPr>
              <a:t>Actividades del proyecto</a:t>
            </a:r>
          </a:p>
        </p:txBody>
      </p:sp>
    </p:spTree>
    <p:extLst>
      <p:ext uri="{BB962C8B-B14F-4D97-AF65-F5344CB8AC3E}">
        <p14:creationId xmlns:p14="http://schemas.microsoft.com/office/powerpoint/2010/main" val="25613479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111"/>
        <p:cNvGrpSpPr/>
        <p:nvPr/>
      </p:nvGrpSpPr>
      <p:grpSpPr>
        <a:xfrm>
          <a:off x="0" y="0"/>
          <a:ext cx="0" cy="0"/>
          <a:chOff x="0" y="0"/>
          <a:chExt cx="0" cy="0"/>
        </a:xfrm>
      </p:grpSpPr>
      <p:sp>
        <p:nvSpPr>
          <p:cNvPr id="112" name="Google Shape;112;p3"/>
          <p:cNvSpPr/>
          <p:nvPr/>
        </p:nvSpPr>
        <p:spPr>
          <a:xfrm>
            <a:off x="-1" y="0"/>
            <a:ext cx="3010235" cy="10293457"/>
          </a:xfrm>
          <a:custGeom>
            <a:avLst/>
            <a:gdLst/>
            <a:ahLst/>
            <a:cxnLst/>
            <a:rect l="l" t="t" r="r" b="b"/>
            <a:pathLst>
              <a:path w="3010235" h="12101253" extrusionOk="0">
                <a:moveTo>
                  <a:pt x="0" y="0"/>
                </a:moveTo>
                <a:lnTo>
                  <a:pt x="3010235" y="0"/>
                </a:lnTo>
                <a:lnTo>
                  <a:pt x="3010235" y="12101253"/>
                </a:lnTo>
                <a:lnTo>
                  <a:pt x="0" y="12101253"/>
                </a:lnTo>
                <a:lnTo>
                  <a:pt x="0" y="0"/>
                </a:lnTo>
                <a:close/>
              </a:path>
            </a:pathLst>
          </a:custGeom>
          <a:blipFill rotWithShape="1">
            <a:blip r:embed="rId3">
              <a:alphaModFix/>
            </a:blip>
            <a:stretch>
              <a:fillRect l="-212603" r="-689299" b="-45329"/>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nvGrpSpPr>
          <p:cNvPr id="113" name="Google Shape;113;p3"/>
          <p:cNvGrpSpPr/>
          <p:nvPr/>
        </p:nvGrpSpPr>
        <p:grpSpPr>
          <a:xfrm>
            <a:off x="3010225" y="2540950"/>
            <a:ext cx="15277840" cy="7752507"/>
            <a:chOff x="0" y="-57150"/>
            <a:chExt cx="4098023" cy="1958594"/>
          </a:xfrm>
        </p:grpSpPr>
        <p:sp>
          <p:nvSpPr>
            <p:cNvPr id="114" name="Google Shape;114;p3"/>
            <p:cNvSpPr/>
            <p:nvPr/>
          </p:nvSpPr>
          <p:spPr>
            <a:xfrm>
              <a:off x="0" y="0"/>
              <a:ext cx="4098023" cy="1901444"/>
            </a:xfrm>
            <a:custGeom>
              <a:avLst/>
              <a:gdLst/>
              <a:ahLst/>
              <a:cxnLst/>
              <a:rect l="l" t="t" r="r" b="b"/>
              <a:pathLst>
                <a:path w="4098023" h="1901444" extrusionOk="0">
                  <a:moveTo>
                    <a:pt x="0" y="0"/>
                  </a:moveTo>
                  <a:lnTo>
                    <a:pt x="4098023" y="0"/>
                  </a:lnTo>
                  <a:lnTo>
                    <a:pt x="4098023" y="1901444"/>
                  </a:lnTo>
                  <a:lnTo>
                    <a:pt x="0" y="1901444"/>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15" name="Google Shape;115;p3"/>
            <p:cNvSpPr txBox="1"/>
            <p:nvPr/>
          </p:nvSpPr>
          <p:spPr>
            <a:xfrm>
              <a:off x="0" y="-57150"/>
              <a:ext cx="4098023" cy="1958594"/>
            </a:xfrm>
            <a:prstGeom prst="rect">
              <a:avLst/>
            </a:prstGeom>
            <a:solidFill>
              <a:schemeClr val="lt1"/>
            </a:solidFill>
            <a:ln>
              <a:noFill/>
            </a:ln>
          </p:spPr>
          <p:txBody>
            <a:bodyPr spcFirstLastPara="1" wrap="square" lIns="50800" tIns="50800" rIns="50800" bIns="50800" anchor="ctr" anchorCtr="0">
              <a:noAutofit/>
            </a:bodyPr>
            <a:lstStyle/>
            <a:p>
              <a:pPr marL="0" marR="0" lvl="0" indent="0" algn="ctr" rtl="0">
                <a:lnSpc>
                  <a:spcPct val="166666"/>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16" name="Google Shape;116;p3"/>
          <p:cNvSpPr/>
          <p:nvPr/>
        </p:nvSpPr>
        <p:spPr>
          <a:xfrm>
            <a:off x="3591307" y="1111563"/>
            <a:ext cx="1161062" cy="1169661"/>
          </a:xfrm>
          <a:custGeom>
            <a:avLst/>
            <a:gdLst/>
            <a:ahLst/>
            <a:cxnLst/>
            <a:rect l="l" t="t" r="r" b="b"/>
            <a:pathLst>
              <a:path w="1161062" h="1169661" extrusionOk="0">
                <a:moveTo>
                  <a:pt x="0" y="0"/>
                </a:moveTo>
                <a:lnTo>
                  <a:pt x="1161062" y="0"/>
                </a:lnTo>
                <a:lnTo>
                  <a:pt x="1161062" y="1169661"/>
                </a:lnTo>
                <a:lnTo>
                  <a:pt x="0" y="1169661"/>
                </a:lnTo>
                <a:lnTo>
                  <a:pt x="0" y="0"/>
                </a:lnTo>
                <a:close/>
              </a:path>
            </a:pathLst>
          </a:custGeom>
          <a:blipFill rotWithShape="1">
            <a:blip r:embed="rId4">
              <a:alphaModFix/>
            </a:blip>
            <a:stretch>
              <a:fillRect l="-9953" t="-9262" r="-11195" b="-10995"/>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17" name="Google Shape;117;p3"/>
          <p:cNvSpPr txBox="1"/>
          <p:nvPr/>
        </p:nvSpPr>
        <p:spPr>
          <a:xfrm>
            <a:off x="3715175" y="3505800"/>
            <a:ext cx="14115600" cy="5332229"/>
          </a:xfrm>
          <a:prstGeom prst="rect">
            <a:avLst/>
          </a:prstGeom>
          <a:noFill/>
          <a:ln>
            <a:noFill/>
          </a:ln>
        </p:spPr>
        <p:txBody>
          <a:bodyPr spcFirstLastPara="1" wrap="square" lIns="0" tIns="0" rIns="0" bIns="0" anchor="t" anchorCtr="0">
            <a:spAutoFit/>
          </a:bodyPr>
          <a:lstStyle/>
          <a:p>
            <a:pPr marL="476250" marR="0" lvl="0" indent="-457200" algn="l" rtl="0">
              <a:lnSpc>
                <a:spcPct val="150000"/>
              </a:lnSpc>
              <a:spcBef>
                <a:spcPts val="0"/>
              </a:spcBef>
              <a:spcAft>
                <a:spcPts val="0"/>
              </a:spcAft>
              <a:buClr>
                <a:srgbClr val="121D37"/>
              </a:buClr>
              <a:buSzPct val="110000"/>
              <a:buBlip>
                <a:blip r:embed="rId5"/>
              </a:buBlip>
            </a:pPr>
            <a:r>
              <a:rPr lang="es-ES_tradnl" sz="3300" b="0" i="0" u="none" strike="noStrike" cap="none" dirty="0">
                <a:solidFill>
                  <a:srgbClr val="121D37"/>
                </a:solidFill>
                <a:latin typeface="Montserrat" pitchFamily="2" charset="77"/>
                <a:ea typeface="Montserrat"/>
                <a:cs typeface="Montserrat"/>
                <a:sym typeface="Montserrat"/>
              </a:rPr>
              <a:t>¿Por qué participar en la ICFP?</a:t>
            </a:r>
          </a:p>
          <a:p>
            <a:pPr marL="476250" marR="0" lvl="0" indent="-457200" algn="l" rtl="0">
              <a:lnSpc>
                <a:spcPct val="150000"/>
              </a:lnSpc>
              <a:spcBef>
                <a:spcPts val="0"/>
              </a:spcBef>
              <a:spcAft>
                <a:spcPts val="0"/>
              </a:spcAft>
              <a:buClr>
                <a:srgbClr val="121D37"/>
              </a:buClr>
              <a:buSzPct val="110000"/>
              <a:buBlip>
                <a:blip r:embed="rId5"/>
              </a:buBlip>
            </a:pPr>
            <a:r>
              <a:rPr lang="es-ES_tradnl" sz="3300" b="0" i="0" u="none" strike="noStrike" cap="none" dirty="0">
                <a:solidFill>
                  <a:srgbClr val="121D37"/>
                </a:solidFill>
                <a:latin typeface="Montserrat" pitchFamily="2" charset="77"/>
                <a:ea typeface="Montserrat"/>
                <a:cs typeface="Montserrat"/>
                <a:sym typeface="Montserrat"/>
              </a:rPr>
              <a:t>Propósito </a:t>
            </a:r>
          </a:p>
          <a:p>
            <a:pPr marL="476250" marR="0" lvl="0" indent="-457200" algn="l" rtl="0">
              <a:lnSpc>
                <a:spcPct val="150000"/>
              </a:lnSpc>
              <a:spcBef>
                <a:spcPts val="0"/>
              </a:spcBef>
              <a:spcAft>
                <a:spcPts val="0"/>
              </a:spcAft>
              <a:buClr>
                <a:srgbClr val="121D37"/>
              </a:buClr>
              <a:buSzPct val="110000"/>
              <a:buBlip>
                <a:blip r:embed="rId5"/>
              </a:buBlip>
            </a:pPr>
            <a:r>
              <a:rPr lang="es-ES_tradnl" sz="3300" b="0" i="0" u="none" strike="noStrike" cap="none" dirty="0">
                <a:solidFill>
                  <a:srgbClr val="121D37"/>
                </a:solidFill>
                <a:latin typeface="Montserrat" pitchFamily="2" charset="77"/>
                <a:ea typeface="Montserrat"/>
                <a:cs typeface="Montserrat"/>
                <a:sym typeface="Montserrat"/>
              </a:rPr>
              <a:t>Título </a:t>
            </a:r>
          </a:p>
          <a:p>
            <a:pPr marL="476250" marR="0" lvl="0" indent="-457200" algn="l" rtl="0">
              <a:lnSpc>
                <a:spcPct val="150000"/>
              </a:lnSpc>
              <a:spcBef>
                <a:spcPts val="0"/>
              </a:spcBef>
              <a:spcAft>
                <a:spcPts val="0"/>
              </a:spcAft>
              <a:buClr>
                <a:srgbClr val="121D37"/>
              </a:buClr>
              <a:buSzPct val="110000"/>
              <a:buBlip>
                <a:blip r:embed="rId5"/>
              </a:buBlip>
            </a:pPr>
            <a:r>
              <a:rPr lang="es-ES_tradnl" sz="3300" b="0" i="0" u="none" strike="noStrike" cap="none" dirty="0">
                <a:solidFill>
                  <a:srgbClr val="121D37"/>
                </a:solidFill>
                <a:latin typeface="Montserrat" pitchFamily="2" charset="77"/>
                <a:ea typeface="Montserrat"/>
                <a:cs typeface="Montserrat"/>
                <a:sym typeface="Montserrat"/>
              </a:rPr>
              <a:t>Intervención/actividad del programa  </a:t>
            </a:r>
          </a:p>
          <a:p>
            <a:pPr marL="476250" marR="0" lvl="0" indent="-457200" algn="l" rtl="0">
              <a:lnSpc>
                <a:spcPct val="150000"/>
              </a:lnSpc>
              <a:spcBef>
                <a:spcPts val="0"/>
              </a:spcBef>
              <a:spcAft>
                <a:spcPts val="0"/>
              </a:spcAft>
              <a:buClr>
                <a:srgbClr val="121D37"/>
              </a:buClr>
              <a:buSzPct val="110000"/>
              <a:buBlip>
                <a:blip r:embed="rId5"/>
              </a:buBlip>
            </a:pPr>
            <a:r>
              <a:rPr lang="es-ES_tradnl" sz="3300" b="0" i="0" u="none" strike="noStrike" cap="none" dirty="0">
                <a:solidFill>
                  <a:srgbClr val="121D37"/>
                </a:solidFill>
                <a:latin typeface="Montserrat" pitchFamily="2" charset="77"/>
                <a:ea typeface="Montserrat"/>
                <a:cs typeface="Montserrat"/>
                <a:sym typeface="Montserrat"/>
              </a:rPr>
              <a:t>Metodología </a:t>
            </a:r>
          </a:p>
          <a:p>
            <a:pPr marL="476250" marR="0" lvl="0" indent="-457200" algn="l" rtl="0">
              <a:lnSpc>
                <a:spcPct val="150000"/>
              </a:lnSpc>
              <a:spcBef>
                <a:spcPts val="0"/>
              </a:spcBef>
              <a:spcAft>
                <a:spcPts val="0"/>
              </a:spcAft>
              <a:buClr>
                <a:srgbClr val="121D37"/>
              </a:buClr>
              <a:buSzPct val="110000"/>
              <a:buBlip>
                <a:blip r:embed="rId5"/>
              </a:buBlip>
            </a:pPr>
            <a:r>
              <a:rPr lang="es-ES_tradnl" sz="3300" b="0" i="0" u="none" strike="noStrike" cap="none" dirty="0">
                <a:solidFill>
                  <a:srgbClr val="121D37"/>
                </a:solidFill>
                <a:latin typeface="Montserrat" pitchFamily="2" charset="77"/>
                <a:ea typeface="Montserrat"/>
                <a:cs typeface="Montserrat"/>
                <a:sym typeface="Montserrat"/>
              </a:rPr>
              <a:t>Resultados </a:t>
            </a:r>
          </a:p>
          <a:p>
            <a:pPr marL="476250" indent="-457200">
              <a:lnSpc>
                <a:spcPct val="150000"/>
              </a:lnSpc>
              <a:buClr>
                <a:srgbClr val="121D37"/>
              </a:buClr>
              <a:buSzPct val="110000"/>
              <a:buBlip>
                <a:blip r:embed="rId5"/>
              </a:buBlip>
            </a:pPr>
            <a:r>
              <a:rPr lang="es-ES_tradnl" sz="3300" dirty="0">
                <a:solidFill>
                  <a:srgbClr val="121D37"/>
                </a:solidFill>
                <a:latin typeface="Montserrat" pitchFamily="2" charset="77"/>
              </a:rPr>
              <a:t>Implicaciones/lecciones del programa </a:t>
            </a:r>
          </a:p>
        </p:txBody>
      </p:sp>
      <p:sp>
        <p:nvSpPr>
          <p:cNvPr id="118" name="Google Shape;118;p3"/>
          <p:cNvSpPr txBox="1"/>
          <p:nvPr/>
        </p:nvSpPr>
        <p:spPr>
          <a:xfrm>
            <a:off x="5132977" y="904875"/>
            <a:ext cx="8449800" cy="1335750"/>
          </a:xfrm>
          <a:prstGeom prst="rect">
            <a:avLst/>
          </a:prstGeom>
          <a:noFill/>
          <a:ln>
            <a:noFill/>
          </a:ln>
        </p:spPr>
        <p:txBody>
          <a:bodyPr spcFirstLastPara="1" wrap="square" lIns="0" tIns="0" rIns="0" bIns="0" anchor="t" anchorCtr="0">
            <a:spAutoFit/>
          </a:bodyPr>
          <a:lstStyle/>
          <a:p>
            <a:pPr>
              <a:lnSpc>
                <a:spcPct val="140006"/>
              </a:lnSpc>
              <a:buSzPts val="6200"/>
            </a:pPr>
            <a:r>
              <a:rPr lang="es-ES_tradnl" sz="6200" b="1" i="0" u="none" strike="noStrike" cap="none">
                <a:solidFill>
                  <a:srgbClr val="FFFFFF"/>
                </a:solidFill>
                <a:latin typeface="Montserrat"/>
                <a:ea typeface="Montserrat"/>
                <a:cs typeface="Montserrat"/>
                <a:sym typeface="Montserrat"/>
              </a:rPr>
              <a:t>Contenido </a:t>
            </a:r>
          </a:p>
        </p:txBody>
      </p:sp>
      <p:sp>
        <p:nvSpPr>
          <p:cNvPr id="120" name="Google Shape;120;p3"/>
          <p:cNvSpPr/>
          <p:nvPr/>
        </p:nvSpPr>
        <p:spPr>
          <a:xfrm flipH="1">
            <a:off x="11286557" y="-16933"/>
            <a:ext cx="7035309" cy="8362083"/>
          </a:xfrm>
          <a:custGeom>
            <a:avLst/>
            <a:gdLst/>
            <a:ahLst/>
            <a:cxnLst/>
            <a:rect l="l" t="t" r="r" b="b"/>
            <a:pathLst>
              <a:path w="13615329" h="11658126" extrusionOk="0">
                <a:moveTo>
                  <a:pt x="13615330" y="0"/>
                </a:moveTo>
                <a:lnTo>
                  <a:pt x="0" y="0"/>
                </a:lnTo>
                <a:lnTo>
                  <a:pt x="0" y="11658125"/>
                </a:lnTo>
                <a:lnTo>
                  <a:pt x="13615330" y="11658125"/>
                </a:lnTo>
                <a:lnTo>
                  <a:pt x="13615330" y="0"/>
                </a:lnTo>
                <a:close/>
              </a:path>
            </a:pathLst>
          </a:custGeom>
          <a:blipFill rotWithShape="1">
            <a:blip r:embed="rId6">
              <a:alphaModFix/>
            </a:blip>
            <a:stretch>
              <a:fillRect l="-93524" t="-39411"/>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920CA-C77F-752E-1219-24F62E51DDA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94518547-5C17-4F43-4728-9A9C31F0F2D5}"/>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C1207330-BA7F-8F83-C653-D56D5505B5D0}"/>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6865009B-7527-4520-4B80-D4158357AFD0}"/>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16B834D2-1FC2-76A1-F556-4CF05F67B7D8}"/>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es-ES_tradnl" sz="7200" b="1" dirty="0">
                <a:solidFill>
                  <a:srgbClr val="FFFFFF"/>
                </a:solidFill>
                <a:latin typeface="Montserrat"/>
                <a:ea typeface="Montserrat"/>
                <a:cs typeface="Montserrat"/>
                <a:sym typeface="Montserrat"/>
              </a:rPr>
              <a:t>Metodología</a:t>
            </a:r>
            <a:endParaRPr lang="es-ES_tradnl" sz="7200" b="1" i="0" u="none" strike="noStrike" cap="none" dirty="0">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F69877C7-4E18-51C6-9584-EB3739258B91}"/>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s-ES_tradnl" sz="2800" i="0" u="none" strike="noStrike" cap="none" dirty="0">
                <a:solidFill>
                  <a:srgbClr val="FFFFFF"/>
                </a:solidFill>
                <a:latin typeface="Montserrat"/>
                <a:ea typeface="Montserrat"/>
                <a:cs typeface="Montserrat"/>
                <a:sym typeface="Montserrat"/>
              </a:rPr>
              <a:t>200 palabras como máximo</a:t>
            </a:r>
          </a:p>
        </p:txBody>
      </p:sp>
    </p:spTree>
    <p:extLst>
      <p:ext uri="{BB962C8B-B14F-4D97-AF65-F5344CB8AC3E}">
        <p14:creationId xmlns:p14="http://schemas.microsoft.com/office/powerpoint/2010/main" val="36400570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EFBB21B-AC0E-DF93-C99A-7B089B2198D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7480DA1-FE29-09B9-CBA1-59342540CB4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86279520-10D7-518A-F81C-65EA95BB4EB3}"/>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255C894-7300-6D34-437F-3FB40018EB8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13C885E-2A6A-E954-EDBD-0DB87F01D52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B83FFF5F-CA27-B2B6-2EBA-546E26E716BA}"/>
              </a:ext>
            </a:extLst>
          </p:cNvPr>
          <p:cNvSpPr txBox="1"/>
          <p:nvPr/>
        </p:nvSpPr>
        <p:spPr>
          <a:xfrm>
            <a:off x="914400" y="164592"/>
            <a:ext cx="15716100" cy="15124140"/>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Herramientas y técnicas utilizadas para la investigación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graphicFrame>
        <p:nvGraphicFramePr>
          <p:cNvPr id="4" name="Table 3">
            <a:extLst>
              <a:ext uri="{FF2B5EF4-FFF2-40B4-BE49-F238E27FC236}">
                <a16:creationId xmlns:a16="http://schemas.microsoft.com/office/drawing/2014/main" id="{8C561E4F-5606-24F1-1D5F-FED2EAA6C85C}"/>
              </a:ext>
            </a:extLst>
          </p:cNvPr>
          <p:cNvGraphicFramePr>
            <a:graphicFrameLocks noGrp="1"/>
          </p:cNvGraphicFramePr>
          <p:nvPr>
            <p:extLst>
              <p:ext uri="{D42A27DB-BD31-4B8C-83A1-F6EECF244321}">
                <p14:modId xmlns:p14="http://schemas.microsoft.com/office/powerpoint/2010/main" val="27558082"/>
              </p:ext>
            </p:extLst>
          </p:nvPr>
        </p:nvGraphicFramePr>
        <p:xfrm>
          <a:off x="1424290" y="2891233"/>
          <a:ext cx="15439420" cy="5669280"/>
        </p:xfrm>
        <a:graphic>
          <a:graphicData uri="http://schemas.openxmlformats.org/drawingml/2006/table">
            <a:tbl>
              <a:tblPr firstRow="1" bandRow="1">
                <a:tableStyleId>{85BE263C-DBD7-4A20-BB59-AAB30ACAA65A}</a:tableStyleId>
              </a:tblPr>
              <a:tblGrid>
                <a:gridCol w="7719710">
                  <a:extLst>
                    <a:ext uri="{9D8B030D-6E8A-4147-A177-3AD203B41FA5}">
                      <a16:colId xmlns:a16="http://schemas.microsoft.com/office/drawing/2014/main" val="85964601"/>
                    </a:ext>
                  </a:extLst>
                </a:gridCol>
                <a:gridCol w="7719710">
                  <a:extLst>
                    <a:ext uri="{9D8B030D-6E8A-4147-A177-3AD203B41FA5}">
                      <a16:colId xmlns:a16="http://schemas.microsoft.com/office/drawing/2014/main" val="1609465229"/>
                    </a:ext>
                  </a:extLst>
                </a:gridCol>
              </a:tblGrid>
              <a:tr h="511984">
                <a:tc>
                  <a:txBody>
                    <a:bodyPr/>
                    <a:lstStyle/>
                    <a:p>
                      <a:r>
                        <a:rPr lang="en-US" sz="2800" dirty="0">
                          <a:latin typeface="Montserrat" pitchFamily="2" charset="77"/>
                        </a:rPr>
                        <a:t>Ubicación</a:t>
                      </a:r>
                    </a:p>
                  </a:txBody>
                  <a:tcPr>
                    <a:solidFill>
                      <a:srgbClr val="B6104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latin typeface="Montserrat" pitchFamily="2" charset="77"/>
                        </a:rPr>
                        <a:t>¿Dónde se llevó a cabo el programa?</a:t>
                      </a:r>
                    </a:p>
                  </a:txBody>
                  <a:tcPr>
                    <a:solidFill>
                      <a:srgbClr val="B61040"/>
                    </a:solidFill>
                  </a:tcPr>
                </a:tc>
                <a:extLst>
                  <a:ext uri="{0D108BD9-81ED-4DB2-BD59-A6C34878D82A}">
                    <a16:rowId xmlns:a16="http://schemas.microsoft.com/office/drawing/2014/main" val="647565217"/>
                  </a:ext>
                </a:extLst>
              </a:tr>
              <a:tr h="1641155">
                <a:tc>
                  <a:txBody>
                    <a:bodyPr/>
                    <a:lstStyle/>
                    <a:p>
                      <a:r>
                        <a:rPr lang="en-US" sz="2800" b="1" dirty="0">
                          <a:latin typeface="Montserrat" pitchFamily="2" charset="77"/>
                        </a:rPr>
                        <a:t>Entorno y diseño</a:t>
                      </a:r>
                    </a:p>
                  </a:txBody>
                  <a:tcPr/>
                </a:tc>
                <a:tc>
                  <a:txBody>
                    <a:bodyPr/>
                    <a:lstStyle/>
                    <a:p>
                      <a:pPr marL="457200" marR="0" lvl="0" indent="-457200" algn="l" defTabSz="914400" rtl="0" eaLnBrk="1" fontAlgn="auto" latinLnBrk="0" hangingPunct="1">
                        <a:lnSpc>
                          <a:spcPct val="100000"/>
                        </a:lnSpc>
                        <a:spcBef>
                          <a:spcPts val="0"/>
                        </a:spcBef>
                        <a:spcAft>
                          <a:spcPts val="0"/>
                        </a:spcAft>
                        <a:buClrTx/>
                        <a:buSzTx/>
                        <a:buFontTx/>
                        <a:buBlip>
                          <a:blip r:embed="rId4"/>
                        </a:buBlip>
                        <a:tabLst/>
                        <a:defRPr/>
                      </a:pPr>
                      <a:r>
                        <a:rPr lang="en-US" sz="2800" kern="1200" dirty="0">
                          <a:solidFill>
                            <a:schemeClr val="dk1"/>
                          </a:solidFill>
                          <a:latin typeface="Montserrat" pitchFamily="2" charset="77"/>
                          <a:ea typeface="+mn-ea"/>
                          <a:cs typeface="+mn-cs"/>
                        </a:rPr>
                        <a:t>En qué entornos se aplicó (llevó a cabo) el programa (evaluación).</a:t>
                      </a:r>
                    </a:p>
                    <a:p>
                      <a:pPr marL="457200" marR="0" lvl="0" indent="-457200" algn="l" defTabSz="914400" rtl="0" eaLnBrk="1" fontAlgn="auto" latinLnBrk="0" hangingPunct="1">
                        <a:lnSpc>
                          <a:spcPct val="100000"/>
                        </a:lnSpc>
                        <a:spcBef>
                          <a:spcPts val="0"/>
                        </a:spcBef>
                        <a:spcAft>
                          <a:spcPts val="0"/>
                        </a:spcAft>
                        <a:buClrTx/>
                        <a:buSzTx/>
                        <a:buFontTx/>
                        <a:buBlip>
                          <a:blip r:embed="rId4"/>
                        </a:buBlip>
                        <a:tabLst/>
                        <a:defRPr/>
                      </a:pPr>
                      <a:r>
                        <a:rPr lang="en-US" sz="2800" kern="1200" dirty="0">
                          <a:solidFill>
                            <a:schemeClr val="dk1"/>
                          </a:solidFill>
                          <a:latin typeface="Montserrat" pitchFamily="2" charset="77"/>
                          <a:ea typeface="+mn-ea"/>
                          <a:cs typeface="+mn-cs"/>
                        </a:rPr>
                        <a:t>¿Qué diseño se utilizó para recopilar la información?</a:t>
                      </a:r>
                    </a:p>
                  </a:txBody>
                  <a:tcPr/>
                </a:tc>
                <a:extLst>
                  <a:ext uri="{0D108BD9-81ED-4DB2-BD59-A6C34878D82A}">
                    <a16:rowId xmlns:a16="http://schemas.microsoft.com/office/drawing/2014/main" val="2317725723"/>
                  </a:ext>
                </a:extLst>
              </a:tr>
              <a:tr h="883699">
                <a:tc>
                  <a:txBody>
                    <a:bodyPr/>
                    <a:lstStyle/>
                    <a:p>
                      <a:r>
                        <a:rPr lang="en-US" sz="2800" b="1" dirty="0">
                          <a:latin typeface="Montserrat" pitchFamily="2" charset="77"/>
                        </a:rPr>
                        <a:t>Fuente de datos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latin typeface="Montserrat" pitchFamily="2" charset="77"/>
                        </a:rPr>
                        <a:t>Procedimientos de recogida de datos, ¿primarios o secundarios?</a:t>
                      </a:r>
                    </a:p>
                  </a:txBody>
                  <a:tcPr/>
                </a:tc>
                <a:extLst>
                  <a:ext uri="{0D108BD9-81ED-4DB2-BD59-A6C34878D82A}">
                    <a16:rowId xmlns:a16="http://schemas.microsoft.com/office/drawing/2014/main" val="531437230"/>
                  </a:ext>
                </a:extLst>
              </a:tr>
              <a:tr h="511984">
                <a:tc>
                  <a:txBody>
                    <a:bodyPr/>
                    <a:lstStyle/>
                    <a:p>
                      <a:r>
                        <a:rPr lang="en-US" sz="2800" b="1" dirty="0">
                          <a:latin typeface="Montserrat" pitchFamily="2" charset="77"/>
                        </a:rPr>
                        <a:t>Plazos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latin typeface="Montserrat" pitchFamily="2" charset="77"/>
                        </a:rPr>
                        <a:t>Período de recogida de los datos</a:t>
                      </a:r>
                    </a:p>
                  </a:txBody>
                  <a:tcPr/>
                </a:tc>
                <a:extLst>
                  <a:ext uri="{0D108BD9-81ED-4DB2-BD59-A6C34878D82A}">
                    <a16:rowId xmlns:a16="http://schemas.microsoft.com/office/drawing/2014/main" val="2509705178"/>
                  </a:ext>
                </a:extLst>
              </a:tr>
              <a:tr h="883699">
                <a:tc>
                  <a:txBody>
                    <a:bodyPr/>
                    <a:lstStyle/>
                    <a:p>
                      <a:r>
                        <a:rPr lang="en-US" sz="2800" b="1" dirty="0">
                          <a:latin typeface="Montserrat" pitchFamily="2" charset="77"/>
                        </a:rPr>
                        <a:t>Tamaño de la muestra o de los participantes</a:t>
                      </a:r>
                    </a:p>
                  </a:txBody>
                  <a:tcPr/>
                </a:tc>
                <a:tc>
                  <a:txBody>
                    <a:bodyPr/>
                    <a:lstStyle/>
                    <a:p>
                      <a:r>
                        <a:rPr lang="en-US" sz="2800" dirty="0">
                          <a:latin typeface="Montserrat" pitchFamily="2" charset="77"/>
                        </a:rPr>
                        <a:t>Población, procedimientos de muestreo, número de tratamientos, en su caso</a:t>
                      </a:r>
                    </a:p>
                  </a:txBody>
                  <a:tcPr/>
                </a:tc>
                <a:extLst>
                  <a:ext uri="{0D108BD9-81ED-4DB2-BD59-A6C34878D82A}">
                    <a16:rowId xmlns:a16="http://schemas.microsoft.com/office/drawing/2014/main" val="2325286249"/>
                  </a:ext>
                </a:extLst>
              </a:tr>
              <a:tr h="883699">
                <a:tc>
                  <a:txBody>
                    <a:bodyPr/>
                    <a:lstStyle/>
                    <a:p>
                      <a:r>
                        <a:rPr lang="en-US" sz="2800" b="1" dirty="0">
                          <a:latin typeface="Montserrat" pitchFamily="2" charset="77"/>
                        </a:rPr>
                        <a:t>Enfoque analítico o enfoque de evaluación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latin typeface="Montserrat" pitchFamily="2" charset="77"/>
                        </a:rPr>
                        <a:t>Mediciones de resultados y procedimientos de análisis</a:t>
                      </a:r>
                    </a:p>
                  </a:txBody>
                  <a:tcPr/>
                </a:tc>
                <a:extLst>
                  <a:ext uri="{0D108BD9-81ED-4DB2-BD59-A6C34878D82A}">
                    <a16:rowId xmlns:a16="http://schemas.microsoft.com/office/drawing/2014/main" val="199387953"/>
                  </a:ext>
                </a:extLst>
              </a:tr>
            </a:tbl>
          </a:graphicData>
        </a:graphic>
      </p:graphicFrame>
      <p:sp>
        <p:nvSpPr>
          <p:cNvPr id="5" name="TextBox 4">
            <a:extLst>
              <a:ext uri="{FF2B5EF4-FFF2-40B4-BE49-F238E27FC236}">
                <a16:creationId xmlns:a16="http://schemas.microsoft.com/office/drawing/2014/main" id="{EA3EDBCF-2D3D-D96D-907E-A75B5E4C2246}"/>
              </a:ext>
            </a:extLst>
          </p:cNvPr>
          <p:cNvSpPr txBox="1"/>
          <p:nvPr/>
        </p:nvSpPr>
        <p:spPr>
          <a:xfrm>
            <a:off x="914400" y="8761498"/>
            <a:ext cx="16459200" cy="1200329"/>
          </a:xfrm>
          <a:prstGeom prst="rect">
            <a:avLst/>
          </a:prstGeom>
          <a:noFill/>
          <a:ln w="41275">
            <a:solidFill>
              <a:srgbClr val="BA1241"/>
            </a:solidFill>
          </a:ln>
        </p:spPr>
        <p:txBody>
          <a:bodyPr wrap="square" rtlCol="0">
            <a:spAutoFit/>
          </a:bodyPr>
          <a:lstStyle/>
          <a:p>
            <a:r>
              <a:rPr lang="en-US" sz="2400" dirty="0">
                <a:solidFill>
                  <a:schemeClr val="dk1"/>
                </a:solidFill>
                <a:latin typeface="Montserrat" pitchFamily="2" charset="77"/>
              </a:rPr>
              <a:t>	  El alcance de la evaluación dictará el diseño y la solidez de éste es la única forma de establecer</a:t>
            </a:r>
          </a:p>
          <a:p>
            <a:r>
              <a:rPr lang="en-US" sz="2400" dirty="0">
                <a:solidFill>
                  <a:schemeClr val="dk1"/>
                </a:solidFill>
                <a:latin typeface="Montserrat" pitchFamily="2" charset="77"/>
              </a:rPr>
              <a:t>	  relaciones causales. Los autores deben aclarar si sus diseños fueron experimentales, no</a:t>
            </a:r>
          </a:p>
          <a:p>
            <a:r>
              <a:rPr lang="en-US" sz="2400" dirty="0">
                <a:solidFill>
                  <a:schemeClr val="dk1"/>
                </a:solidFill>
                <a:latin typeface="Montserrat" pitchFamily="2" charset="77"/>
              </a:rPr>
              <a:t>	  experimentales o cuasi experimentales. </a:t>
            </a:r>
            <a:endParaRPr lang="en-US" sz="2400" dirty="0">
              <a:latin typeface="Montserrat" pitchFamily="2" charset="77"/>
            </a:endParaRPr>
          </a:p>
        </p:txBody>
      </p:sp>
      <p:pic>
        <p:nvPicPr>
          <p:cNvPr id="6" name="Picture 5" descr="A drawing of a cartoon character&#10;&#10;Description automatically generated">
            <a:extLst>
              <a:ext uri="{FF2B5EF4-FFF2-40B4-BE49-F238E27FC236}">
                <a16:creationId xmlns:a16="http://schemas.microsoft.com/office/drawing/2014/main" id="{D494B591-0013-4C88-670D-CAF2E3E24288}"/>
              </a:ext>
            </a:extLst>
          </p:cNvPr>
          <p:cNvPicPr>
            <a:picLocks noChangeAspect="1"/>
          </p:cNvPicPr>
          <p:nvPr/>
        </p:nvPicPr>
        <p:blipFill rotWithShape="1">
          <a:blip r:embed="rId5"/>
          <a:srcRect l="74982" b="9638"/>
          <a:stretch/>
        </p:blipFill>
        <p:spPr>
          <a:xfrm>
            <a:off x="1070270" y="8846471"/>
            <a:ext cx="841658" cy="1032229"/>
          </a:xfrm>
          <a:prstGeom prst="rect">
            <a:avLst/>
          </a:prstGeom>
        </p:spPr>
      </p:pic>
    </p:spTree>
    <p:extLst>
      <p:ext uri="{BB962C8B-B14F-4D97-AF65-F5344CB8AC3E}">
        <p14:creationId xmlns:p14="http://schemas.microsoft.com/office/powerpoint/2010/main" val="30778924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96C77579-8C0E-2844-B9F7-40A2147A9C5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3A1D5163-F460-76FD-954A-3ED219F51CC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322E102-063A-05C8-5A32-216A709182C2}"/>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4AC7F3BB-64D7-3001-5E77-E1913A962DD5}"/>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4D6A7BA-F71B-0C9E-9FAB-C5CD08211A0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EB9EE540-CE9D-DC12-412D-085FBA0EB996}"/>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latin typeface="Arial"/>
              <a:ea typeface="Arial"/>
              <a:cs typeface="Arial"/>
              <a:sym typeface="Arial"/>
            </a:endParaRPr>
          </a:p>
        </p:txBody>
      </p:sp>
      <p:sp>
        <p:nvSpPr>
          <p:cNvPr id="130" name="Google Shape;130;p4">
            <a:extLst>
              <a:ext uri="{FF2B5EF4-FFF2-40B4-BE49-F238E27FC236}">
                <a16:creationId xmlns:a16="http://schemas.microsoft.com/office/drawing/2014/main" id="{53598C2D-5B0D-E9D3-9A30-C96B8FF7769E}"/>
              </a:ext>
            </a:extLst>
          </p:cNvPr>
          <p:cNvSpPr/>
          <p:nvPr/>
        </p:nvSpPr>
        <p:spPr>
          <a:xfrm>
            <a:off x="914400" y="2717504"/>
            <a:ext cx="11328400" cy="6897779"/>
          </a:xfrm>
          <a:prstGeom prst="rect">
            <a:avLst/>
          </a:prstGeom>
          <a:noFill/>
          <a:ln>
            <a:noFill/>
          </a:ln>
        </p:spPr>
        <p:txBody>
          <a:bodyPr spcFirstLastPara="1" wrap="square" lIns="91425" tIns="45700" rIns="91425" bIns="45700" anchor="t" anchorCtr="0">
            <a:noAutofit/>
          </a:bodyPr>
          <a:lstStyle/>
          <a:p>
            <a:pPr algn="l">
              <a:lnSpc>
                <a:spcPct val="100000"/>
              </a:lnSpc>
              <a:spcBef>
                <a:spcPts val="0"/>
              </a:spcBef>
            </a:pPr>
            <a:r>
              <a:rPr lang="es-ES_tradnl" sz="2000">
                <a:solidFill>
                  <a:schemeClr val="accent6"/>
                </a:solidFill>
                <a:latin typeface="Montserrat" pitchFamily="2" charset="77"/>
              </a:rPr>
              <a:t>El DISC diseñó una encuesta estructurada en línea autoadministrada de diez preguntas. En ella se recogía la edad, la región, la paridad, el estado de embarazo, el uso de anticonceptivos, el conocimiento de la IS, la fuente de información sobre la IS, el conocimiento de las intervenciones del DISC, el interés por la IS y la intención de practicar la IS. Se tradujo a los idiomas locales.</a:t>
            </a:r>
          </a:p>
          <a:p>
            <a:pPr algn="l">
              <a:lnSpc>
                <a:spcPct val="100000"/>
              </a:lnSpc>
              <a:spcBef>
                <a:spcPts val="0"/>
              </a:spcBef>
            </a:pPr>
            <a:r>
              <a:rPr lang="es-ES_tradnl" sz="2000">
                <a:solidFill>
                  <a:schemeClr val="accent2"/>
                </a:solidFill>
                <a:latin typeface="Montserrat" pitchFamily="2" charset="77"/>
              </a:rPr>
              <a:t>Con Affluence, DISC desplegó un instrumento de inteligencia artificial (IA) para identificar a los principales líderes de opinión locales, conocidos como micro y nanoinfluyentes, para que sirvieran de equipo de enumeración. La herramienta de IA seleccionó a las personas influyentes en función de sus foros activos y sus principales características demográficas, psicográficas y geográficas.</a:t>
            </a:r>
          </a:p>
          <a:p>
            <a:pPr algn="l">
              <a:lnSpc>
                <a:spcPct val="100000"/>
              </a:lnSpc>
              <a:spcBef>
                <a:spcPts val="0"/>
              </a:spcBef>
            </a:pPr>
            <a:r>
              <a:rPr lang="es-ES_tradnl" sz="2000">
                <a:solidFill>
                  <a:srgbClr val="7030A0"/>
                </a:solidFill>
                <a:latin typeface="Montserrat" pitchFamily="2" charset="77"/>
              </a:rPr>
              <a:t>Los encuestadores-influenciadores reclutaron a los encuestados en función del sexo y el lugar de residencia, utilizando un enfoque de inclusión voluntaria. Difundieron la encuesta a través de las redes sociales, chats de grupo y mensajes directos.</a:t>
            </a:r>
          </a:p>
          <a:p>
            <a:pPr algn="l">
              <a:lnSpc>
                <a:spcPct val="100000"/>
              </a:lnSpc>
              <a:spcBef>
                <a:spcPts val="0"/>
              </a:spcBef>
            </a:pPr>
            <a:r>
              <a:rPr lang="es-ES_tradnl" sz="2000">
                <a:solidFill>
                  <a:schemeClr val="accent6"/>
                </a:solidFill>
                <a:latin typeface="Montserrat" pitchFamily="2" charset="77"/>
              </a:rPr>
              <a:t>Los tamaños de muestra deseados se calcularon utilizando poblaciones urbanas estimadas de mujeres en edad reproductiva en los estados de Oyo, Lagos y Níger en Nigeria, y en las regiones oriental y occidental de Uganda, para obtener un intervalo de confianza del 95% y un margen de error de 4. Los tamaños de muestra deseados resultantes fueron 600 en cada país.</a:t>
            </a:r>
          </a:p>
          <a:p>
            <a:pPr algn="l">
              <a:lnSpc>
                <a:spcPct val="100000"/>
              </a:lnSpc>
              <a:spcBef>
                <a:spcPts val="0"/>
              </a:spcBef>
            </a:pPr>
            <a:r>
              <a:rPr lang="es-ES_tradnl" sz="2000">
                <a:solidFill>
                  <a:schemeClr val="accent6"/>
                </a:solidFill>
                <a:latin typeface="Montserrat" pitchFamily="2" charset="77"/>
              </a:rPr>
              <a:t>Para fomentar un reclutamiento eficaz de la muestra, se ofreció a los encuestadores influyentes una "bonificación rápida" de hasta 5 dólares estadounidenses por reclutar participantes en un plazo de tiempo determinado. Este plazo se ajustó durante la encuesta para fomentar la productividad.</a:t>
            </a:r>
          </a:p>
        </p:txBody>
      </p:sp>
      <p:sp>
        <p:nvSpPr>
          <p:cNvPr id="2" name="Rectangle 1">
            <a:extLst>
              <a:ext uri="{FF2B5EF4-FFF2-40B4-BE49-F238E27FC236}">
                <a16:creationId xmlns:a16="http://schemas.microsoft.com/office/drawing/2014/main" id="{CF068593-25C6-0BC3-2C9B-2534272A95EB}"/>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Ontiri</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S, Cole C, et al: Layering innovative data sources to bridge the gap: delivering what's needed to manage Demand Generation for new family planning product introduction.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Ponencia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presentada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en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ICFP 2022; 14-17 de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noviembre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Ciudad de Pattaya,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Tailandia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Programa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ICFP. [base de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datos</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en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línea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hlinkClick r:id="rId4"/>
              </a:rPr>
              <a:t>https://icfp2022.dryfta.com/index.php?option=com_dryfta&amp;view=program&amp;Itemid=684</a:t>
            </a:r>
            <a:endParaRPr lang="en-US" sz="1200" dirty="0">
              <a:solidFill>
                <a:srgbClr val="333333"/>
              </a:solidFill>
              <a:latin typeface="Montserrat" pitchFamily="2" charset="77"/>
              <a:ea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1D22BC28-AB14-0FFE-AC56-C6D66A20C320}"/>
              </a:ext>
            </a:extLst>
          </p:cNvPr>
          <p:cNvSpPr txBox="1"/>
          <p:nvPr/>
        </p:nvSpPr>
        <p:spPr>
          <a:xfrm>
            <a:off x="13193523" y="3557449"/>
            <a:ext cx="4351202" cy="523220"/>
          </a:xfrm>
          <a:prstGeom prst="rect">
            <a:avLst/>
          </a:prstGeom>
          <a:noFill/>
          <a:ln>
            <a:solidFill>
              <a:schemeClr val="accent6"/>
            </a:solidFill>
          </a:ln>
        </p:spPr>
        <p:txBody>
          <a:bodyPr wrap="square" rtlCol="0">
            <a:spAutoFit/>
          </a:bodyPr>
          <a:lstStyle/>
          <a:p>
            <a:r>
              <a:rPr lang="en-US" sz="2800" dirty="0">
                <a:solidFill>
                  <a:schemeClr val="accent6"/>
                </a:solidFill>
                <a:latin typeface="Montserrat" pitchFamily="2" charset="77"/>
              </a:rPr>
              <a:t>Entorno y diseño</a:t>
            </a:r>
          </a:p>
        </p:txBody>
      </p:sp>
      <p:sp>
        <p:nvSpPr>
          <p:cNvPr id="6" name="TextBox 5">
            <a:extLst>
              <a:ext uri="{FF2B5EF4-FFF2-40B4-BE49-F238E27FC236}">
                <a16:creationId xmlns:a16="http://schemas.microsoft.com/office/drawing/2014/main" id="{9921DE28-815B-AC5F-BB0C-6893CF04B170}"/>
              </a:ext>
            </a:extLst>
          </p:cNvPr>
          <p:cNvSpPr txBox="1"/>
          <p:nvPr/>
        </p:nvSpPr>
        <p:spPr>
          <a:xfrm>
            <a:off x="13193523" y="7016765"/>
            <a:ext cx="4351202" cy="523220"/>
          </a:xfrm>
          <a:prstGeom prst="rect">
            <a:avLst/>
          </a:prstGeom>
          <a:noFill/>
          <a:ln>
            <a:solidFill>
              <a:srgbClr val="7030A0"/>
            </a:solidFill>
          </a:ln>
        </p:spPr>
        <p:txBody>
          <a:bodyPr wrap="square" rtlCol="0">
            <a:spAutoFit/>
          </a:bodyPr>
          <a:lstStyle/>
          <a:p>
            <a:r>
              <a:rPr lang="en-US" sz="2800" dirty="0">
                <a:solidFill>
                  <a:srgbClr val="7030A0"/>
                </a:solidFill>
                <a:latin typeface="Montserrat" pitchFamily="2" charset="77"/>
              </a:rPr>
              <a:t>Fuentes de datos</a:t>
            </a:r>
          </a:p>
        </p:txBody>
      </p:sp>
      <p:sp>
        <p:nvSpPr>
          <p:cNvPr id="7" name="TextBox 6">
            <a:extLst>
              <a:ext uri="{FF2B5EF4-FFF2-40B4-BE49-F238E27FC236}">
                <a16:creationId xmlns:a16="http://schemas.microsoft.com/office/drawing/2014/main" id="{B6E87A05-CC03-1F38-56E7-255C8A879A98}"/>
              </a:ext>
            </a:extLst>
          </p:cNvPr>
          <p:cNvSpPr txBox="1"/>
          <p:nvPr/>
        </p:nvSpPr>
        <p:spPr>
          <a:xfrm>
            <a:off x="13193523" y="5287107"/>
            <a:ext cx="4351202" cy="523220"/>
          </a:xfrm>
          <a:prstGeom prst="rect">
            <a:avLst/>
          </a:prstGeom>
          <a:noFill/>
          <a:ln>
            <a:solidFill>
              <a:schemeClr val="accent2"/>
            </a:solidFill>
          </a:ln>
        </p:spPr>
        <p:txBody>
          <a:bodyPr wrap="square" rtlCol="0">
            <a:spAutoFit/>
          </a:bodyPr>
          <a:lstStyle/>
          <a:p>
            <a:r>
              <a:rPr lang="en-US" sz="2800" dirty="0">
                <a:solidFill>
                  <a:schemeClr val="accent2"/>
                </a:solidFill>
                <a:latin typeface="Montserrat" pitchFamily="2" charset="77"/>
              </a:rPr>
              <a:t>Enfoque analítico</a:t>
            </a:r>
          </a:p>
        </p:txBody>
      </p:sp>
    </p:spTree>
    <p:extLst>
      <p:ext uri="{BB962C8B-B14F-4D97-AF65-F5344CB8AC3E}">
        <p14:creationId xmlns:p14="http://schemas.microsoft.com/office/powerpoint/2010/main" val="35877017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41CCB-8E68-2E64-6A96-33B03CF43677}"/>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8A29FBC2-5C5D-7EA6-6437-C320F7347864}"/>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0EF83FB0-28B3-B6FC-7FD8-49F7068444F9}"/>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0531CEF8-5784-E982-00DE-C7774289A1AE}"/>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26A2C897-DD29-68ED-E754-1C3F8AD57BAF}"/>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es-ES_tradnl" sz="7200" b="1" dirty="0">
                <a:solidFill>
                  <a:srgbClr val="FFFFFF"/>
                </a:solidFill>
                <a:latin typeface="Montserrat"/>
                <a:ea typeface="Montserrat"/>
                <a:cs typeface="Montserrat"/>
                <a:sym typeface="Montserrat"/>
              </a:rPr>
              <a:t>Resultados</a:t>
            </a:r>
            <a:endParaRPr lang="es-ES_tradnl" sz="7200" b="1" i="0" u="none" strike="noStrike" cap="none" dirty="0">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248839FB-67EB-7EEF-5E58-03E87AD0116D}"/>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s-ES_tradnl" sz="2800" i="0" u="none" strike="noStrike" cap="none" dirty="0">
                <a:solidFill>
                  <a:srgbClr val="FFFFFF"/>
                </a:solidFill>
                <a:latin typeface="Montserrat"/>
                <a:ea typeface="Montserrat"/>
                <a:cs typeface="Montserrat"/>
                <a:sym typeface="Montserrat"/>
              </a:rPr>
              <a:t>2</a:t>
            </a:r>
            <a:r>
              <a:rPr lang="es-ES_tradnl" sz="2800" dirty="0">
                <a:solidFill>
                  <a:srgbClr val="FFFFFF"/>
                </a:solidFill>
                <a:latin typeface="Montserrat"/>
                <a:ea typeface="Montserrat"/>
                <a:cs typeface="Montserrat"/>
                <a:sym typeface="Montserrat"/>
              </a:rPr>
              <a:t>5</a:t>
            </a:r>
            <a:r>
              <a:rPr lang="es-ES_tradnl" sz="2800" i="0" u="none" strike="noStrike" cap="none" dirty="0">
                <a:solidFill>
                  <a:srgbClr val="FFFFFF"/>
                </a:solidFill>
                <a:latin typeface="Montserrat"/>
                <a:ea typeface="Montserrat"/>
                <a:cs typeface="Montserrat"/>
                <a:sym typeface="Montserrat"/>
              </a:rPr>
              <a:t>0 palabras como máximo</a:t>
            </a:r>
          </a:p>
        </p:txBody>
      </p:sp>
    </p:spTree>
    <p:extLst>
      <p:ext uri="{BB962C8B-B14F-4D97-AF65-F5344CB8AC3E}">
        <p14:creationId xmlns:p14="http://schemas.microsoft.com/office/powerpoint/2010/main" val="19217872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38A34A0-E822-0A2A-9276-D1A669C8AFF1}"/>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E11BE83-F744-EF22-24B4-01D752E5DA36}"/>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48CFFF79-883F-887C-3A93-D99B97DEB1F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BF40346-0895-631A-2074-79D5E9187678}"/>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00F1EEA-B519-4323-18D9-7D13E56E66F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C061ED0E-2578-E2F3-67A5-3B452BB9D6F4}"/>
              </a:ext>
            </a:extLst>
          </p:cNvPr>
          <p:cNvSpPr txBox="1"/>
          <p:nvPr/>
        </p:nvSpPr>
        <p:spPr>
          <a:xfrm>
            <a:off x="914400" y="164592"/>
            <a:ext cx="15716100" cy="15124140"/>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Resultados Principales</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graphicFrame>
        <p:nvGraphicFramePr>
          <p:cNvPr id="2" name="Table 1">
            <a:extLst>
              <a:ext uri="{FF2B5EF4-FFF2-40B4-BE49-F238E27FC236}">
                <a16:creationId xmlns:a16="http://schemas.microsoft.com/office/drawing/2014/main" id="{096BD839-7CEA-8A9C-CBED-37371094CB6A}"/>
              </a:ext>
            </a:extLst>
          </p:cNvPr>
          <p:cNvGraphicFramePr>
            <a:graphicFrameLocks noGrp="1"/>
          </p:cNvGraphicFramePr>
          <p:nvPr>
            <p:extLst>
              <p:ext uri="{D42A27DB-BD31-4B8C-83A1-F6EECF244321}">
                <p14:modId xmlns:p14="http://schemas.microsoft.com/office/powerpoint/2010/main" val="4283037433"/>
              </p:ext>
            </p:extLst>
          </p:nvPr>
        </p:nvGraphicFramePr>
        <p:xfrm>
          <a:off x="789185" y="2646446"/>
          <a:ext cx="16709629" cy="6822772"/>
        </p:xfrm>
        <a:graphic>
          <a:graphicData uri="http://schemas.openxmlformats.org/drawingml/2006/table">
            <a:tbl>
              <a:tblPr firstRow="1" bandRow="1">
                <a:tableStyleId>{85BE263C-DBD7-4A20-BB59-AAB30ACAA65A}</a:tableStyleId>
              </a:tblPr>
              <a:tblGrid>
                <a:gridCol w="5959874">
                  <a:extLst>
                    <a:ext uri="{9D8B030D-6E8A-4147-A177-3AD203B41FA5}">
                      <a16:colId xmlns:a16="http://schemas.microsoft.com/office/drawing/2014/main" val="3655672170"/>
                    </a:ext>
                  </a:extLst>
                </a:gridCol>
                <a:gridCol w="10749755">
                  <a:extLst>
                    <a:ext uri="{9D8B030D-6E8A-4147-A177-3AD203B41FA5}">
                      <a16:colId xmlns:a16="http://schemas.microsoft.com/office/drawing/2014/main" val="1639216212"/>
                    </a:ext>
                  </a:extLst>
                </a:gridCol>
              </a:tblGrid>
              <a:tr h="640701">
                <a:tc>
                  <a:txBody>
                    <a:bodyPr/>
                    <a:lstStyle/>
                    <a:p>
                      <a:r>
                        <a:rPr lang="es-ES_tradnl" sz="3200" noProof="0">
                          <a:latin typeface="Montserrat" pitchFamily="2" charset="77"/>
                        </a:rPr>
                        <a:t>Alcance del resumen </a:t>
                      </a:r>
                    </a:p>
                  </a:txBody>
                  <a:tcPr>
                    <a:solidFill>
                      <a:srgbClr val="B61040"/>
                    </a:solidFill>
                  </a:tcPr>
                </a:tc>
                <a:tc>
                  <a:txBody>
                    <a:bodyPr/>
                    <a:lstStyle/>
                    <a:p>
                      <a:r>
                        <a:rPr lang="es-ES_tradnl" sz="3200" noProof="0" dirty="0">
                          <a:latin typeface="Montserrat" pitchFamily="2" charset="77"/>
                        </a:rPr>
                        <a:t>Problemas </a:t>
                      </a:r>
                      <a:r>
                        <a:rPr lang="es-ES_tradnl" sz="3200" noProof="0" dirty="0" err="1">
                          <a:latin typeface="Montserrat" pitchFamily="2" charset="77"/>
                        </a:rPr>
                        <a:t>principals</a:t>
                      </a:r>
                      <a:r>
                        <a:rPr lang="es-ES_tradnl" sz="3200" noProof="0" dirty="0">
                          <a:latin typeface="Montserrat" pitchFamily="2" charset="77"/>
                        </a:rPr>
                        <a:t> a abordar</a:t>
                      </a:r>
                    </a:p>
                  </a:txBody>
                  <a:tcPr>
                    <a:solidFill>
                      <a:srgbClr val="B61040"/>
                    </a:solidFill>
                  </a:tcPr>
                </a:tc>
                <a:extLst>
                  <a:ext uri="{0D108BD9-81ED-4DB2-BD59-A6C34878D82A}">
                    <a16:rowId xmlns:a16="http://schemas.microsoft.com/office/drawing/2014/main" val="206923382"/>
                  </a:ext>
                </a:extLst>
              </a:tr>
              <a:tr h="2050242">
                <a:tc>
                  <a:txBody>
                    <a:bodyPr/>
                    <a:lstStyle/>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s-ES_tradnl" sz="2400" b="1" kern="1200" noProof="0">
                          <a:latin typeface="Montserrat" pitchFamily="2" charset="77"/>
                        </a:rPr>
                        <a:t>Investigación formativa o evaluación </a:t>
                      </a:r>
                    </a:p>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s-ES_tradnl" sz="2400" b="1" kern="1200" noProof="0">
                          <a:latin typeface="Montserrat" pitchFamily="2" charset="77"/>
                        </a:rPr>
                        <a:t>Evaluación de las necesidades </a:t>
                      </a:r>
                      <a:endParaRPr lang="es-ES_tradnl" sz="2400" b="1" kern="1200" noProof="0">
                        <a:solidFill>
                          <a:schemeClr val="dk1"/>
                        </a:solidFill>
                        <a:latin typeface="Montserrat" pitchFamily="2" charset="77"/>
                        <a:ea typeface="+mn-ea"/>
                        <a:cs typeface="+mn-cs"/>
                      </a:endParaRP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s-ES_tradnl" sz="2400" kern="1200" noProof="0">
                          <a:solidFill>
                            <a:schemeClr val="dk1"/>
                          </a:solidFill>
                          <a:latin typeface="Montserrat" pitchFamily="2" charset="77"/>
                          <a:ea typeface="+mn-ea"/>
                          <a:cs typeface="+mn-cs"/>
                        </a:rPr>
                        <a:t>Recomendaciones específicas para una intervención de salud pública</a:t>
                      </a:r>
                    </a:p>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endParaRPr lang="es-ES_tradnl" sz="2400" kern="1200" noProof="0">
                        <a:solidFill>
                          <a:schemeClr val="dk1"/>
                        </a:solidFill>
                        <a:latin typeface="Montserrat" pitchFamily="2" charset="77"/>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s-ES_tradnl" sz="2400" kern="1200" noProof="0">
                          <a:solidFill>
                            <a:schemeClr val="dk1"/>
                          </a:solidFill>
                          <a:latin typeface="Montserrat" pitchFamily="2" charset="77"/>
                          <a:ea typeface="+mn-ea"/>
                          <a:cs typeface="+mn-cs"/>
                        </a:rPr>
                        <a:t>Recomendaciones prioritarias específicas para una intervención específica  </a:t>
                      </a:r>
                    </a:p>
                  </a:txBody>
                  <a:tcPr/>
                </a:tc>
                <a:extLst>
                  <a:ext uri="{0D108BD9-81ED-4DB2-BD59-A6C34878D82A}">
                    <a16:rowId xmlns:a16="http://schemas.microsoft.com/office/drawing/2014/main" val="4125261007"/>
                  </a:ext>
                </a:extLst>
              </a:tr>
              <a:tr h="928326">
                <a:tc>
                  <a:txBody>
                    <a:bodyPr/>
                    <a:lstStyle/>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s-ES_tradnl" sz="2400" b="1" kern="1200" noProof="0">
                          <a:latin typeface="Montserrat" pitchFamily="2" charset="77"/>
                        </a:rPr>
                        <a:t>Evaluación del proceso </a:t>
                      </a:r>
                    </a:p>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endParaRPr lang="es-ES_tradnl" sz="2400" b="1" kern="1200" noProof="0">
                        <a:solidFill>
                          <a:schemeClr val="dk1"/>
                        </a:solidFill>
                        <a:latin typeface="Montserrat" pitchFamily="2" charset="77"/>
                        <a:ea typeface="+mn-ea"/>
                        <a:cs typeface="+mn-cs"/>
                      </a:endParaRP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s-ES_tradnl" sz="2400" kern="1200" noProof="0">
                          <a:solidFill>
                            <a:schemeClr val="dk1"/>
                          </a:solidFill>
                          <a:latin typeface="Montserrat" pitchFamily="2" charset="77"/>
                          <a:ea typeface="+mn-ea"/>
                          <a:cs typeface="+mn-cs"/>
                        </a:rPr>
                        <a:t>¿Se ejecutó el proyecto según lo previsto, se hizo bien, tuvo acceso y cobertura?</a:t>
                      </a:r>
                    </a:p>
                  </a:txBody>
                  <a:tcPr/>
                </a:tc>
                <a:extLst>
                  <a:ext uri="{0D108BD9-81ED-4DB2-BD59-A6C34878D82A}">
                    <a16:rowId xmlns:a16="http://schemas.microsoft.com/office/drawing/2014/main" val="339513559"/>
                  </a:ext>
                </a:extLst>
              </a:tr>
              <a:tr h="3203503">
                <a:tc>
                  <a:txBody>
                    <a:bodyPr/>
                    <a:lstStyle/>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s-ES_tradnl" sz="2400" b="1" kern="1200" noProof="0">
                          <a:latin typeface="Montserrat" pitchFamily="2" charset="77"/>
                        </a:rPr>
                        <a:t>Evaluación de resultados </a:t>
                      </a:r>
                    </a:p>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endParaRPr lang="es-ES_tradnl" sz="2400" b="1" kern="1200" noProof="0">
                        <a:latin typeface="Montserrat" pitchFamily="2" charset="77"/>
                      </a:endParaRPr>
                    </a:p>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s-ES_tradnl" sz="2400" b="1" kern="1200" noProof="0">
                          <a:latin typeface="Montserrat" pitchFamily="2" charset="77"/>
                        </a:rPr>
                        <a:t>Evaluación de impacto</a:t>
                      </a: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s-ES_tradnl" sz="2400" kern="1200" noProof="0" dirty="0">
                          <a:solidFill>
                            <a:schemeClr val="dk1"/>
                          </a:solidFill>
                          <a:latin typeface="Montserrat" pitchFamily="2" charset="77"/>
                          <a:ea typeface="+mn-ea"/>
                          <a:cs typeface="+mn-cs"/>
                        </a:rPr>
                        <a:t>El cambio en las características observadas de la población objetivo. (Nota: no el estado del programa).</a:t>
                      </a:r>
                    </a:p>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endParaRPr lang="es-ES_tradnl" sz="2400" kern="1200" noProof="0" dirty="0">
                        <a:solidFill>
                          <a:schemeClr val="dk1"/>
                        </a:solidFill>
                        <a:latin typeface="Montserrat" pitchFamily="2" charset="77"/>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s-ES_tradnl" sz="2400" kern="1200" noProof="0" dirty="0">
                          <a:solidFill>
                            <a:schemeClr val="dk1"/>
                          </a:solidFill>
                          <a:latin typeface="Montserrat" pitchFamily="2" charset="77"/>
                          <a:ea typeface="+mn-ea"/>
                          <a:cs typeface="+mn-cs"/>
                        </a:rPr>
                        <a:t>El cambio en las características observadas de la población objetivo que puede atribuirse al programa.</a:t>
                      </a:r>
                    </a:p>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s-ES_tradnl" sz="2400" kern="1200" noProof="0" dirty="0">
                          <a:solidFill>
                            <a:schemeClr val="dk1"/>
                          </a:solidFill>
                          <a:latin typeface="Montserrat" pitchFamily="2" charset="77"/>
                          <a:ea typeface="+mn-ea"/>
                          <a:cs typeface="+mn-cs"/>
                        </a:rPr>
                        <a:t>Requiere un diseño y un análisis rigurosos para establecer la relación causal</a:t>
                      </a:r>
                    </a:p>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s-ES_tradnl" sz="2400" kern="1200" noProof="0" dirty="0">
                          <a:solidFill>
                            <a:schemeClr val="dk1"/>
                          </a:solidFill>
                          <a:latin typeface="Montserrat" pitchFamily="2" charset="77"/>
                          <a:ea typeface="+mn-ea"/>
                          <a:cs typeface="+mn-cs"/>
                        </a:rPr>
                        <a:t>¿Cuál fue el efecto neto del programa?</a:t>
                      </a:r>
                    </a:p>
                  </a:txBody>
                  <a:tcPr/>
                </a:tc>
                <a:extLst>
                  <a:ext uri="{0D108BD9-81ED-4DB2-BD59-A6C34878D82A}">
                    <a16:rowId xmlns:a16="http://schemas.microsoft.com/office/drawing/2014/main" val="2950274572"/>
                  </a:ext>
                </a:extLst>
              </a:tr>
            </a:tbl>
          </a:graphicData>
        </a:graphic>
      </p:graphicFrame>
      <p:sp>
        <p:nvSpPr>
          <p:cNvPr id="3" name="Rectangle 2">
            <a:extLst>
              <a:ext uri="{FF2B5EF4-FFF2-40B4-BE49-F238E27FC236}">
                <a16:creationId xmlns:a16="http://schemas.microsoft.com/office/drawing/2014/main" id="{C3E034E3-B391-DD55-8C1F-3701529AE40B}"/>
              </a:ext>
            </a:extLst>
          </p:cNvPr>
          <p:cNvSpPr/>
          <p:nvPr/>
        </p:nvSpPr>
        <p:spPr>
          <a:xfrm>
            <a:off x="4064478" y="9677244"/>
            <a:ext cx="10159041" cy="338554"/>
          </a:xfrm>
          <a:prstGeom prst="rect">
            <a:avLst/>
          </a:prstGeom>
        </p:spPr>
        <p:txBody>
          <a:bodyPr wrap="square">
            <a:spAutoFit/>
          </a:bodyPr>
          <a:lstStyle/>
          <a:p>
            <a:pPr algn="ctr"/>
            <a:r>
              <a:rPr lang="en-US" sz="1600" i="1" dirty="0">
                <a:solidFill>
                  <a:srgbClr val="2E2E2E"/>
                </a:solidFill>
                <a:latin typeface="Montserrat" pitchFamily="2" charset="77"/>
              </a:rPr>
              <a:t>Source: Dixon Thomas, ... Hong Li, in </a:t>
            </a:r>
            <a:r>
              <a:rPr lang="en-US" sz="1600" i="1" dirty="0">
                <a:solidFill>
                  <a:srgbClr val="0C7DBB"/>
                </a:solidFill>
                <a:latin typeface="Montserrat" pitchFamily="2" charset="77"/>
                <a:hlinkClick r:id="rId5"/>
              </a:rPr>
              <a:t>Clinical Pharmacy Education, Practice and Research</a:t>
            </a:r>
            <a:r>
              <a:rPr lang="en-US" sz="1600" i="1" dirty="0">
                <a:solidFill>
                  <a:srgbClr val="2E2E2E"/>
                </a:solidFill>
                <a:latin typeface="Montserrat" pitchFamily="2" charset="77"/>
              </a:rPr>
              <a:t>, 2019</a:t>
            </a:r>
            <a:endParaRPr lang="en-US" sz="1600" i="1" dirty="0">
              <a:latin typeface="Montserrat" pitchFamily="2" charset="77"/>
            </a:endParaRPr>
          </a:p>
        </p:txBody>
      </p:sp>
    </p:spTree>
    <p:extLst>
      <p:ext uri="{BB962C8B-B14F-4D97-AF65-F5344CB8AC3E}">
        <p14:creationId xmlns:p14="http://schemas.microsoft.com/office/powerpoint/2010/main" val="36508231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11FA3EAB-5DD3-7E76-5FC2-D67C035D9721}"/>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6757019-9627-AFD7-5A52-12C9A891A8F0}"/>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2D840F69-630B-4C0A-3507-C5C506B75BBC}"/>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52423128-9B0A-6BAA-82BE-72C6002D18EB}"/>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3FC6562-DEBB-BC2C-7634-9A59794D72FD}"/>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AA2F688-2BE2-A5F9-FE90-B250C75905D5}"/>
              </a:ext>
            </a:extLst>
          </p:cNvPr>
          <p:cNvSpPr txBox="1"/>
          <p:nvPr/>
        </p:nvSpPr>
        <p:spPr>
          <a:xfrm>
            <a:off x="914400" y="164592"/>
            <a:ext cx="15716100" cy="15124140"/>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Resultados Principales</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3" name="Rectangle 2">
            <a:extLst>
              <a:ext uri="{FF2B5EF4-FFF2-40B4-BE49-F238E27FC236}">
                <a16:creationId xmlns:a16="http://schemas.microsoft.com/office/drawing/2014/main" id="{8143519A-BF0E-556C-B615-3F05763076D7}"/>
              </a:ext>
            </a:extLst>
          </p:cNvPr>
          <p:cNvSpPr/>
          <p:nvPr/>
        </p:nvSpPr>
        <p:spPr>
          <a:xfrm>
            <a:off x="4064478" y="9677244"/>
            <a:ext cx="10159041" cy="338554"/>
          </a:xfrm>
          <a:prstGeom prst="rect">
            <a:avLst/>
          </a:prstGeom>
        </p:spPr>
        <p:txBody>
          <a:bodyPr wrap="square">
            <a:spAutoFit/>
          </a:bodyPr>
          <a:lstStyle/>
          <a:p>
            <a:pPr algn="ctr"/>
            <a:r>
              <a:rPr lang="en-US" sz="1600" i="1" dirty="0">
                <a:solidFill>
                  <a:srgbClr val="2E2E2E"/>
                </a:solidFill>
                <a:latin typeface="Montserrat" pitchFamily="2" charset="77"/>
              </a:rPr>
              <a:t>Source: Dixon Thomas, ... Hong Li, in </a:t>
            </a:r>
            <a:r>
              <a:rPr lang="en-US" sz="1600" i="1" dirty="0">
                <a:solidFill>
                  <a:srgbClr val="0C7DBB"/>
                </a:solidFill>
                <a:latin typeface="Montserrat" pitchFamily="2" charset="77"/>
                <a:hlinkClick r:id="rId4"/>
              </a:rPr>
              <a:t>Clinical Pharmacy Education, Practice and Research</a:t>
            </a:r>
            <a:r>
              <a:rPr lang="en-US" sz="1600" i="1" dirty="0">
                <a:solidFill>
                  <a:srgbClr val="2E2E2E"/>
                </a:solidFill>
                <a:latin typeface="Montserrat" pitchFamily="2" charset="77"/>
              </a:rPr>
              <a:t>, 2019</a:t>
            </a:r>
            <a:endParaRPr lang="en-US" sz="1600" i="1" dirty="0">
              <a:latin typeface="Montserrat" pitchFamily="2" charset="77"/>
            </a:endParaRPr>
          </a:p>
        </p:txBody>
      </p:sp>
      <p:graphicFrame>
        <p:nvGraphicFramePr>
          <p:cNvPr id="4" name="Table 3">
            <a:extLst>
              <a:ext uri="{FF2B5EF4-FFF2-40B4-BE49-F238E27FC236}">
                <a16:creationId xmlns:a16="http://schemas.microsoft.com/office/drawing/2014/main" id="{F5E1C876-708C-0988-EFB6-5F756D4709B9}"/>
              </a:ext>
            </a:extLst>
          </p:cNvPr>
          <p:cNvGraphicFramePr>
            <a:graphicFrameLocks noGrp="1"/>
          </p:cNvGraphicFramePr>
          <p:nvPr>
            <p:extLst>
              <p:ext uri="{D42A27DB-BD31-4B8C-83A1-F6EECF244321}">
                <p14:modId xmlns:p14="http://schemas.microsoft.com/office/powerpoint/2010/main" val="3190154098"/>
              </p:ext>
            </p:extLst>
          </p:nvPr>
        </p:nvGraphicFramePr>
        <p:xfrm>
          <a:off x="789185" y="2800513"/>
          <a:ext cx="16709629" cy="6597008"/>
        </p:xfrm>
        <a:graphic>
          <a:graphicData uri="http://schemas.openxmlformats.org/drawingml/2006/table">
            <a:tbl>
              <a:tblPr firstRow="1" bandRow="1">
                <a:tableStyleId>{85BE263C-DBD7-4A20-BB59-AAB30ACAA65A}</a:tableStyleId>
              </a:tblPr>
              <a:tblGrid>
                <a:gridCol w="4541397">
                  <a:extLst>
                    <a:ext uri="{9D8B030D-6E8A-4147-A177-3AD203B41FA5}">
                      <a16:colId xmlns:a16="http://schemas.microsoft.com/office/drawing/2014/main" val="3655672170"/>
                    </a:ext>
                  </a:extLst>
                </a:gridCol>
                <a:gridCol w="12168232">
                  <a:extLst>
                    <a:ext uri="{9D8B030D-6E8A-4147-A177-3AD203B41FA5}">
                      <a16:colId xmlns:a16="http://schemas.microsoft.com/office/drawing/2014/main" val="1639216212"/>
                    </a:ext>
                  </a:extLst>
                </a:gridCol>
              </a:tblGrid>
              <a:tr h="428847">
                <a:tc>
                  <a:txBody>
                    <a:bodyPr/>
                    <a:lstStyle/>
                    <a:p>
                      <a:r>
                        <a:rPr lang="es-ES_tradnl" sz="2000" noProof="0">
                          <a:latin typeface="Montserrat" pitchFamily="2" charset="77"/>
                        </a:rPr>
                        <a:t>Alcance del resumen </a:t>
                      </a:r>
                    </a:p>
                  </a:txBody>
                  <a:tcPr>
                    <a:solidFill>
                      <a:srgbClr val="B61040"/>
                    </a:solidFill>
                  </a:tcPr>
                </a:tc>
                <a:tc>
                  <a:txBody>
                    <a:bodyPr/>
                    <a:lstStyle/>
                    <a:p>
                      <a:r>
                        <a:rPr lang="es-ES_tradnl" sz="2000" noProof="0">
                          <a:latin typeface="Montserrat" pitchFamily="2" charset="77"/>
                        </a:rPr>
                        <a:t>Problemas principals a abordar</a:t>
                      </a:r>
                    </a:p>
                  </a:txBody>
                  <a:tcPr>
                    <a:solidFill>
                      <a:srgbClr val="B61040"/>
                    </a:solidFill>
                  </a:tcPr>
                </a:tc>
                <a:extLst>
                  <a:ext uri="{0D108BD9-81ED-4DB2-BD59-A6C34878D82A}">
                    <a16:rowId xmlns:a16="http://schemas.microsoft.com/office/drawing/2014/main" val="206923382"/>
                  </a:ext>
                </a:extLst>
              </a:tr>
              <a:tr h="2830391">
                <a:tc>
                  <a:txBody>
                    <a:bodyPr/>
                    <a:lstStyle/>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s-ES_tradnl" sz="2000" noProof="0">
                          <a:latin typeface="Montserrat" pitchFamily="2" charset="77"/>
                        </a:rPr>
                        <a:t>Análisis de minimización de costes</a:t>
                      </a:r>
                    </a:p>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endParaRPr lang="es-ES_tradnl" sz="2000" noProof="0">
                        <a:latin typeface="Montserrat" pitchFamily="2" charset="77"/>
                      </a:endParaRPr>
                    </a:p>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s-ES_tradnl" sz="2000" noProof="0">
                          <a:latin typeface="Montserrat" pitchFamily="2" charset="77"/>
                        </a:rPr>
                        <a:t>Análisis coste-eficacia</a:t>
                      </a:r>
                      <a:br>
                        <a:rPr lang="es-ES_tradnl" sz="2000" noProof="0">
                          <a:latin typeface="Montserrat" pitchFamily="2" charset="77"/>
                        </a:rPr>
                      </a:br>
                      <a:endParaRPr lang="es-ES_tradnl" sz="2000" noProof="0">
                        <a:latin typeface="Montserrat" pitchFamily="2" charset="77"/>
                      </a:endParaRPr>
                    </a:p>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s-ES_tradnl" sz="2000" noProof="0">
                          <a:latin typeface="Montserrat" pitchFamily="2" charset="77"/>
                        </a:rPr>
                        <a:t>Análisis coste-utilidad</a:t>
                      </a:r>
                    </a:p>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endParaRPr lang="es-ES_tradnl" sz="2000" noProof="0">
                        <a:latin typeface="Montserrat" pitchFamily="2" charset="77"/>
                      </a:endParaRPr>
                    </a:p>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s-ES_tradnl" sz="2000" noProof="0">
                          <a:latin typeface="Montserrat" pitchFamily="2" charset="77"/>
                        </a:rPr>
                        <a:t>Análisis coste-beneficio </a:t>
                      </a:r>
                    </a:p>
                    <a:p>
                      <a:pPr marL="800100" marR="0" lvl="1" indent="-342900" algn="l" defTabSz="914400" rtl="0" eaLnBrk="1" fontAlgn="auto" latinLnBrk="0" hangingPunct="1">
                        <a:lnSpc>
                          <a:spcPct val="100000"/>
                        </a:lnSpc>
                        <a:spcBef>
                          <a:spcPts val="0"/>
                        </a:spcBef>
                        <a:spcAft>
                          <a:spcPts val="0"/>
                        </a:spcAft>
                        <a:buClrTx/>
                        <a:buSzTx/>
                        <a:buFontTx/>
                        <a:buBlip>
                          <a:blip r:embed="rId5"/>
                        </a:buBlip>
                        <a:tabLst/>
                        <a:defRPr/>
                      </a:pPr>
                      <a:endParaRPr lang="es-ES_tradnl" sz="2000" noProof="0">
                        <a:latin typeface="Montserrat" pitchFamily="2" charset="77"/>
                      </a:endParaRP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s-ES_tradnl" sz="2000" kern="1200" noProof="0">
                          <a:solidFill>
                            <a:schemeClr val="dk1"/>
                          </a:solidFill>
                          <a:latin typeface="Montserrat" pitchFamily="2" charset="77"/>
                          <a:ea typeface="+mn-ea"/>
                          <a:cs typeface="+mn-cs"/>
                        </a:rPr>
                        <a:t>¿Intervención alternativa menos costosa entre las que se supone que producen los mismos resultados sanitarios?</a:t>
                      </a:r>
                    </a:p>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s-ES_tradnl" sz="2000" kern="1200" noProof="0">
                          <a:solidFill>
                            <a:schemeClr val="dk1"/>
                          </a:solidFill>
                          <a:latin typeface="Montserrat" pitchFamily="2" charset="77"/>
                          <a:ea typeface="+mn-ea"/>
                          <a:cs typeface="+mn-cs"/>
                        </a:rPr>
                        <a:t>Relación coste-eficacia incremental que compara el valor económico de una intervención frente a una alternativa.</a:t>
                      </a:r>
                    </a:p>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s-ES_tradnl" sz="2000" kern="1200" noProof="0">
                          <a:solidFill>
                            <a:schemeClr val="dk1"/>
                          </a:solidFill>
                          <a:latin typeface="Montserrat" pitchFamily="2" charset="77"/>
                          <a:ea typeface="+mn-ea"/>
                          <a:cs typeface="+mn-cs"/>
                        </a:rPr>
                        <a:t>Medidas de resumen que comparan los costes de las intervenciones en unidades monetarias con los resultados sanitarios en cuanto a su utilidad y mortalidad - Medidas de utilidad (AVAC, AVAD, etc.)</a:t>
                      </a:r>
                    </a:p>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s-ES_tradnl" sz="2000" kern="1200" noProof="0">
                          <a:solidFill>
                            <a:schemeClr val="dk1"/>
                          </a:solidFill>
                          <a:latin typeface="Montserrat" pitchFamily="2" charset="77"/>
                          <a:ea typeface="+mn-ea"/>
                          <a:cs typeface="+mn-cs"/>
                        </a:rPr>
                        <a:t>Comparación de los costes de las distintas intervenciones y los beneficios (y riesgos) para la salud</a:t>
                      </a:r>
                    </a:p>
                  </a:txBody>
                  <a:tcPr/>
                </a:tc>
                <a:extLst>
                  <a:ext uri="{0D108BD9-81ED-4DB2-BD59-A6C34878D82A}">
                    <a16:rowId xmlns:a16="http://schemas.microsoft.com/office/drawing/2014/main" val="2557498737"/>
                  </a:ext>
                </a:extLst>
              </a:tr>
              <a:tr h="3333521">
                <a:tc>
                  <a:txBody>
                    <a:bodyPr/>
                    <a:lstStyle/>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s-ES_tradnl" sz="2000" kern="1200" noProof="0">
                          <a:latin typeface="Montserrat" pitchFamily="2" charset="77"/>
                        </a:rPr>
                        <a:t>Investigación sobre la aplicación </a:t>
                      </a:r>
                      <a:endParaRPr lang="es-ES_tradnl" sz="2000" kern="1200" noProof="0">
                        <a:solidFill>
                          <a:schemeClr val="dk1"/>
                        </a:solidFill>
                        <a:latin typeface="Montserrat" pitchFamily="2" charset="77"/>
                        <a:ea typeface="+mn-ea"/>
                        <a:cs typeface="+mn-cs"/>
                      </a:endParaRP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s-ES_tradnl" sz="2000" kern="1200" noProof="0" dirty="0">
                          <a:solidFill>
                            <a:schemeClr val="dk1"/>
                          </a:solidFill>
                          <a:latin typeface="Montserrat" pitchFamily="2" charset="77"/>
                          <a:ea typeface="+mn-ea"/>
                          <a:cs typeface="+mn-cs"/>
                        </a:rPr>
                        <a:t>Conclusiones clave en función del enfoque de la investigación de aplicación</a:t>
                      </a:r>
                    </a:p>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s-ES_tradnl" sz="2000" kern="1200" noProof="0" dirty="0">
                          <a:solidFill>
                            <a:schemeClr val="dk1"/>
                          </a:solidFill>
                          <a:latin typeface="Montserrat" pitchFamily="2" charset="77"/>
                          <a:ea typeface="+mn-ea"/>
                          <a:cs typeface="+mn-cs"/>
                        </a:rPr>
                        <a:t>¿Qué conclusiones de su investigación sobre la aplicación pueden mejorar la aplicación de políticas, programas y prácticas sanitarias? Considere los siguientes aspectos:</a:t>
                      </a:r>
                    </a:p>
                    <a:p>
                      <a:pPr marL="800100" marR="0" lvl="1" indent="-342900" algn="l" defTabSz="914400" rtl="0" eaLnBrk="1" fontAlgn="auto" latinLnBrk="0" hangingPunct="1">
                        <a:lnSpc>
                          <a:spcPct val="100000"/>
                        </a:lnSpc>
                        <a:spcBef>
                          <a:spcPts val="0"/>
                        </a:spcBef>
                        <a:spcAft>
                          <a:spcPts val="0"/>
                        </a:spcAft>
                        <a:buClrTx/>
                        <a:buSzTx/>
                        <a:buFontTx/>
                        <a:buBlip>
                          <a:blip r:embed="rId5"/>
                        </a:buBlip>
                        <a:tabLst/>
                        <a:defRPr/>
                      </a:pPr>
                      <a:r>
                        <a:rPr lang="es-ES_tradnl" sz="2000" kern="1200" noProof="0" dirty="0">
                          <a:solidFill>
                            <a:schemeClr val="dk1"/>
                          </a:solidFill>
                          <a:latin typeface="Montserrat" pitchFamily="2" charset="77"/>
                          <a:ea typeface="+mn-ea"/>
                          <a:cs typeface="+mn-cs"/>
                        </a:rPr>
                        <a:t>Sostenibilidad</a:t>
                      </a:r>
                    </a:p>
                    <a:p>
                      <a:pPr marL="800100" marR="0" lvl="1" indent="-342900" algn="l" defTabSz="914400" rtl="0" eaLnBrk="1" fontAlgn="auto" latinLnBrk="0" hangingPunct="1">
                        <a:lnSpc>
                          <a:spcPct val="100000"/>
                        </a:lnSpc>
                        <a:spcBef>
                          <a:spcPts val="0"/>
                        </a:spcBef>
                        <a:spcAft>
                          <a:spcPts val="0"/>
                        </a:spcAft>
                        <a:buClrTx/>
                        <a:buSzTx/>
                        <a:buFontTx/>
                        <a:buBlip>
                          <a:blip r:embed="rId5"/>
                        </a:buBlip>
                        <a:tabLst/>
                        <a:defRPr/>
                      </a:pPr>
                      <a:r>
                        <a:rPr lang="es-ES_tradnl" sz="2000" kern="1200" noProof="0" dirty="0">
                          <a:solidFill>
                            <a:schemeClr val="dk1"/>
                          </a:solidFill>
                          <a:latin typeface="Montserrat" pitchFamily="2" charset="77"/>
                          <a:ea typeface="+mn-ea"/>
                          <a:cs typeface="+mn-cs"/>
                        </a:rPr>
                        <a:t>Ampliación</a:t>
                      </a:r>
                    </a:p>
                    <a:p>
                      <a:pPr marL="800100" marR="0" lvl="1" indent="-342900" algn="l" defTabSz="914400" rtl="0" eaLnBrk="1" fontAlgn="auto" latinLnBrk="0" hangingPunct="1">
                        <a:lnSpc>
                          <a:spcPct val="100000"/>
                        </a:lnSpc>
                        <a:spcBef>
                          <a:spcPts val="0"/>
                        </a:spcBef>
                        <a:spcAft>
                          <a:spcPts val="0"/>
                        </a:spcAft>
                        <a:buClrTx/>
                        <a:buSzTx/>
                        <a:buFontTx/>
                        <a:buBlip>
                          <a:blip r:embed="rId5"/>
                        </a:buBlip>
                        <a:tabLst/>
                        <a:defRPr/>
                      </a:pPr>
                      <a:r>
                        <a:rPr lang="es-ES_tradnl" sz="2000" kern="1200" noProof="0" dirty="0">
                          <a:solidFill>
                            <a:schemeClr val="dk1"/>
                          </a:solidFill>
                          <a:latin typeface="Montserrat" pitchFamily="2" charset="77"/>
                          <a:ea typeface="+mn-ea"/>
                          <a:cs typeface="+mn-cs"/>
                        </a:rPr>
                        <a:t>Fidelidad</a:t>
                      </a:r>
                    </a:p>
                    <a:p>
                      <a:pPr marL="800100" marR="0" lvl="1" indent="-342900" algn="l" defTabSz="914400" rtl="0" eaLnBrk="1" fontAlgn="auto" latinLnBrk="0" hangingPunct="1">
                        <a:lnSpc>
                          <a:spcPct val="100000"/>
                        </a:lnSpc>
                        <a:spcBef>
                          <a:spcPts val="0"/>
                        </a:spcBef>
                        <a:spcAft>
                          <a:spcPts val="0"/>
                        </a:spcAft>
                        <a:buClrTx/>
                        <a:buSzTx/>
                        <a:buFontTx/>
                        <a:buBlip>
                          <a:blip r:embed="rId5"/>
                        </a:buBlip>
                        <a:tabLst/>
                        <a:defRPr/>
                      </a:pPr>
                      <a:r>
                        <a:rPr lang="es-ES_tradnl" sz="2000" kern="1200" noProof="0" dirty="0">
                          <a:solidFill>
                            <a:schemeClr val="dk1"/>
                          </a:solidFill>
                          <a:latin typeface="Montserrat" pitchFamily="2" charset="77"/>
                          <a:ea typeface="+mn-ea"/>
                          <a:cs typeface="+mn-cs"/>
                        </a:rPr>
                        <a:t>Replicación</a:t>
                      </a:r>
                    </a:p>
                    <a:p>
                      <a:pPr marL="800100" marR="0" lvl="1" indent="-342900" algn="l" defTabSz="914400" rtl="0" eaLnBrk="1" fontAlgn="auto" latinLnBrk="0" hangingPunct="1">
                        <a:lnSpc>
                          <a:spcPct val="100000"/>
                        </a:lnSpc>
                        <a:spcBef>
                          <a:spcPts val="0"/>
                        </a:spcBef>
                        <a:spcAft>
                          <a:spcPts val="0"/>
                        </a:spcAft>
                        <a:buClrTx/>
                        <a:buSzTx/>
                        <a:buFontTx/>
                        <a:buBlip>
                          <a:blip r:embed="rId5"/>
                        </a:buBlip>
                        <a:tabLst/>
                        <a:defRPr/>
                      </a:pPr>
                      <a:r>
                        <a:rPr lang="es-ES_tradnl" sz="2000" kern="1200" noProof="0" dirty="0">
                          <a:solidFill>
                            <a:schemeClr val="dk1"/>
                          </a:solidFill>
                          <a:latin typeface="Montserrat" pitchFamily="2" charset="77"/>
                          <a:ea typeface="+mn-ea"/>
                          <a:cs typeface="+mn-cs"/>
                        </a:rPr>
                        <a:t>Viabilidad</a:t>
                      </a:r>
                    </a:p>
                    <a:p>
                      <a:pPr marL="800100" marR="0" lvl="1" indent="-342900" algn="l" defTabSz="914400" rtl="0" eaLnBrk="1" fontAlgn="auto" latinLnBrk="0" hangingPunct="1">
                        <a:lnSpc>
                          <a:spcPct val="100000"/>
                        </a:lnSpc>
                        <a:spcBef>
                          <a:spcPts val="0"/>
                        </a:spcBef>
                        <a:spcAft>
                          <a:spcPts val="0"/>
                        </a:spcAft>
                        <a:buClrTx/>
                        <a:buSzTx/>
                        <a:buFontTx/>
                        <a:buBlip>
                          <a:blip r:embed="rId5"/>
                        </a:buBlip>
                        <a:tabLst/>
                        <a:defRPr/>
                      </a:pPr>
                      <a:r>
                        <a:rPr lang="es-ES_tradnl" sz="2000" kern="1200" noProof="0" dirty="0">
                          <a:solidFill>
                            <a:schemeClr val="dk1"/>
                          </a:solidFill>
                          <a:latin typeface="Montserrat" pitchFamily="2" charset="77"/>
                          <a:ea typeface="+mn-ea"/>
                          <a:cs typeface="+mn-cs"/>
                        </a:rPr>
                        <a:t>Igualdad</a:t>
                      </a:r>
                    </a:p>
                    <a:p>
                      <a:pPr marL="800100" marR="0" lvl="1" indent="-342900" algn="l" defTabSz="914400" rtl="0" eaLnBrk="1" fontAlgn="auto" latinLnBrk="0" hangingPunct="1">
                        <a:lnSpc>
                          <a:spcPct val="100000"/>
                        </a:lnSpc>
                        <a:spcBef>
                          <a:spcPts val="0"/>
                        </a:spcBef>
                        <a:spcAft>
                          <a:spcPts val="0"/>
                        </a:spcAft>
                        <a:buClrTx/>
                        <a:buSzTx/>
                        <a:buFontTx/>
                        <a:buBlip>
                          <a:blip r:embed="rId5"/>
                        </a:buBlip>
                        <a:tabLst/>
                        <a:defRPr/>
                      </a:pPr>
                      <a:r>
                        <a:rPr lang="es-ES_tradnl" sz="2000" kern="1200" noProof="0" dirty="0">
                          <a:solidFill>
                            <a:schemeClr val="dk1"/>
                          </a:solidFill>
                          <a:latin typeface="Montserrat" pitchFamily="2" charset="77"/>
                          <a:ea typeface="+mn-ea"/>
                          <a:cs typeface="+mn-cs"/>
                        </a:rPr>
                        <a:t>Consecuencias imprevistas, etc.</a:t>
                      </a:r>
                    </a:p>
                  </a:txBody>
                  <a:tcPr/>
                </a:tc>
                <a:extLst>
                  <a:ext uri="{0D108BD9-81ED-4DB2-BD59-A6C34878D82A}">
                    <a16:rowId xmlns:a16="http://schemas.microsoft.com/office/drawing/2014/main" val="1515814324"/>
                  </a:ext>
                </a:extLst>
              </a:tr>
            </a:tbl>
          </a:graphicData>
        </a:graphic>
      </p:graphicFrame>
    </p:spTree>
    <p:extLst>
      <p:ext uri="{BB962C8B-B14F-4D97-AF65-F5344CB8AC3E}">
        <p14:creationId xmlns:p14="http://schemas.microsoft.com/office/powerpoint/2010/main" val="20317420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8D3BB67-8CAD-4CA2-35DD-D94332B14A31}"/>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E621734-DD02-2218-5A8E-FFACF0789D4F}"/>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28AAE712-2084-A014-AA3E-7CFAF2C8CB3B}"/>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50D106F-984E-C266-9EDA-EF7AAAB7B99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A71862E-4970-6C0C-B36D-914DF3D1019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14B58643-0312-EF1D-91EB-51D93C594B05}"/>
              </a:ext>
            </a:extLst>
          </p:cNvPr>
          <p:cNvSpPr txBox="1"/>
          <p:nvPr/>
        </p:nvSpPr>
        <p:spPr>
          <a:xfrm>
            <a:off x="914400" y="164592"/>
            <a:ext cx="15716100" cy="15124140"/>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Resultados preliminares o finales</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A62EB683-34A9-68BD-B399-6DAF435C9F80}"/>
              </a:ext>
            </a:extLst>
          </p:cNvPr>
          <p:cNvSpPr/>
          <p:nvPr/>
        </p:nvSpPr>
        <p:spPr>
          <a:xfrm>
            <a:off x="914400" y="2932017"/>
            <a:ext cx="16459200" cy="3067484"/>
          </a:xfrm>
          <a:prstGeom prst="rect">
            <a:avLst/>
          </a:prstGeom>
          <a:noFill/>
          <a:ln>
            <a:noFill/>
          </a:ln>
        </p:spPr>
        <p:txBody>
          <a:bodyPr spcFirstLastPara="1" wrap="square" lIns="91425" tIns="45700" rIns="91425" bIns="45700" anchor="t" anchorCtr="0">
            <a:noAutofit/>
          </a:bodyPr>
          <a:lstStyle/>
          <a:p>
            <a:pPr marL="457200" indent="-457200" algn="l">
              <a:lnSpc>
                <a:spcPct val="100000"/>
              </a:lnSpc>
              <a:spcBef>
                <a:spcPts val="600"/>
              </a:spcBef>
              <a:spcAft>
                <a:spcPts val="600"/>
              </a:spcAft>
              <a:buBlip>
                <a:blip r:embed="rId4"/>
              </a:buBlip>
            </a:pPr>
            <a:r>
              <a:rPr lang="es-ES_tradnl" sz="3600" dirty="0">
                <a:latin typeface="Montserrat" pitchFamily="2" charset="77"/>
              </a:rPr>
              <a:t>Responda a la(s) pregunta(s) principal(es).</a:t>
            </a:r>
          </a:p>
          <a:p>
            <a:pPr marL="914400" lvl="1" indent="-457200">
              <a:spcBef>
                <a:spcPts val="600"/>
              </a:spcBef>
              <a:spcAft>
                <a:spcPts val="600"/>
              </a:spcAft>
              <a:buBlip>
                <a:blip r:embed="rId4"/>
              </a:buBlip>
            </a:pPr>
            <a:r>
              <a:rPr lang="es-ES_tradnl" sz="3200" dirty="0">
                <a:latin typeface="Montserrat" pitchFamily="2" charset="77"/>
              </a:rPr>
              <a:t>Describa los resultados relevantes del análisis de datos.</a:t>
            </a:r>
          </a:p>
          <a:p>
            <a:pPr lvl="1" indent="-457200">
              <a:spcBef>
                <a:spcPts val="600"/>
              </a:spcBef>
              <a:spcAft>
                <a:spcPts val="600"/>
              </a:spcAft>
              <a:buBlip>
                <a:blip r:embed="rId4"/>
              </a:buBlip>
            </a:pPr>
            <a:r>
              <a:rPr lang="es-ES_tradnl" sz="3600" dirty="0">
                <a:latin typeface="Montserrat" pitchFamily="2" charset="77"/>
                <a:ea typeface="+mj-ea"/>
                <a:cs typeface="+mj-cs"/>
              </a:rPr>
              <a:t>Piense en su público </a:t>
            </a:r>
          </a:p>
          <a:p>
            <a:pPr marL="914400" lvl="1" indent="-457200">
              <a:spcBef>
                <a:spcPts val="600"/>
              </a:spcBef>
              <a:spcAft>
                <a:spcPts val="600"/>
              </a:spcAft>
              <a:buBlip>
                <a:blip r:embed="rId4"/>
              </a:buBlip>
            </a:pPr>
            <a:r>
              <a:rPr lang="es-ES_tradnl" sz="3200" dirty="0">
                <a:latin typeface="Montserrat" pitchFamily="2" charset="77"/>
              </a:rPr>
              <a:t>¿Qué querría saber la comunidad científica de la ICFP? </a:t>
            </a:r>
          </a:p>
          <a:p>
            <a:pPr marL="914400" lvl="1" indent="-457200">
              <a:spcBef>
                <a:spcPts val="600"/>
              </a:spcBef>
              <a:spcAft>
                <a:spcPts val="600"/>
              </a:spcAft>
              <a:buBlip>
                <a:blip r:embed="rId4"/>
              </a:buBlip>
            </a:pPr>
            <a:r>
              <a:rPr lang="es-ES_tradnl" sz="3200" dirty="0">
                <a:latin typeface="Montserrat" pitchFamily="2" charset="77"/>
              </a:rPr>
              <a:t>¿Qué saben ya? </a:t>
            </a:r>
          </a:p>
          <a:p>
            <a:pPr marL="914400" lvl="1" indent="-457200">
              <a:spcBef>
                <a:spcPts val="600"/>
              </a:spcBef>
              <a:spcAft>
                <a:spcPts val="600"/>
              </a:spcAft>
              <a:buBlip>
                <a:blip r:embed="rId4"/>
              </a:buBlip>
            </a:pPr>
            <a:r>
              <a:rPr lang="es-ES_tradnl" sz="3200" dirty="0">
                <a:latin typeface="Montserrat" pitchFamily="2" charset="77"/>
              </a:rPr>
              <a:t>¿Qué novedades aporta su investigación?</a:t>
            </a:r>
          </a:p>
          <a:p>
            <a:pPr marL="914400" lvl="1" indent="-457200">
              <a:spcBef>
                <a:spcPts val="600"/>
              </a:spcBef>
              <a:spcAft>
                <a:spcPts val="600"/>
              </a:spcAft>
              <a:buBlip>
                <a:blip r:embed="rId4"/>
              </a:buBlip>
            </a:pPr>
            <a:r>
              <a:rPr lang="es-ES_tradnl" sz="3200" dirty="0">
                <a:latin typeface="Montserrat" pitchFamily="2" charset="77"/>
              </a:rPr>
              <a:t>¿Hay nuevas relaciones o tendencias que destacar?</a:t>
            </a:r>
          </a:p>
          <a:p>
            <a:pPr marL="457200" indent="-457200" algn="l">
              <a:lnSpc>
                <a:spcPct val="100000"/>
              </a:lnSpc>
              <a:spcBef>
                <a:spcPts val="600"/>
              </a:spcBef>
              <a:spcAft>
                <a:spcPts val="600"/>
              </a:spcAft>
              <a:buBlip>
                <a:blip r:embed="rId4"/>
              </a:buBlip>
            </a:pPr>
            <a:r>
              <a:rPr lang="es-ES_tradnl" sz="3600" dirty="0">
                <a:latin typeface="Montserrat" pitchFamily="2" charset="77"/>
              </a:rPr>
              <a:t>Sea específico y lo más claro posible.</a:t>
            </a:r>
          </a:p>
          <a:p>
            <a:pPr marL="457200" indent="-457200" algn="l">
              <a:lnSpc>
                <a:spcPct val="100000"/>
              </a:lnSpc>
              <a:spcBef>
                <a:spcPts val="600"/>
              </a:spcBef>
              <a:spcAft>
                <a:spcPts val="600"/>
              </a:spcAft>
              <a:buBlip>
                <a:blip r:embed="rId4"/>
              </a:buBlip>
            </a:pPr>
            <a:r>
              <a:rPr lang="es-ES_tradnl" sz="3600" dirty="0">
                <a:latin typeface="Montserrat" pitchFamily="2" charset="77"/>
              </a:rPr>
              <a:t>Comunique los resultados positivos y negativos cuando proceda.</a:t>
            </a:r>
          </a:p>
        </p:txBody>
      </p:sp>
    </p:spTree>
    <p:extLst>
      <p:ext uri="{BB962C8B-B14F-4D97-AF65-F5344CB8AC3E}">
        <p14:creationId xmlns:p14="http://schemas.microsoft.com/office/powerpoint/2010/main" val="41298236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87410A5-B5C9-650A-9B41-1C5869AC767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7CFBB694-76D0-2F47-622C-93F0A049C94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DE683BE-A7EB-5F86-4E7F-B8A6361A4C3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699F3F03-2916-EC20-CE39-01013EC08E4E}"/>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93D5856-BAA5-BC3A-5AE7-AAAE0A06A4E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5BE0898A-E640-20F7-498A-A9FC499BEC58}"/>
              </a:ext>
            </a:extLst>
          </p:cNvPr>
          <p:cNvSpPr txBox="1"/>
          <p:nvPr/>
        </p:nvSpPr>
        <p:spPr>
          <a:xfrm>
            <a:off x="914400" y="164592"/>
            <a:ext cx="15716100" cy="15124140"/>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Resultados preliminares o finales</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2D6B74D4-0309-9C67-933E-F04627F07595}"/>
              </a:ext>
            </a:extLst>
          </p:cNvPr>
          <p:cNvSpPr/>
          <p:nvPr/>
        </p:nvSpPr>
        <p:spPr>
          <a:xfrm>
            <a:off x="914400" y="2932017"/>
            <a:ext cx="16459200" cy="3067484"/>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s-ES_tradnl" sz="4400" dirty="0">
                <a:latin typeface="Montserrat" pitchFamily="2" charset="77"/>
              </a:rPr>
              <a:t>Organice primero sus resultados para empezar con los resultados descriptivos antes que con los analíticos </a:t>
            </a:r>
            <a:endParaRPr lang="es-ES_tradnl" sz="4400" dirty="0">
              <a:solidFill>
                <a:schemeClr val="accent1"/>
              </a:solidFill>
              <a:highlight>
                <a:srgbClr val="FFFF00"/>
              </a:highlight>
              <a:latin typeface="Montserrat" pitchFamily="2" charset="77"/>
            </a:endParaRPr>
          </a:p>
          <a:p>
            <a:pPr marL="571500" indent="-571500" algn="l">
              <a:lnSpc>
                <a:spcPct val="100000"/>
              </a:lnSpc>
              <a:spcBef>
                <a:spcPts val="600"/>
              </a:spcBef>
              <a:spcAft>
                <a:spcPts val="600"/>
              </a:spcAft>
              <a:buBlip>
                <a:blip r:embed="rId4"/>
              </a:buBlip>
            </a:pPr>
            <a:r>
              <a:rPr lang="es-ES_tradnl" sz="4400" dirty="0">
                <a:latin typeface="Montserrat" pitchFamily="2" charset="77"/>
              </a:rPr>
              <a:t>Comunique sus resultados paralelamente a su metodología </a:t>
            </a:r>
          </a:p>
          <a:p>
            <a:pPr marL="571500" indent="-571500" algn="l">
              <a:lnSpc>
                <a:spcPct val="100000"/>
              </a:lnSpc>
              <a:spcBef>
                <a:spcPts val="600"/>
              </a:spcBef>
              <a:spcAft>
                <a:spcPts val="600"/>
              </a:spcAft>
              <a:buBlip>
                <a:blip r:embed="rId4"/>
              </a:buBlip>
            </a:pPr>
            <a:r>
              <a:rPr lang="es-ES_tradnl" sz="4400" dirty="0">
                <a:latin typeface="Montserrat" pitchFamily="2" charset="77"/>
              </a:rPr>
              <a:t>Para resúmenes de investigación cuantitativa:</a:t>
            </a:r>
          </a:p>
          <a:p>
            <a:pPr marL="914400" lvl="1" indent="-457200">
              <a:spcBef>
                <a:spcPts val="600"/>
              </a:spcBef>
              <a:spcAft>
                <a:spcPts val="600"/>
              </a:spcAft>
              <a:buBlip>
                <a:blip r:embed="rId4"/>
              </a:buBlip>
            </a:pPr>
            <a:r>
              <a:rPr lang="es-ES_tradnl" sz="2800" dirty="0">
                <a:latin typeface="Montserrat" pitchFamily="2" charset="77"/>
              </a:rPr>
              <a:t>Indique las asociaciones con intervalos de confianza o valores p. </a:t>
            </a:r>
          </a:p>
          <a:p>
            <a:pPr marL="114300" lvl="1" indent="-571500">
              <a:spcBef>
                <a:spcPts val="600"/>
              </a:spcBef>
              <a:spcAft>
                <a:spcPts val="600"/>
              </a:spcAft>
              <a:buBlip>
                <a:blip r:embed="rId4"/>
              </a:buBlip>
            </a:pPr>
            <a:r>
              <a:rPr lang="es-ES_tradnl" sz="4400" dirty="0">
                <a:latin typeface="Montserrat" pitchFamily="2" charset="77"/>
                <a:ea typeface="+mj-ea"/>
                <a:cs typeface="+mj-cs"/>
              </a:rPr>
              <a:t>Para el resumen de investigación cualitativa</a:t>
            </a:r>
          </a:p>
          <a:p>
            <a:pPr lvl="6" indent="-457200">
              <a:spcBef>
                <a:spcPts val="600"/>
              </a:spcBef>
              <a:spcAft>
                <a:spcPts val="600"/>
              </a:spcAft>
              <a:buBlip>
                <a:blip r:embed="rId4"/>
              </a:buBlip>
            </a:pPr>
            <a:r>
              <a:rPr lang="es-ES_tradnl" sz="2800" dirty="0">
                <a:latin typeface="Montserrat" pitchFamily="2" charset="77"/>
              </a:rPr>
              <a:t>Los resultados deben ser ricos en profundidad, detalles y matices. </a:t>
            </a:r>
          </a:p>
          <a:p>
            <a:pPr lvl="2" indent="-457200">
              <a:spcBef>
                <a:spcPts val="600"/>
              </a:spcBef>
              <a:spcAft>
                <a:spcPts val="600"/>
              </a:spcAft>
              <a:buBlip>
                <a:blip r:embed="rId4"/>
              </a:buBlip>
            </a:pPr>
            <a:r>
              <a:rPr lang="es-ES_tradnl" sz="2800" dirty="0">
                <a:latin typeface="Montserrat" pitchFamily="2" charset="77"/>
              </a:rPr>
              <a:t>Claramente vinculados a la metodología utilizada para llegar a ellos y que aborden las preguntas o hipótesis de investigación descritas.</a:t>
            </a:r>
          </a:p>
        </p:txBody>
      </p:sp>
    </p:spTree>
    <p:extLst>
      <p:ext uri="{BB962C8B-B14F-4D97-AF65-F5344CB8AC3E}">
        <p14:creationId xmlns:p14="http://schemas.microsoft.com/office/powerpoint/2010/main" val="27711267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B434E4E-0288-CA67-2DD2-328602C9735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F84F91A-82CE-B21B-56DD-F64FD4168755}"/>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9EAAB37E-3586-81C1-2924-DB9B9E1D1F2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C748C88-E1D7-F5A4-9A1C-13A6C715A70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BEFBBE9-9BC9-28F8-C9DB-63D0E3FC2B83}"/>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8E4BB981-3360-FA09-D62F-7BDE7F3C5E36}"/>
              </a:ext>
            </a:extLst>
          </p:cNvPr>
          <p:cNvSpPr txBox="1"/>
          <p:nvPr/>
        </p:nvSpPr>
        <p:spPr>
          <a:xfrm>
            <a:off x="914400" y="164592"/>
            <a:ext cx="15716100" cy="15124140"/>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Resultados preliminares o finales</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09C7D395-BF89-B54A-5DDE-8B878C4A4F6B}"/>
              </a:ext>
            </a:extLst>
          </p:cNvPr>
          <p:cNvSpPr/>
          <p:nvPr/>
        </p:nvSpPr>
        <p:spPr>
          <a:xfrm>
            <a:off x="914400" y="2932017"/>
            <a:ext cx="16459200" cy="3067484"/>
          </a:xfrm>
          <a:prstGeom prst="rect">
            <a:avLst/>
          </a:prstGeom>
          <a:noFill/>
          <a:ln>
            <a:noFill/>
          </a:ln>
        </p:spPr>
        <p:txBody>
          <a:bodyPr spcFirstLastPara="1" wrap="square" lIns="91425" tIns="45700" rIns="91425" bIns="45700" anchor="t" anchorCtr="0">
            <a:noAutofit/>
          </a:bodyPr>
          <a:lstStyle/>
          <a:p>
            <a:pPr marL="457200" indent="-457200" algn="l">
              <a:lnSpc>
                <a:spcPct val="100000"/>
              </a:lnSpc>
              <a:spcBef>
                <a:spcPts val="600"/>
              </a:spcBef>
              <a:spcAft>
                <a:spcPts val="600"/>
              </a:spcAft>
              <a:buBlip>
                <a:blip r:embed="rId4"/>
              </a:buBlip>
            </a:pPr>
            <a:r>
              <a:rPr lang="es-ES_tradnl" sz="3200" dirty="0">
                <a:latin typeface="Montserrat" pitchFamily="2" charset="77"/>
              </a:rPr>
              <a:t>No es necesario que sus resultados sean definitivos para ser presentados, PERO los resúmenes que presentan al menos algunos resultados son más sólidos que los que sólo presentan resultados anticipados.</a:t>
            </a:r>
          </a:p>
          <a:p>
            <a:pPr marL="457200" indent="-457200" algn="l">
              <a:lnSpc>
                <a:spcPct val="100000"/>
              </a:lnSpc>
              <a:spcBef>
                <a:spcPts val="600"/>
              </a:spcBef>
              <a:spcAft>
                <a:spcPts val="600"/>
              </a:spcAft>
              <a:buBlip>
                <a:blip r:embed="rId4"/>
              </a:buBlip>
            </a:pPr>
            <a:r>
              <a:rPr lang="es-ES_tradnl" sz="3200" b="1" dirty="0">
                <a:latin typeface="Montserrat" pitchFamily="2" charset="77"/>
              </a:rPr>
              <a:t>Que Hacer: </a:t>
            </a:r>
          </a:p>
          <a:p>
            <a:pPr marL="914400" lvl="1" indent="-457200">
              <a:spcBef>
                <a:spcPts val="600"/>
              </a:spcBef>
              <a:spcAft>
                <a:spcPts val="600"/>
              </a:spcAft>
              <a:buBlip>
                <a:blip r:embed="rId4"/>
              </a:buBlip>
            </a:pPr>
            <a:r>
              <a:rPr lang="es-ES_tradnl" sz="3200" dirty="0">
                <a:latin typeface="Montserrat" pitchFamily="2" charset="77"/>
              </a:rPr>
              <a:t>Concéntrese en los resultados clave relacionados con sus preguntas de investigación</a:t>
            </a:r>
          </a:p>
          <a:p>
            <a:pPr marL="914400" lvl="1" indent="-457200">
              <a:spcBef>
                <a:spcPts val="600"/>
              </a:spcBef>
              <a:spcAft>
                <a:spcPts val="600"/>
              </a:spcAft>
              <a:buBlip>
                <a:blip r:embed="rId4"/>
              </a:buBlip>
            </a:pPr>
            <a:r>
              <a:rPr lang="es-ES_tradnl" sz="3200" dirty="0">
                <a:latin typeface="Montserrat" pitchFamily="2" charset="77"/>
              </a:rPr>
              <a:t>Presente los resultados aunque no sean los esperados, incluso sin relaciones si son de interés central para la pregunta de investigación.</a:t>
            </a:r>
          </a:p>
          <a:p>
            <a:pPr marL="457200" indent="-457200" algn="l">
              <a:lnSpc>
                <a:spcPct val="100000"/>
              </a:lnSpc>
              <a:spcBef>
                <a:spcPts val="600"/>
              </a:spcBef>
              <a:spcAft>
                <a:spcPts val="600"/>
              </a:spcAft>
              <a:buBlip>
                <a:blip r:embed="rId4"/>
              </a:buBlip>
            </a:pPr>
            <a:r>
              <a:rPr lang="es-ES_tradnl" sz="3200" b="1" dirty="0">
                <a:latin typeface="Montserrat" pitchFamily="2" charset="77"/>
              </a:rPr>
              <a:t>Que no hacer:</a:t>
            </a:r>
          </a:p>
          <a:p>
            <a:pPr marL="914400" lvl="1" indent="-457200">
              <a:spcBef>
                <a:spcPts val="600"/>
              </a:spcBef>
              <a:spcAft>
                <a:spcPts val="600"/>
              </a:spcAft>
              <a:buBlip>
                <a:blip r:embed="rId4"/>
              </a:buBlip>
            </a:pPr>
            <a:r>
              <a:rPr lang="es-ES_tradnl" sz="3200" dirty="0">
                <a:latin typeface="Montserrat" pitchFamily="2" charset="77"/>
              </a:rPr>
              <a:t>Centrarse en los resultados de los análisis descriptivos en detrimento de los resultados clave</a:t>
            </a:r>
          </a:p>
        </p:txBody>
      </p:sp>
    </p:spTree>
    <p:extLst>
      <p:ext uri="{BB962C8B-B14F-4D97-AF65-F5344CB8AC3E}">
        <p14:creationId xmlns:p14="http://schemas.microsoft.com/office/powerpoint/2010/main" val="26202595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696AE95-49F3-C659-395B-BE084FB2008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5D7CF7BD-42A4-2FB9-2732-EC9FB267534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9F01D3D4-9B09-F827-9AF8-B7F17F74A6F6}"/>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66D3F5C-40E9-11C3-EF93-CC02FC6A50A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8BCF166-1BFF-FC97-F566-E062774F19E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23D3FBA-44C7-E49E-67B5-31F242D1B7CF}"/>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4FEF6E72-CA40-08A0-9BFD-81179587966F}"/>
              </a:ext>
            </a:extLst>
          </p:cNvPr>
          <p:cNvSpPr/>
          <p:nvPr/>
        </p:nvSpPr>
        <p:spPr>
          <a:xfrm>
            <a:off x="914400" y="2932017"/>
            <a:ext cx="16459200" cy="6897779"/>
          </a:xfrm>
          <a:prstGeom prst="rect">
            <a:avLst/>
          </a:prstGeom>
          <a:noFill/>
          <a:ln>
            <a:noFill/>
          </a:ln>
        </p:spPr>
        <p:txBody>
          <a:bodyPr spcFirstLastPara="1" wrap="square" lIns="91425" tIns="45700" rIns="91425" bIns="45700" anchor="t" anchorCtr="0">
            <a:noAutofit/>
          </a:bodyPr>
          <a:lstStyle/>
          <a:p>
            <a:pPr algn="l">
              <a:lnSpc>
                <a:spcPct val="100000"/>
              </a:lnSpc>
              <a:spcBef>
                <a:spcPts val="0"/>
              </a:spcBef>
              <a:spcAft>
                <a:spcPts val="600"/>
              </a:spcAft>
            </a:pPr>
            <a:r>
              <a:rPr lang="es-ES_tradnl" sz="2200" dirty="0">
                <a:latin typeface="Montserrat" pitchFamily="2" charset="77"/>
              </a:rPr>
              <a:t>Los encuestadores influyentes incluían un grupo de "</a:t>
            </a:r>
            <a:r>
              <a:rPr lang="es-ES_tradnl" sz="2200" dirty="0" err="1">
                <a:latin typeface="Montserrat" pitchFamily="2" charset="77"/>
              </a:rPr>
              <a:t>microinfluyentes</a:t>
            </a:r>
            <a:r>
              <a:rPr lang="es-ES_tradnl" sz="2200" dirty="0">
                <a:latin typeface="Montserrat" pitchFamily="2" charset="77"/>
              </a:rPr>
              <a:t>" (entre 10.000 y 20.000 seguidores en las redes sociales) y "</a:t>
            </a:r>
            <a:r>
              <a:rPr lang="es-ES_tradnl" sz="2200" dirty="0" err="1">
                <a:latin typeface="Montserrat" pitchFamily="2" charset="77"/>
              </a:rPr>
              <a:t>nanoinfluyentes</a:t>
            </a:r>
            <a:r>
              <a:rPr lang="es-ES_tradnl" sz="2200" dirty="0">
                <a:latin typeface="Montserrat" pitchFamily="2" charset="77"/>
              </a:rPr>
              <a:t>" (entre 1.000 y 10.000 seguidores), así como influyentes informales.</a:t>
            </a:r>
          </a:p>
          <a:p>
            <a:pPr algn="l">
              <a:lnSpc>
                <a:spcPct val="100000"/>
              </a:lnSpc>
              <a:spcBef>
                <a:spcPts val="0"/>
              </a:spcBef>
              <a:spcAft>
                <a:spcPts val="600"/>
              </a:spcAft>
            </a:pPr>
            <a:r>
              <a:rPr lang="es-ES_tradnl" sz="2200" dirty="0">
                <a:solidFill>
                  <a:schemeClr val="accent1"/>
                </a:solidFill>
                <a:latin typeface="Montserrat" pitchFamily="2" charset="77"/>
              </a:rPr>
              <a:t>A lo largo de dos semanas, 40 encuestadores influyentes (20 por país) atendieron a 968 encuestados en Nigeria y 1.017 en Uganda. El resultado fue una muestra completa de 618 encuestados en Nigeria y 602 en Uganda, lo que supera el tamaño mínimo de muestra exigido por DISC.</a:t>
            </a:r>
          </a:p>
          <a:p>
            <a:pPr algn="l">
              <a:lnSpc>
                <a:spcPct val="100000"/>
              </a:lnSpc>
              <a:spcBef>
                <a:spcPts val="0"/>
              </a:spcBef>
              <a:spcAft>
                <a:spcPts val="600"/>
              </a:spcAft>
            </a:pPr>
            <a:r>
              <a:rPr lang="es-ES_tradnl" sz="2200" dirty="0">
                <a:solidFill>
                  <a:schemeClr val="accent6"/>
                </a:solidFill>
                <a:latin typeface="Montserrat" pitchFamily="2" charset="77"/>
              </a:rPr>
              <a:t>Todas las encuestadas procedían de estados y distritos DISC, y representaban a mujeres tanto dentro de los segmentos DISC (mujeres urbanas de 18-24 y 25-35 años) como fuera de ellos, lo que permite comparar los resultados de conocimiento e intención entre las usuarias alcanzadas dentro de los segmentos DISC en comparación con la población general de mujeres en edad reproductiva.</a:t>
            </a:r>
          </a:p>
          <a:p>
            <a:pPr algn="l">
              <a:lnSpc>
                <a:spcPct val="100000"/>
              </a:lnSpc>
              <a:spcBef>
                <a:spcPts val="0"/>
              </a:spcBef>
              <a:spcAft>
                <a:spcPts val="600"/>
              </a:spcAft>
            </a:pPr>
            <a:r>
              <a:rPr lang="es-ES_tradnl" sz="2200" dirty="0">
                <a:solidFill>
                  <a:schemeClr val="accent5"/>
                </a:solidFill>
                <a:latin typeface="Montserrat" pitchFamily="2" charset="77"/>
              </a:rPr>
              <a:t>Las limitaciones del conjunto de datos incluyen el sesgo de autoselección y la inclusión de encuestadas alfabetizadas, con acceso a Internet y que tienen y pueden permitirse teléfonos inteligentes con conexión a Internet (especialmente importante en Uganda, donde los impuestos sobre el uso de datos son importantes). Esto dio lugar a una muestra de mujeres que, por lo general, pueden ser más jóvenes y más proclives a la participación en línea que la población general de mujeres en edad reproductiva en los segmentos y áreas objetivo del proyecto.</a:t>
            </a:r>
          </a:p>
          <a:p>
            <a:pPr algn="l">
              <a:lnSpc>
                <a:spcPct val="100000"/>
              </a:lnSpc>
              <a:spcBef>
                <a:spcPts val="0"/>
              </a:spcBef>
              <a:spcAft>
                <a:spcPts val="600"/>
              </a:spcAft>
            </a:pPr>
            <a:r>
              <a:rPr lang="es-ES_tradnl" sz="2200" dirty="0">
                <a:solidFill>
                  <a:schemeClr val="accent2"/>
                </a:solidFill>
                <a:latin typeface="Montserrat" pitchFamily="2" charset="77"/>
              </a:rPr>
              <a:t>El diseño completo y la ejecución de la encuesta se completaron en un total de sólo cuatro semanas. Esto a su vez permitió un ciclo de datos a acción (para la toma de decisiones programáticas) que comenzó y concluyó en un periodo de dos meses. El coste medio por usuario fue inferior a 4,90 dólares estadounidenses, aproximadamente la mitad de lo que cuestan las encuestas estándar en línea o por teléfono.</a:t>
            </a:r>
            <a:endParaRPr lang="es-ES_tradnl" sz="2200" kern="100" dirty="0">
              <a:solidFill>
                <a:schemeClr val="accent2"/>
              </a:solidFill>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200" dirty="0">
              <a:latin typeface="Montserrat" pitchFamily="2" charset="77"/>
            </a:endParaRPr>
          </a:p>
        </p:txBody>
      </p:sp>
      <p:sp>
        <p:nvSpPr>
          <p:cNvPr id="2" name="Rectangle 1">
            <a:extLst>
              <a:ext uri="{FF2B5EF4-FFF2-40B4-BE49-F238E27FC236}">
                <a16:creationId xmlns:a16="http://schemas.microsoft.com/office/drawing/2014/main" id="{DC8A0BC8-3659-65B2-C360-1808D8D08712}"/>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Ontiri</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S, Cole C, et al: Layering innovative data sources to bridge the gap: delivering what's needed to manage Demand Generation for new family planning product introduction.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Ponencia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presentada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en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ICFP 2022; 14-17 de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noviembre</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Ciudad de Pattaya,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Tailandia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Programa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ICFP. [base de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datos</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en</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línea</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hlinkClick r:id="rId4"/>
              </a:rPr>
              <a:t>https://icfp2022.dryfta.com/index.php?option=com_dryfta&amp;view=program&amp;Itemid=684</a:t>
            </a:r>
            <a:endParaRPr lang="en-US" sz="1200" dirty="0">
              <a:solidFill>
                <a:srgbClr val="333333"/>
              </a:solidFill>
              <a:latin typeface="Montserrat" pitchFamily="2" charset="77"/>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92611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sz="1638"/>
          </a:p>
        </p:txBody>
      </p:sp>
      <p:pic>
        <p:nvPicPr>
          <p:cNvPr id="3" name="object 3"/>
          <p:cNvPicPr/>
          <p:nvPr/>
        </p:nvPicPr>
        <p:blipFill>
          <a:blip r:embed="rId2" cstate="print"/>
          <a:stretch>
            <a:fillRect/>
          </a:stretch>
        </p:blipFill>
        <p:spPr>
          <a:xfrm>
            <a:off x="9344649" y="1590599"/>
            <a:ext cx="8942709" cy="8729544"/>
          </a:xfrm>
          <a:prstGeom prst="rect">
            <a:avLst/>
          </a:prstGeom>
        </p:spPr>
      </p:pic>
      <p:pic>
        <p:nvPicPr>
          <p:cNvPr id="4" name="object 4"/>
          <p:cNvPicPr/>
          <p:nvPr/>
        </p:nvPicPr>
        <p:blipFill>
          <a:blip r:embed="rId3" cstate="print"/>
          <a:stretch>
            <a:fillRect/>
          </a:stretch>
        </p:blipFill>
        <p:spPr>
          <a:xfrm>
            <a:off x="-16933" y="-14220"/>
            <a:ext cx="8942709" cy="8729544"/>
          </a:xfrm>
          <a:prstGeom prst="rect">
            <a:avLst/>
          </a:prstGeom>
        </p:spPr>
      </p:pic>
      <p:sp>
        <p:nvSpPr>
          <p:cNvPr id="5" name="object 5"/>
          <p:cNvSpPr txBox="1"/>
          <p:nvPr/>
        </p:nvSpPr>
        <p:spPr>
          <a:xfrm>
            <a:off x="6844822" y="4581632"/>
            <a:ext cx="4999654" cy="1123160"/>
          </a:xfrm>
          <a:prstGeom prst="rect">
            <a:avLst/>
          </a:prstGeom>
        </p:spPr>
        <p:txBody>
          <a:bodyPr vert="horz" wrap="square" lIns="0" tIns="15018" rIns="0" bIns="0" rtlCol="0">
            <a:spAutoFit/>
          </a:bodyPr>
          <a:lstStyle/>
          <a:p>
            <a:pPr algn="ctr"/>
            <a:r>
              <a:rPr lang="en-US" sz="7200" b="1" i="0" u="none" strike="noStrike" cap="none" dirty="0">
                <a:solidFill>
                  <a:srgbClr val="FFFFFF"/>
                </a:solidFill>
                <a:latin typeface="Montserrat"/>
                <a:ea typeface="Montserrat"/>
                <a:cs typeface="Montserrat"/>
                <a:sym typeface="Montserrat"/>
              </a:rPr>
              <a:t>¿Por qué?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CF5B6-41AB-F863-0051-8452F1D8D0D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CE07A8D5-2119-35EE-D14F-CA2E39AA3C45}"/>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E9119028-D71F-43E6-AC5E-23835F61AED7}"/>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39802DF6-510C-FA1E-56AA-C77FAE2129C6}"/>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5AC310F6-7BD0-8C72-7DF0-6E71528FEFAA}"/>
              </a:ext>
            </a:extLst>
          </p:cNvPr>
          <p:cNvSpPr txBox="1"/>
          <p:nvPr/>
        </p:nvSpPr>
        <p:spPr>
          <a:xfrm>
            <a:off x="35151" y="4117632"/>
            <a:ext cx="18252849" cy="3339152"/>
          </a:xfrm>
          <a:prstGeom prst="rect">
            <a:avLst/>
          </a:prstGeom>
        </p:spPr>
        <p:txBody>
          <a:bodyPr vert="horz" wrap="square" lIns="0" tIns="15018" rIns="0" bIns="0" rtlCol="0">
            <a:spAutoFit/>
          </a:bodyPr>
          <a:lstStyle/>
          <a:p>
            <a:pPr algn="ctr"/>
            <a:r>
              <a:rPr lang="es-ES_tradnl" sz="7200" b="1">
                <a:solidFill>
                  <a:schemeClr val="bg1"/>
                </a:solidFill>
                <a:latin typeface="Helvetica" pitchFamily="2" charset="0"/>
              </a:rPr>
              <a:t>Implicaciones del programa / </a:t>
            </a:r>
          </a:p>
          <a:p>
            <a:pPr algn="ctr"/>
            <a:r>
              <a:rPr lang="es-ES_tradnl" sz="7200" b="1">
                <a:solidFill>
                  <a:schemeClr val="bg1"/>
                </a:solidFill>
                <a:latin typeface="Helvetica" pitchFamily="2" charset="0"/>
              </a:rPr>
              <a:t>Lecciones aprendidas </a:t>
            </a:r>
          </a:p>
          <a:p>
            <a:pPr algn="ctr"/>
            <a:r>
              <a:rPr lang="es-ES_tradnl" sz="7200" b="1">
                <a:solidFill>
                  <a:srgbClr val="FFFFFF"/>
                </a:solidFill>
                <a:latin typeface="Montserrat"/>
                <a:ea typeface="Montserrat"/>
                <a:cs typeface="Montserrat"/>
                <a:sym typeface="Montserrat"/>
              </a:rPr>
              <a:t> </a:t>
            </a:r>
            <a:endParaRPr lang="es-ES_tradnl" sz="7200" b="1" i="0" u="none" strike="noStrike" cap="none">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A6D0A4A9-CD33-FE11-BA59-C46ED7D4705B}"/>
              </a:ext>
            </a:extLst>
          </p:cNvPr>
          <p:cNvSpPr txBox="1"/>
          <p:nvPr/>
        </p:nvSpPr>
        <p:spPr>
          <a:xfrm>
            <a:off x="5123157" y="6487361"/>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s-ES_tradnl" sz="2800" i="0" u="none" strike="noStrike" cap="none" dirty="0">
                <a:solidFill>
                  <a:srgbClr val="FFFFFF"/>
                </a:solidFill>
                <a:latin typeface="Montserrat"/>
                <a:ea typeface="Montserrat"/>
                <a:cs typeface="Montserrat"/>
                <a:sym typeface="Montserrat"/>
              </a:rPr>
              <a:t>2</a:t>
            </a:r>
            <a:r>
              <a:rPr lang="es-ES_tradnl" sz="2800" dirty="0">
                <a:solidFill>
                  <a:srgbClr val="FFFFFF"/>
                </a:solidFill>
                <a:latin typeface="Montserrat"/>
                <a:ea typeface="Montserrat"/>
                <a:cs typeface="Montserrat"/>
                <a:sym typeface="Montserrat"/>
              </a:rPr>
              <a:t>5</a:t>
            </a:r>
            <a:r>
              <a:rPr lang="es-ES_tradnl" sz="2800" i="0" u="none" strike="noStrike" cap="none" dirty="0">
                <a:solidFill>
                  <a:srgbClr val="FFFFFF"/>
                </a:solidFill>
                <a:latin typeface="Montserrat"/>
                <a:ea typeface="Montserrat"/>
                <a:cs typeface="Montserrat"/>
                <a:sym typeface="Montserrat"/>
              </a:rPr>
              <a:t>0 palabras como máximo</a:t>
            </a:r>
          </a:p>
        </p:txBody>
      </p:sp>
    </p:spTree>
    <p:extLst>
      <p:ext uri="{BB962C8B-B14F-4D97-AF65-F5344CB8AC3E}">
        <p14:creationId xmlns:p14="http://schemas.microsoft.com/office/powerpoint/2010/main" val="27283028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A12D8F0-7E4B-2248-09F7-EB6B6F336A0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E6853CE-7553-0F5E-2A21-05A72E075E43}"/>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CDBA77B-1DAB-C964-E700-2FD87AD1581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54DE6853-3531-7D33-554D-89D7A9BC176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E43AF95-B7AC-3079-FF38-E0FDBC23925F}"/>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0053A1F-816F-E2FF-B24E-468668CFC927}"/>
              </a:ext>
            </a:extLst>
          </p:cNvPr>
          <p:cNvSpPr txBox="1"/>
          <p:nvPr/>
        </p:nvSpPr>
        <p:spPr>
          <a:xfrm>
            <a:off x="914400" y="164592"/>
            <a:ext cx="15716100" cy="16287536"/>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Puntos clave importantes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573692BE-BED7-8A7D-5D6E-29EB2ABA7784}"/>
              </a:ext>
            </a:extLst>
          </p:cNvPr>
          <p:cNvSpPr/>
          <p:nvPr/>
        </p:nvSpPr>
        <p:spPr>
          <a:xfrm>
            <a:off x="914400" y="2932017"/>
            <a:ext cx="16459200" cy="3067484"/>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s-ES_tradnl" sz="4000" dirty="0">
                <a:latin typeface="Montserrat" pitchFamily="2" charset="77"/>
              </a:rPr>
              <a:t>Mensaje o lección más importante de su investigación</a:t>
            </a:r>
          </a:p>
          <a:p>
            <a:pPr marL="571500" indent="-571500" algn="l">
              <a:lnSpc>
                <a:spcPct val="100000"/>
              </a:lnSpc>
              <a:spcBef>
                <a:spcPts val="600"/>
              </a:spcBef>
              <a:spcAft>
                <a:spcPts val="600"/>
              </a:spcAft>
              <a:buBlip>
                <a:blip r:embed="rId4"/>
              </a:buBlip>
            </a:pPr>
            <a:r>
              <a:rPr lang="es-ES_tradnl" sz="4000" dirty="0">
                <a:latin typeface="Montserrat" pitchFamily="2" charset="77"/>
              </a:rPr>
              <a:t>Formulación: Pocas frases redactadas con precisión.</a:t>
            </a:r>
          </a:p>
          <a:p>
            <a:pPr marL="571500" indent="-571500" algn="l">
              <a:lnSpc>
                <a:spcPct val="100000"/>
              </a:lnSpc>
              <a:spcBef>
                <a:spcPts val="600"/>
              </a:spcBef>
              <a:spcAft>
                <a:spcPts val="600"/>
              </a:spcAft>
              <a:buBlip>
                <a:blip r:embed="rId4"/>
              </a:buBlip>
            </a:pPr>
            <a:r>
              <a:rPr lang="es-ES_tradnl" sz="4000" dirty="0">
                <a:latin typeface="Montserrat" pitchFamily="2" charset="77"/>
              </a:rPr>
              <a:t>Tres preguntas esenciales:</a:t>
            </a:r>
          </a:p>
          <a:p>
            <a:pPr marL="1028700" lvl="1" indent="-571500">
              <a:spcBef>
                <a:spcPts val="600"/>
              </a:spcBef>
              <a:spcAft>
                <a:spcPts val="600"/>
              </a:spcAft>
              <a:buBlip>
                <a:blip r:embed="rId4"/>
              </a:buBlip>
            </a:pPr>
            <a:r>
              <a:rPr lang="es-ES_tradnl" sz="4000" dirty="0">
                <a:latin typeface="Montserrat" pitchFamily="2" charset="77"/>
              </a:rPr>
              <a:t>Mensaje: ¿Cómo abordan tus conclusiones el "por qué" descrito en la primera sección?</a:t>
            </a:r>
          </a:p>
          <a:p>
            <a:pPr marL="1028700" lvl="1" indent="-571500">
              <a:spcBef>
                <a:spcPts val="600"/>
              </a:spcBef>
              <a:spcAft>
                <a:spcPts val="600"/>
              </a:spcAft>
              <a:buBlip>
                <a:blip r:embed="rId4"/>
              </a:buBlip>
            </a:pPr>
            <a:r>
              <a:rPr lang="es-ES_tradnl" sz="4000" dirty="0">
                <a:latin typeface="Montserrat" pitchFamily="2" charset="77"/>
              </a:rPr>
              <a:t>Importancia: Cuál es la implicación de sus principales lecciones, puntos destacados o conclusiones para los programas, políticas y servicios actuales y futuros.</a:t>
            </a:r>
          </a:p>
          <a:p>
            <a:pPr marL="1028700" lvl="1" indent="-571500">
              <a:spcBef>
                <a:spcPts val="600"/>
              </a:spcBef>
              <a:spcAft>
                <a:spcPts val="600"/>
              </a:spcAft>
              <a:buBlip>
                <a:blip r:embed="rId4"/>
              </a:buBlip>
            </a:pPr>
            <a:r>
              <a:rPr lang="es-ES_tradnl" sz="4000" dirty="0">
                <a:latin typeface="Montserrat" pitchFamily="2" charset="77"/>
              </a:rPr>
              <a:t>Perspectiva: Cuáles son las recomendaciones y futuras investigaciones y evaluaciones.</a:t>
            </a:r>
          </a:p>
        </p:txBody>
      </p:sp>
    </p:spTree>
    <p:extLst>
      <p:ext uri="{BB962C8B-B14F-4D97-AF65-F5344CB8AC3E}">
        <p14:creationId xmlns:p14="http://schemas.microsoft.com/office/powerpoint/2010/main" val="29930894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26F1A02C-755C-E6C6-E808-BD6F7CC0FF29}"/>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602C973-DB96-2D2E-BCE8-B4B54BC4185C}"/>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52361E8C-3E6D-7F01-A335-1278BFB8F652}"/>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7D39FB55-D5D6-3998-45BD-E08FA270D85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E77CADB3-B344-EDEB-F0CF-71D847DA275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DCC192E-0A55-59AA-C4DB-73165AEAA8C7}"/>
              </a:ext>
            </a:extLst>
          </p:cNvPr>
          <p:cNvSpPr txBox="1"/>
          <p:nvPr/>
        </p:nvSpPr>
        <p:spPr>
          <a:xfrm>
            <a:off x="914400" y="164592"/>
            <a:ext cx="15716100" cy="17450931"/>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Puntos clave importantes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53838ACA-EA08-011F-BCDC-5965C175FA57}"/>
              </a:ext>
            </a:extLst>
          </p:cNvPr>
          <p:cNvSpPr/>
          <p:nvPr/>
        </p:nvSpPr>
        <p:spPr>
          <a:xfrm>
            <a:off x="914400" y="2932017"/>
            <a:ext cx="16459200" cy="3067484"/>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s-ES_tradnl" sz="3600" dirty="0">
                <a:latin typeface="Montserrat" pitchFamily="2" charset="77"/>
              </a:rPr>
              <a:t>Tus conclusiones deben estar respaldadas con precisión por los datos</a:t>
            </a:r>
          </a:p>
          <a:p>
            <a:pPr marL="571500" indent="-571500" algn="l">
              <a:lnSpc>
                <a:spcPct val="100000"/>
              </a:lnSpc>
              <a:spcBef>
                <a:spcPts val="600"/>
              </a:spcBef>
              <a:spcAft>
                <a:spcPts val="600"/>
              </a:spcAft>
              <a:buBlip>
                <a:blip r:embed="rId4"/>
              </a:buBlip>
            </a:pPr>
            <a:r>
              <a:rPr lang="es-ES_tradnl" sz="3600" dirty="0">
                <a:latin typeface="Montserrat" pitchFamily="2" charset="77"/>
              </a:rPr>
              <a:t>Cuando proceda, los puntos clave pueden centrarse en indicadores clave del programa </a:t>
            </a:r>
          </a:p>
          <a:p>
            <a:pPr marL="571500" indent="-571500" algn="l">
              <a:lnSpc>
                <a:spcPct val="100000"/>
              </a:lnSpc>
              <a:spcBef>
                <a:spcPts val="600"/>
              </a:spcBef>
              <a:spcAft>
                <a:spcPts val="600"/>
              </a:spcAft>
              <a:buBlip>
                <a:blip r:embed="rId4"/>
              </a:buBlip>
            </a:pPr>
            <a:r>
              <a:rPr lang="es-ES_tradnl" sz="3600" dirty="0">
                <a:latin typeface="Montserrat" pitchFamily="2" charset="77"/>
              </a:rPr>
              <a:t>Deje espacio para mencionar hallazgos importantes o inesperados (incluidos los resultados nulos).</a:t>
            </a:r>
          </a:p>
          <a:p>
            <a:pPr marL="571500" indent="-571500" algn="l">
              <a:lnSpc>
                <a:spcPct val="100000"/>
              </a:lnSpc>
              <a:spcBef>
                <a:spcPts val="600"/>
              </a:spcBef>
              <a:spcAft>
                <a:spcPts val="600"/>
              </a:spcAft>
              <a:buBlip>
                <a:blip r:embed="rId4"/>
              </a:buBlip>
            </a:pPr>
            <a:r>
              <a:rPr lang="es-ES_tradnl" sz="3600" dirty="0">
                <a:latin typeface="Montserrat" pitchFamily="2" charset="77"/>
              </a:rPr>
              <a:t>Reflexionar sobre las implicaciones de sus conclusiones para la práctica de la PM en programas y políticas.</a:t>
            </a:r>
          </a:p>
          <a:p>
            <a:pPr marL="571500" indent="-571500" algn="l">
              <a:lnSpc>
                <a:spcPct val="100000"/>
              </a:lnSpc>
              <a:spcBef>
                <a:spcPts val="600"/>
              </a:spcBef>
              <a:spcAft>
                <a:spcPts val="600"/>
              </a:spcAft>
              <a:buBlip>
                <a:blip r:embed="rId4"/>
              </a:buBlip>
            </a:pPr>
            <a:r>
              <a:rPr lang="es-ES_tradnl" sz="3600" dirty="0">
                <a:latin typeface="Montserrat" pitchFamily="2" charset="77"/>
              </a:rPr>
              <a:t>Asegúrese de que sus conclusiones sean escrupulosamente honestas y de que ninguna afirmación no esté respaldada por sus datos.</a:t>
            </a:r>
          </a:p>
        </p:txBody>
      </p:sp>
    </p:spTree>
    <p:extLst>
      <p:ext uri="{BB962C8B-B14F-4D97-AF65-F5344CB8AC3E}">
        <p14:creationId xmlns:p14="http://schemas.microsoft.com/office/powerpoint/2010/main" val="16412325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9971F22-58B9-EE0A-C5DA-EBBE106564B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DB71B72-44F3-7AC7-1748-189782162470}"/>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3397AA9-7F80-0200-0107-5F241C230EB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0E006C3-066F-67F0-5407-D10C5884EC0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375EB4C-30DC-BE76-F1D2-72D6E11B80E4}"/>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6467E0E-EEF1-2AAB-8C48-8400308FB93B}"/>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3D483876-EC79-8188-2C74-AE5DAFE7ACE6}"/>
              </a:ext>
            </a:extLst>
          </p:cNvPr>
          <p:cNvSpPr/>
          <p:nvPr/>
        </p:nvSpPr>
        <p:spPr>
          <a:xfrm>
            <a:off x="914400" y="2778129"/>
            <a:ext cx="16459200" cy="6897779"/>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es-ES_tradnl" sz="2100" dirty="0">
                <a:latin typeface="Montserrat" pitchFamily="2" charset="77"/>
              </a:rPr>
              <a:t>Los esfuerzos para avanzar en el conocimiento y la demanda de nuevos productos de SSR requieren datos oportunos y rigurosos que vayan más allá de las métricas estándar de los medios sociales, y que sean eficientes en recursos. </a:t>
            </a:r>
            <a:r>
              <a:rPr lang="es-ES_tradnl" sz="2100" dirty="0">
                <a:solidFill>
                  <a:schemeClr val="accent5"/>
                </a:solidFill>
                <a:latin typeface="Montserrat" pitchFamily="2" charset="77"/>
              </a:rPr>
              <a:t>El enfoque combinado de reclutar equipos de enumeración mediante IA y realizar encuestas en línea a los encuestados presenta importantes oportunidades de datos para los programas centrados en la salud digital. En dos meses, el proyecto DISC generó los datos necesarios para comprender el cambio en la concienciación de las mujeres y su intención de utilizar este nuevo producto de SSR, así como para utilizar estos datos para dar forma a la implementación del programa. </a:t>
            </a:r>
            <a:r>
              <a:rPr lang="es-ES_tradnl" sz="2100" dirty="0">
                <a:latin typeface="Montserrat" pitchFamily="2" charset="77"/>
              </a:rPr>
              <a:t>Como complemento a las encuestas domiciliarias, que consumen más recursos, la innovación de la IA fue un método eficaz y rentable para recopilar datos de procesos con el fin de dar forma al diseño y la ejecución del programa en curso. Como ventaja añadida, los encuestadores influyentes formados pueden participar en rondas posteriores de vigilancia con una inversión limitada en formación.</a:t>
            </a:r>
          </a:p>
          <a:p>
            <a:pPr algn="l">
              <a:lnSpc>
                <a:spcPct val="100000"/>
              </a:lnSpc>
              <a:spcBef>
                <a:spcPts val="600"/>
              </a:spcBef>
              <a:spcAft>
                <a:spcPts val="600"/>
              </a:spcAft>
            </a:pPr>
            <a:r>
              <a:rPr lang="es-ES_tradnl" sz="2100" dirty="0">
                <a:solidFill>
                  <a:schemeClr val="accent6"/>
                </a:solidFill>
                <a:latin typeface="Montserrat" pitchFamily="2" charset="77"/>
              </a:rPr>
              <a:t>Además, a diferencia de los enfoques de investigación tradicionales, los equipos de proyecto también obtuvieron un activo programático en los encuestadores influyentes. Como personas influyentes, la referencia del éxito es la participación efectiva de una comunidad en línea, un objetivo alineado con los objetivos del proyecto orientados a la generación de demanda para llegar a las mujeres y conseguir que conozcan las nuevas innovaciones en SSR.</a:t>
            </a:r>
            <a:r>
              <a:rPr lang="es-ES_tradnl" sz="2100" dirty="0">
                <a:latin typeface="Montserrat" pitchFamily="2" charset="77"/>
              </a:rPr>
              <a:t> Como tales, se les puede contratar para usos versátiles, sin introducir conflictos de intereses con los objetivos de la investigación. Dado que la cumplimentación de las encuestas por parte de los encuestados es totalmente independiente, se puede involucrar a personas influyentes clave para fomentar el interés en el contenido, así como la participación en la encuesta, sin riesgo de influir indebidamente en el contenido de las respuestas a la encuesta.</a:t>
            </a:r>
            <a:r>
              <a:rPr lang="es-ES_tradnl" sz="2100" dirty="0">
                <a:solidFill>
                  <a:schemeClr val="accent2"/>
                </a:solidFill>
                <a:latin typeface="Montserrat" pitchFamily="2" charset="77"/>
              </a:rPr>
              <a:t> Dentro de los parámetros de las limitaciones y los sesgos señalados, los encuestadores influyentes son un medio muy eficaz de captación de encuestados.</a:t>
            </a:r>
          </a:p>
          <a:p>
            <a:pPr>
              <a:spcBef>
                <a:spcPts val="900"/>
              </a:spcBef>
              <a:buSzPct val="110000"/>
              <a:defRPr sz="3000">
                <a:latin typeface="+mj-lt"/>
                <a:ea typeface="+mj-ea"/>
                <a:cs typeface="+mj-cs"/>
                <a:sym typeface="Helvetica"/>
              </a:defRPr>
            </a:pPr>
            <a:endParaRPr lang="es-ES_tradnl" sz="2100" kern="100" dirty="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100" kern="100" dirty="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100" dirty="0">
              <a:latin typeface="Montserrat" pitchFamily="2" charset="77"/>
            </a:endParaRPr>
          </a:p>
        </p:txBody>
      </p:sp>
      <p:sp>
        <p:nvSpPr>
          <p:cNvPr id="2" name="Rectangle 1">
            <a:extLst>
              <a:ext uri="{FF2B5EF4-FFF2-40B4-BE49-F238E27FC236}">
                <a16:creationId xmlns:a16="http://schemas.microsoft.com/office/drawing/2014/main" id="{BA3DCE5C-D122-53D1-30E8-F3CDF0A88F89}"/>
              </a:ext>
            </a:extLst>
          </p:cNvPr>
          <p:cNvSpPr/>
          <p:nvPr/>
        </p:nvSpPr>
        <p:spPr>
          <a:xfrm>
            <a:off x="914400" y="9615283"/>
            <a:ext cx="16459200" cy="461665"/>
          </a:xfrm>
          <a:prstGeom prst="rect">
            <a:avLst/>
          </a:prstGeom>
        </p:spPr>
        <p:txBody>
          <a:bodyPr wrap="square">
            <a:spAutoFit/>
          </a:bodyPr>
          <a:lstStyle/>
          <a:p>
            <a:r>
              <a:rPr lang="en-US" sz="1200">
                <a:solidFill>
                  <a:srgbClr val="333333"/>
                </a:solidFill>
                <a:latin typeface="Montserrat" pitchFamily="2" charset="77"/>
                <a:ea typeface="Times New Roman" panose="02020603050405020304" pitchFamily="18" charset="0"/>
                <a:cs typeface="Times New Roman" panose="02020603050405020304" pitchFamily="18" charset="0"/>
              </a:rPr>
              <a:t>Ontiri S, Cole C, et al: Layering innovative data sources to bridge the gap: delivering what's needed to manage Demand Generation for new family planning product introduction. Ponencia presentada en: ICFP 2022; 14-17 de noviembre; Ciudad de Pattaya, Tailandia. Programa ICFP. [base de datos en línea]. </a:t>
            </a:r>
            <a:r>
              <a:rPr lang="en-US" sz="1200">
                <a:solidFill>
                  <a:srgbClr val="333333"/>
                </a:solidFill>
                <a:latin typeface="Montserrat" pitchFamily="2" charset="77"/>
                <a:ea typeface="Times New Roman" panose="02020603050405020304" pitchFamily="18" charset="0"/>
                <a:cs typeface="Times New Roman" panose="02020603050405020304" pitchFamily="18" charset="0"/>
                <a:hlinkClick r:id="rId4"/>
              </a:rPr>
              <a:t>https://icfp2022.dryfta.com/index.php?option=com_dryfta&amp;view=program&amp;Itemid=684</a:t>
            </a:r>
            <a:endParaRPr lang="en-US" sz="1200">
              <a:solidFill>
                <a:srgbClr val="333333"/>
              </a:solidFill>
              <a:latin typeface="Montserrat" pitchFamily="2" charset="77"/>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732563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103F03-8093-C4F4-D55D-F322C0F7EA7F}"/>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7B84B291-EE49-72DF-25DC-DDFF549BBE6D}"/>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BEA59C5C-7E76-8294-44E2-F07343B5463A}"/>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5BD552F4-A7EB-8FCD-57B3-8A9DAFC5428C}"/>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99DAA8B0-E371-6865-455B-0C2F6511A60A}"/>
              </a:ext>
            </a:extLst>
          </p:cNvPr>
          <p:cNvSpPr txBox="1"/>
          <p:nvPr/>
        </p:nvSpPr>
        <p:spPr>
          <a:xfrm>
            <a:off x="35151" y="3723331"/>
            <a:ext cx="18252849" cy="5555143"/>
          </a:xfrm>
          <a:prstGeom prst="rect">
            <a:avLst/>
          </a:prstGeom>
        </p:spPr>
        <p:txBody>
          <a:bodyPr vert="horz" wrap="square" lIns="0" tIns="15018" rIns="0" bIns="0" rtlCol="0">
            <a:spAutoFit/>
          </a:bodyPr>
          <a:lstStyle/>
          <a:p>
            <a:pPr algn="ctr"/>
            <a:r>
              <a:rPr lang="es-ES_tradnl" sz="7200" b="1" dirty="0">
                <a:solidFill>
                  <a:srgbClr val="FFFFFF"/>
                </a:solidFill>
                <a:latin typeface="Montserrat"/>
                <a:ea typeface="Montserrat"/>
                <a:cs typeface="Montserrat"/>
                <a:sym typeface="Montserrat"/>
              </a:rPr>
              <a:t>Falta de ética </a:t>
            </a:r>
          </a:p>
          <a:p>
            <a:pPr algn="ctr"/>
            <a:r>
              <a:rPr lang="es-ES_tradnl" sz="7200" b="1" dirty="0">
                <a:solidFill>
                  <a:srgbClr val="FFFFFF"/>
                </a:solidFill>
                <a:latin typeface="Montserrat"/>
                <a:ea typeface="Montserrat"/>
                <a:cs typeface="Montserrat"/>
                <a:sym typeface="Montserrat"/>
              </a:rPr>
              <a:t>en la investigación </a:t>
            </a:r>
          </a:p>
          <a:p>
            <a:pPr algn="ctr"/>
            <a:endParaRPr lang="es-ES_tradnl" sz="7200" b="1" dirty="0">
              <a:solidFill>
                <a:srgbClr val="FFFFFF"/>
              </a:solidFill>
              <a:latin typeface="Montserrat"/>
              <a:ea typeface="Montserrat"/>
              <a:cs typeface="Montserrat"/>
              <a:sym typeface="Montserrat"/>
            </a:endParaRPr>
          </a:p>
          <a:p>
            <a:pPr algn="ctr"/>
            <a:endParaRPr lang="es-ES_tradnl" sz="7200" b="1" dirty="0">
              <a:solidFill>
                <a:srgbClr val="FFFFFF"/>
              </a:solidFill>
              <a:latin typeface="Montserrat"/>
              <a:ea typeface="Montserrat"/>
              <a:cs typeface="Montserrat"/>
              <a:sym typeface="Montserrat"/>
            </a:endParaRPr>
          </a:p>
          <a:p>
            <a:pPr algn="ctr"/>
            <a:r>
              <a:rPr lang="es-ES_tradnl" sz="7200" b="1" dirty="0">
                <a:solidFill>
                  <a:srgbClr val="FFFFFF"/>
                </a:solidFill>
                <a:latin typeface="Montserrat"/>
                <a:ea typeface="Montserrat"/>
                <a:cs typeface="Montserrat"/>
                <a:sym typeface="Montserrat"/>
              </a:rPr>
              <a:t> </a:t>
            </a:r>
            <a:endParaRPr lang="es-ES_tradnl"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1163483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DF04560-D803-E754-CE7E-60188D1368A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20A6A525-F592-E268-4C49-9BC632D77656}"/>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0AFDD287-801A-1C45-C4F9-E80F353A297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385C2CF3-EF57-1E8B-8A4E-2115B9E2253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1F22568-9CFC-4F7C-91EB-33FA3F4A696A}"/>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2C40B33A-4D3F-62F5-CDF2-C2F14BF8A5B3}"/>
              </a:ext>
            </a:extLst>
          </p:cNvPr>
          <p:cNvSpPr txBox="1"/>
          <p:nvPr/>
        </p:nvSpPr>
        <p:spPr>
          <a:xfrm>
            <a:off x="914400" y="164592"/>
            <a:ext cx="15716100" cy="15124140"/>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La buena conducta en la investigación es esencial</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C6849A5A-3F03-E24D-8B29-3C1D0807FD94}"/>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800">
                <a:latin typeface="+mj-lt"/>
                <a:ea typeface="+mj-ea"/>
                <a:cs typeface="+mj-cs"/>
                <a:sym typeface="Helvetica"/>
              </a:defRPr>
            </a:pPr>
            <a:r>
              <a:rPr lang="es-ES_tradnl" sz="3600" dirty="0">
                <a:latin typeface="Montserrat" pitchFamily="2" charset="77"/>
              </a:rPr>
              <a:t>Falsificación: El subcomité científico lleva a cabo investigaciones exhaustivas siempre que se sospecha de la fabricación de datos, y es probable que los documentos de trabajo sean rechazados en tales casos. </a:t>
            </a:r>
            <a:endParaRPr lang="es-ES_tradnl" sz="3600" dirty="0">
              <a:solidFill>
                <a:schemeClr val="accent1"/>
              </a:solidFill>
              <a:latin typeface="Montserrat" pitchFamily="2" charset="77"/>
            </a:endParaRPr>
          </a:p>
          <a:p>
            <a:pPr marL="571500" indent="-571500">
              <a:spcBef>
                <a:spcPts val="600"/>
              </a:spcBef>
              <a:buSzPct val="110000"/>
              <a:buBlip>
                <a:blip r:embed="rId4"/>
              </a:buBlip>
              <a:defRPr sz="2800">
                <a:latin typeface="+mj-lt"/>
                <a:ea typeface="+mj-ea"/>
                <a:cs typeface="+mj-cs"/>
                <a:sym typeface="Helvetica"/>
              </a:defRPr>
            </a:pPr>
            <a:r>
              <a:rPr lang="es-ES_tradnl" sz="3600" dirty="0">
                <a:latin typeface="Montserrat" pitchFamily="2" charset="77"/>
              </a:rPr>
              <a:t>Falsificaciones: Cualquier manipulación de los resultados de la investigación o representación inexacta de los datos puede dar lugar al rechazo de los documentos de trabajo.  </a:t>
            </a:r>
            <a:endParaRPr lang="es-ES_tradnl" sz="3600" dirty="0">
              <a:latin typeface="Montserrat" pitchFamily="2" charset="77"/>
              <a:ea typeface="Calibri Light"/>
              <a:cs typeface="Calibri Light"/>
              <a:sym typeface="Calibri Light"/>
            </a:endParaRPr>
          </a:p>
          <a:p>
            <a:pPr marL="571500" indent="-571500">
              <a:spcBef>
                <a:spcPts val="600"/>
              </a:spcBef>
              <a:buSzPct val="110000"/>
              <a:buBlip>
                <a:blip r:embed="rId4"/>
              </a:buBlip>
              <a:defRPr sz="2800">
                <a:latin typeface="+mj-lt"/>
                <a:ea typeface="+mj-ea"/>
                <a:cs typeface="+mj-cs"/>
                <a:sym typeface="Helvetica"/>
              </a:defRPr>
            </a:pPr>
            <a:r>
              <a:rPr lang="es-ES_tradnl" sz="3600" dirty="0">
                <a:latin typeface="Montserrat" pitchFamily="2" charset="77"/>
              </a:rPr>
              <a:t>Plagio: El uso de palabras, ideas o frases de otro autor sin la debida atribución es estrictamente punible y los documentos de trabajo correspondientes serán rechazados. </a:t>
            </a:r>
          </a:p>
        </p:txBody>
      </p:sp>
      <p:sp>
        <p:nvSpPr>
          <p:cNvPr id="2" name="More on our research ethics policy can be found here https://www.jhsph.edu/offices-and-services/student-affairs/resources/student-policies/_documents/academic-ethics-code.pdf">
            <a:extLst>
              <a:ext uri="{FF2B5EF4-FFF2-40B4-BE49-F238E27FC236}">
                <a16:creationId xmlns:a16="http://schemas.microsoft.com/office/drawing/2014/main" id="{E57DCA88-159A-25F7-1078-451F17AF47D7}"/>
              </a:ext>
            </a:extLst>
          </p:cNvPr>
          <p:cNvSpPr txBox="1"/>
          <p:nvPr/>
        </p:nvSpPr>
        <p:spPr>
          <a:xfrm>
            <a:off x="914401" y="9234265"/>
            <a:ext cx="15966528" cy="707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gn="l">
              <a:lnSpc>
                <a:spcPct val="100000"/>
              </a:lnSpc>
              <a:spcBef>
                <a:spcPts val="600"/>
              </a:spcBef>
              <a:spcAft>
                <a:spcPts val="600"/>
              </a:spcAft>
            </a:pPr>
            <a:r>
              <a:rPr lang="es-ES_tradnl" sz="2000" i="1" dirty="0">
                <a:latin typeface="Montserrat" pitchFamily="2" charset="77"/>
              </a:rPr>
              <a:t>Encontrará más información sobre nuestra política de ética en la investigación aquí </a:t>
            </a:r>
            <a:r>
              <a:rPr lang="es-ES_tradnl" sz="2000" i="1" dirty="0">
                <a:latin typeface="Montserrat" pitchFamily="2" charset="77"/>
                <a:hlinkClick r:id="rId5"/>
              </a:rPr>
              <a:t>https://www.jhsph.edu/offices-and-services/student-affairs/resources/student-policies/_documents/academic-ethics-code.pdf</a:t>
            </a:r>
            <a:endParaRPr lang="es-ES_tradnl" sz="2000" i="1" dirty="0">
              <a:latin typeface="Montserrat" pitchFamily="2" charset="77"/>
            </a:endParaRPr>
          </a:p>
        </p:txBody>
      </p:sp>
    </p:spTree>
    <p:extLst>
      <p:ext uri="{BB962C8B-B14F-4D97-AF65-F5344CB8AC3E}">
        <p14:creationId xmlns:p14="http://schemas.microsoft.com/office/powerpoint/2010/main" val="8607292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A177E-4E82-3C5E-E71C-522297C92670}"/>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470E81EE-595D-02CE-62DC-866F3A1144CE}"/>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CA2EC848-AB4D-FE39-4E7E-28760E3392D2}"/>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AC6CF736-EC08-654C-C2B0-5B654A925323}"/>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EF9C6EB7-822C-B79F-84BF-878BAC76B612}"/>
              </a:ext>
            </a:extLst>
          </p:cNvPr>
          <p:cNvSpPr txBox="1"/>
          <p:nvPr/>
        </p:nvSpPr>
        <p:spPr>
          <a:xfrm>
            <a:off x="69017" y="4490754"/>
            <a:ext cx="18252849" cy="3339152"/>
          </a:xfrm>
          <a:prstGeom prst="rect">
            <a:avLst/>
          </a:prstGeom>
        </p:spPr>
        <p:txBody>
          <a:bodyPr vert="horz" wrap="square" lIns="0" tIns="15018" rIns="0" bIns="0" rtlCol="0">
            <a:spAutoFit/>
          </a:bodyPr>
          <a:lstStyle/>
          <a:p>
            <a:pPr algn="ctr"/>
            <a:r>
              <a:rPr lang="es-ES_tradnl" sz="7200" b="1" dirty="0">
                <a:solidFill>
                  <a:srgbClr val="FFFFFF"/>
                </a:solidFill>
                <a:latin typeface="Montserrat"/>
                <a:ea typeface="Montserrat"/>
                <a:cs typeface="Montserrat"/>
                <a:sym typeface="Montserrat"/>
              </a:rPr>
              <a:t>Preguntas frecuentes</a:t>
            </a:r>
          </a:p>
          <a:p>
            <a:pPr algn="ctr"/>
            <a:endParaRPr lang="es-ES_tradnl" sz="7200" b="1" dirty="0">
              <a:solidFill>
                <a:srgbClr val="FFFFFF"/>
              </a:solidFill>
              <a:latin typeface="Montserrat"/>
              <a:ea typeface="Montserrat"/>
              <a:cs typeface="Montserrat"/>
              <a:sym typeface="Montserrat"/>
            </a:endParaRPr>
          </a:p>
          <a:p>
            <a:pPr algn="ctr"/>
            <a:r>
              <a:rPr lang="es-ES_tradnl" sz="7200" b="1" dirty="0">
                <a:solidFill>
                  <a:srgbClr val="FFFFFF"/>
                </a:solidFill>
                <a:latin typeface="Montserrat"/>
                <a:ea typeface="Montserrat"/>
                <a:cs typeface="Montserrat"/>
                <a:sym typeface="Montserrat"/>
              </a:rPr>
              <a:t> </a:t>
            </a:r>
            <a:endParaRPr lang="es-ES_tradnl"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685302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EF4A31CE-D704-77EC-86DE-56A5789E4B0C}"/>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864E25D-51B8-0037-9925-2E4CADCD3147}"/>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C8659AF-D99A-9394-C97C-8676963EEBC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2C04A06-1D4F-7BC1-5964-517499EA27E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A8D95CA-7329-6282-1ED1-D449D73CB3F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AF32684-F8D4-7587-AA33-621DAB7F90B2}"/>
              </a:ext>
            </a:extLst>
          </p:cNvPr>
          <p:cNvSpPr txBox="1"/>
          <p:nvPr/>
        </p:nvSpPr>
        <p:spPr>
          <a:xfrm>
            <a:off x="914400" y="164592"/>
            <a:ext cx="15716100" cy="18614327"/>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¿Qué resúmenes son susceptibles de ser aceptados en la ICFP?</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632531F2-04F2-5E9E-0597-7BE46EA58EE9}"/>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600">
                <a:latin typeface="+mj-lt"/>
                <a:ea typeface="+mj-ea"/>
                <a:cs typeface="+mj-cs"/>
                <a:sym typeface="Helvetica"/>
              </a:defRPr>
            </a:pPr>
            <a:r>
              <a:rPr lang="es-ES_tradnl" sz="3600" dirty="0">
                <a:latin typeface="Montserrat" pitchFamily="2" charset="77"/>
              </a:rPr>
              <a:t>Siguiendo estrictamente las directrices y el recuento de palabras.</a:t>
            </a:r>
            <a:endParaRPr lang="es-ES_tradnl" sz="8000" dirty="0">
              <a:latin typeface="Montserrat" pitchFamily="2" charset="77"/>
              <a:ea typeface="Calibri Light"/>
              <a:cs typeface="Calibri Light"/>
              <a:sym typeface="Calibri Light"/>
            </a:endParaRPr>
          </a:p>
          <a:p>
            <a:pPr marL="571500" indent="-571500">
              <a:spcBef>
                <a:spcPts val="600"/>
              </a:spcBef>
              <a:buSzPct val="110000"/>
              <a:buBlip>
                <a:blip r:embed="rId4"/>
              </a:buBlip>
              <a:defRPr sz="2600">
                <a:latin typeface="+mj-lt"/>
                <a:ea typeface="+mj-ea"/>
                <a:cs typeface="+mj-cs"/>
                <a:sym typeface="Helvetica"/>
              </a:defRPr>
            </a:pPr>
            <a:r>
              <a:rPr lang="es-ES_tradnl" sz="3600" dirty="0">
                <a:latin typeface="Montserrat" pitchFamily="2" charset="77"/>
              </a:rPr>
              <a:t>Presentar nuevos conocimientos o pruebas respaldados por los datos y una metodología de análisis clara.</a:t>
            </a:r>
            <a:endParaRPr lang="es-ES_tradnl" sz="8000" dirty="0">
              <a:latin typeface="Montserrat" pitchFamily="2" charset="77"/>
              <a:ea typeface="Calibri Light"/>
              <a:cs typeface="Calibri Light"/>
              <a:sym typeface="Calibri Light"/>
            </a:endParaRPr>
          </a:p>
          <a:p>
            <a:pPr marL="571500" indent="-571500">
              <a:spcBef>
                <a:spcPts val="600"/>
              </a:spcBef>
              <a:buSzPct val="110000"/>
              <a:buBlip>
                <a:blip r:embed="rId4"/>
              </a:buBlip>
              <a:defRPr sz="2600">
                <a:latin typeface="+mj-lt"/>
                <a:ea typeface="+mj-ea"/>
                <a:cs typeface="+mj-cs"/>
                <a:sym typeface="Helvetica"/>
              </a:defRPr>
            </a:pPr>
            <a:r>
              <a:rPr lang="es-ES_tradnl" sz="3600" dirty="0">
                <a:latin typeface="Montserrat" pitchFamily="2" charset="77"/>
              </a:rPr>
              <a:t> Resúmenes redactados en inglés, francés o español</a:t>
            </a:r>
            <a:endParaRPr lang="es-ES_tradnl" sz="8000" dirty="0">
              <a:latin typeface="Montserrat" pitchFamily="2" charset="77"/>
              <a:ea typeface="Calibri Light"/>
              <a:cs typeface="Calibri Light"/>
              <a:sym typeface="Calibri Light"/>
            </a:endParaRPr>
          </a:p>
          <a:p>
            <a:pPr marL="1028700" lvl="1" indent="-571500">
              <a:spcBef>
                <a:spcPts val="600"/>
              </a:spcBef>
              <a:buSzPct val="110000"/>
              <a:buBlip>
                <a:blip r:embed="rId4"/>
              </a:buBlip>
              <a:defRPr sz="2600">
                <a:latin typeface="+mj-lt"/>
                <a:ea typeface="+mj-ea"/>
                <a:cs typeface="+mj-cs"/>
                <a:sym typeface="Helvetica"/>
              </a:defRPr>
            </a:pPr>
            <a:r>
              <a:rPr lang="es-ES_tradnl" sz="3600" dirty="0">
                <a:latin typeface="Montserrat" pitchFamily="2" charset="77"/>
              </a:rPr>
              <a:t>Los resúmenes en inglés, francés o español tienen las mismas posibilidades de ser aceptados.</a:t>
            </a:r>
          </a:p>
          <a:p>
            <a:pPr marL="1028700" lvl="1" indent="-571500">
              <a:spcBef>
                <a:spcPts val="600"/>
              </a:spcBef>
              <a:buSzPct val="110000"/>
              <a:buBlip>
                <a:blip r:embed="rId4"/>
              </a:buBlip>
              <a:defRPr sz="2600">
                <a:latin typeface="+mj-lt"/>
                <a:ea typeface="+mj-ea"/>
                <a:cs typeface="+mj-cs"/>
                <a:sym typeface="Helvetica"/>
              </a:defRPr>
            </a:pPr>
            <a:r>
              <a:rPr lang="es-ES_tradnl" sz="3600" dirty="0">
                <a:latin typeface="Montserrat" pitchFamily="2" charset="77"/>
              </a:rPr>
              <a:t>Garantizar la claridad del lenguaje utilizado en el resumen </a:t>
            </a:r>
          </a:p>
          <a:p>
            <a:pPr marL="1028700" lvl="1" indent="-571500">
              <a:spcBef>
                <a:spcPts val="600"/>
              </a:spcBef>
              <a:buSzPct val="110000"/>
              <a:buBlip>
                <a:blip r:embed="rId4"/>
              </a:buBlip>
              <a:defRPr sz="2600">
                <a:latin typeface="+mj-lt"/>
                <a:ea typeface="+mj-ea"/>
                <a:cs typeface="+mj-cs"/>
                <a:sym typeface="Helvetica"/>
              </a:defRPr>
            </a:pPr>
            <a:r>
              <a:rPr lang="es-ES_tradnl" sz="3600" dirty="0">
                <a:latin typeface="Montserrat" pitchFamily="2" charset="77"/>
              </a:rPr>
              <a:t>Revise sus resúmenes para asegurarse de que no hay errores ni palabras incorrectas. </a:t>
            </a:r>
          </a:p>
        </p:txBody>
      </p:sp>
    </p:spTree>
    <p:extLst>
      <p:ext uri="{BB962C8B-B14F-4D97-AF65-F5344CB8AC3E}">
        <p14:creationId xmlns:p14="http://schemas.microsoft.com/office/powerpoint/2010/main" val="38193192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70C5B07-742F-C9A1-C825-63731433B1E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5BEC3BA3-8FA0-7A45-0FCF-8669A4453314}"/>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6419B8D9-7CE6-062C-B5B2-CE59E20A37E9}"/>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F477BB7-98F2-5859-8F1F-E550DAC91CFD}"/>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C8D0CD3-7676-8E5A-69C3-C28AD8B532B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1BAFC3BC-D066-4DE9-429F-CE5D2584A119}"/>
              </a:ext>
            </a:extLst>
          </p:cNvPr>
          <p:cNvSpPr txBox="1"/>
          <p:nvPr/>
        </p:nvSpPr>
        <p:spPr>
          <a:xfrm>
            <a:off x="914400" y="164592"/>
            <a:ext cx="15716100" cy="17450931"/>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¿Por qué un resumen largo para la ICFP (1000 palabras en vez de 300)?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D0B051A0-2CB1-D349-79F3-3A420CD8E329}"/>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00000"/>
              <a:buBlip>
                <a:blip r:embed="rId4"/>
              </a:buBlip>
              <a:defRPr sz="2800">
                <a:latin typeface="+mj-lt"/>
                <a:ea typeface="+mj-ea"/>
                <a:cs typeface="+mj-cs"/>
                <a:sym typeface="Helvetica"/>
              </a:defRPr>
            </a:pPr>
            <a:r>
              <a:rPr lang="es-ES_tradnl" sz="4000">
                <a:latin typeface="Montserrat" pitchFamily="2" charset="77"/>
              </a:rPr>
              <a:t>La ICFP permite un máximo de 1000 palabras para los resúmenes individuales y de 400 palabras para los resúmenes presentados como parte de un panel preformado.</a:t>
            </a:r>
            <a:endParaRPr lang="es-ES_tradnl" sz="4000">
              <a:latin typeface="Montserrat" pitchFamily="2" charset="77"/>
              <a:ea typeface="Calibri Light"/>
              <a:cs typeface="Calibri Light"/>
              <a:sym typeface="Calibri Light"/>
            </a:endParaRPr>
          </a:p>
          <a:p>
            <a:pPr marL="571500" indent="-571500">
              <a:spcBef>
                <a:spcPts val="600"/>
              </a:spcBef>
              <a:buSzPct val="100000"/>
              <a:buBlip>
                <a:blip r:embed="rId4"/>
              </a:buBlip>
              <a:defRPr sz="2800">
                <a:latin typeface="+mj-lt"/>
                <a:ea typeface="+mj-ea"/>
                <a:cs typeface="+mj-cs"/>
                <a:sym typeface="Helvetica"/>
              </a:defRPr>
            </a:pPr>
            <a:r>
              <a:rPr lang="es-ES_tradnl" sz="4000">
                <a:latin typeface="Montserrat" pitchFamily="2" charset="77"/>
              </a:rPr>
              <a:t>Los resúmenes largos permiten a los autores:</a:t>
            </a:r>
            <a:endParaRPr lang="es-ES_tradnl" sz="4000">
              <a:latin typeface="Montserrat" pitchFamily="2" charset="77"/>
              <a:ea typeface="Calibri Light"/>
              <a:cs typeface="Calibri Light"/>
              <a:sym typeface="Calibri Light"/>
            </a:endParaRPr>
          </a:p>
          <a:p>
            <a:pPr marL="1028700" lvl="1" indent="-571500">
              <a:spcBef>
                <a:spcPts val="600"/>
              </a:spcBef>
              <a:buSzPct val="100000"/>
              <a:buBlip>
                <a:blip r:embed="rId4"/>
              </a:buBlip>
              <a:defRPr sz="2800">
                <a:latin typeface="+mj-lt"/>
                <a:ea typeface="+mj-ea"/>
                <a:cs typeface="+mj-cs"/>
                <a:sym typeface="Helvetica"/>
              </a:defRPr>
            </a:pPr>
            <a:r>
              <a:rPr lang="es-ES_tradnl" sz="4000">
                <a:latin typeface="Montserrat" pitchFamily="2" charset="77"/>
              </a:rPr>
              <a:t>Proporcione detalles suficientes que permitan al comité científico revisar adecuadamente el resumen. </a:t>
            </a:r>
          </a:p>
          <a:p>
            <a:pPr marL="1028700" lvl="1" indent="-571500">
              <a:spcBef>
                <a:spcPts val="600"/>
              </a:spcBef>
              <a:buSzPct val="100000"/>
              <a:buBlip>
                <a:blip r:embed="rId4"/>
              </a:buBlip>
              <a:defRPr sz="2800">
                <a:latin typeface="+mj-lt"/>
                <a:ea typeface="+mj-ea"/>
                <a:cs typeface="+mj-cs"/>
                <a:sym typeface="Helvetica"/>
              </a:defRPr>
            </a:pPr>
            <a:r>
              <a:rPr lang="es-ES_tradnl" sz="4000">
                <a:latin typeface="Montserrat" pitchFamily="2" charset="77"/>
              </a:rPr>
              <a:t>Aclare claramente la(s) pregunta(s) de investigación y el contexto. </a:t>
            </a:r>
          </a:p>
          <a:p>
            <a:pPr marL="1028700" lvl="1" indent="-571500">
              <a:spcBef>
                <a:spcPts val="600"/>
              </a:spcBef>
              <a:buSzPct val="100000"/>
              <a:buBlip>
                <a:blip r:embed="rId4"/>
              </a:buBlip>
              <a:defRPr sz="2800">
                <a:latin typeface="+mj-lt"/>
                <a:ea typeface="+mj-ea"/>
                <a:cs typeface="+mj-cs"/>
                <a:sym typeface="Helvetica"/>
              </a:defRPr>
            </a:pPr>
            <a:r>
              <a:rPr lang="es-ES_tradnl" sz="4000">
                <a:latin typeface="Montserrat" pitchFamily="2" charset="77"/>
              </a:rPr>
              <a:t>Explique detalladamente la metodología y los resultados.</a:t>
            </a:r>
          </a:p>
          <a:p>
            <a:pPr marL="685800" indent="-685800">
              <a:spcBef>
                <a:spcPts val="600"/>
              </a:spcBef>
              <a:buSzPct val="110000"/>
              <a:buBlip>
                <a:blip r:embed="rId4"/>
              </a:buBlip>
              <a:defRPr sz="2600">
                <a:latin typeface="+mj-lt"/>
                <a:ea typeface="+mj-ea"/>
                <a:cs typeface="+mj-cs"/>
                <a:sym typeface="Helvetica"/>
              </a:defRPr>
            </a:pPr>
            <a:endParaRPr lang="es-ES_tradnl" sz="4800">
              <a:latin typeface="Montserrat" pitchFamily="2" charset="77"/>
            </a:endParaRPr>
          </a:p>
        </p:txBody>
      </p:sp>
    </p:spTree>
    <p:extLst>
      <p:ext uri="{BB962C8B-B14F-4D97-AF65-F5344CB8AC3E}">
        <p14:creationId xmlns:p14="http://schemas.microsoft.com/office/powerpoint/2010/main" val="25223023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F33C3F3-4B30-AE34-5A3F-199FD6DD4835}"/>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A2F6F28-670D-C5F1-C982-E54F8801D48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C235D99C-A783-5140-AE04-2D5C3FACA7F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32FFA11-385E-A8F0-B26E-4F686B89FE7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9A5524EF-5DA9-5CE0-353C-9C1B8881FDDD}"/>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21C5C5D3-E5E4-5313-585A-DA58317A52C0}"/>
              </a:ext>
            </a:extLst>
          </p:cNvPr>
          <p:cNvSpPr txBox="1"/>
          <p:nvPr/>
        </p:nvSpPr>
        <p:spPr>
          <a:xfrm>
            <a:off x="914400" y="164592"/>
            <a:ext cx="15716100" cy="18614327"/>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¿Qué hacer y qué no hacer?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F13064EE-6E18-9503-FCE8-0E101FC1DB77}"/>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457200" indent="-457200">
              <a:spcBef>
                <a:spcPts val="600"/>
              </a:spcBef>
              <a:buSzPct val="100000"/>
              <a:buBlip>
                <a:blip r:embed="rId4"/>
              </a:buBlip>
              <a:defRPr sz="2600">
                <a:latin typeface="+mj-lt"/>
                <a:ea typeface="+mj-ea"/>
                <a:cs typeface="+mj-cs"/>
                <a:sym typeface="Helvetica"/>
              </a:defRPr>
            </a:pPr>
            <a:r>
              <a:rPr lang="es-ES_tradnl" sz="3400" dirty="0">
                <a:latin typeface="Montserrat" pitchFamily="2" charset="77"/>
              </a:rPr>
              <a:t>Asegúrese de no salirse del tema</a:t>
            </a:r>
            <a:endParaRPr lang="es-ES_tradnl" sz="3400" dirty="0">
              <a:latin typeface="Montserrat" pitchFamily="2" charset="77"/>
              <a:ea typeface="Calibri Light"/>
              <a:cs typeface="Calibri Light"/>
              <a:sym typeface="Calibri Light"/>
            </a:endParaRPr>
          </a:p>
          <a:p>
            <a:pPr marL="914400" lvl="1" indent="-457200">
              <a:spcBef>
                <a:spcPts val="600"/>
              </a:spcBef>
              <a:buSzPct val="100000"/>
              <a:buBlip>
                <a:blip r:embed="rId4"/>
              </a:buBlip>
              <a:defRPr sz="2400">
                <a:latin typeface="+mj-lt"/>
                <a:ea typeface="+mj-ea"/>
                <a:cs typeface="+mj-cs"/>
                <a:sym typeface="Helvetica"/>
              </a:defRPr>
            </a:pPr>
            <a:r>
              <a:rPr lang="es-ES_tradnl" sz="3400" dirty="0">
                <a:latin typeface="Montserrat" pitchFamily="2" charset="77"/>
              </a:rPr>
              <a:t>No se aceptarán resúmenes que no aborden la planificación familiar.</a:t>
            </a:r>
          </a:p>
          <a:p>
            <a:pPr marL="914400" lvl="1" indent="-457200">
              <a:spcBef>
                <a:spcPts val="600"/>
              </a:spcBef>
              <a:buSzPct val="100000"/>
              <a:buBlip>
                <a:blip r:embed="rId4"/>
              </a:buBlip>
              <a:defRPr sz="100">
                <a:latin typeface="+mj-lt"/>
                <a:ea typeface="+mj-ea"/>
                <a:cs typeface="+mj-cs"/>
                <a:sym typeface="Helvetica"/>
              </a:defRPr>
            </a:pPr>
            <a:endParaRPr lang="es-ES_tradnl" sz="3400" dirty="0">
              <a:latin typeface="Montserrat" pitchFamily="2" charset="77"/>
            </a:endParaRPr>
          </a:p>
          <a:p>
            <a:pPr marL="457200" indent="-457200">
              <a:spcBef>
                <a:spcPts val="600"/>
              </a:spcBef>
              <a:buSzPct val="100000"/>
              <a:buBlip>
                <a:blip r:embed="rId4"/>
              </a:buBlip>
              <a:defRPr sz="2600">
                <a:latin typeface="+mj-lt"/>
                <a:ea typeface="+mj-ea"/>
                <a:cs typeface="+mj-cs"/>
                <a:sym typeface="Helvetica"/>
              </a:defRPr>
            </a:pPr>
            <a:r>
              <a:rPr lang="es-ES_tradnl" sz="3400" dirty="0">
                <a:latin typeface="Montserrat" pitchFamily="2" charset="77"/>
              </a:rPr>
              <a:t>Regla de tres: "Simple" "Claro" "Comprensible"</a:t>
            </a:r>
            <a:endParaRPr lang="es-ES_tradnl" sz="3400" dirty="0">
              <a:latin typeface="Montserrat" pitchFamily="2" charset="77"/>
              <a:ea typeface="Calibri Light"/>
              <a:cs typeface="Calibri Light"/>
              <a:sym typeface="Calibri Light"/>
            </a:endParaRPr>
          </a:p>
          <a:p>
            <a:pPr marL="914400" lvl="1" indent="-457200">
              <a:spcBef>
                <a:spcPts val="600"/>
              </a:spcBef>
              <a:buSzPct val="100000"/>
              <a:buBlip>
                <a:blip r:embed="rId4"/>
              </a:buBlip>
              <a:defRPr sz="2400">
                <a:latin typeface="+mj-lt"/>
                <a:ea typeface="+mj-ea"/>
                <a:cs typeface="+mj-cs"/>
                <a:sym typeface="Helvetica"/>
              </a:defRPr>
            </a:pPr>
            <a:r>
              <a:rPr lang="es-ES_tradnl" sz="3400" dirty="0">
                <a:latin typeface="Montserrat" pitchFamily="2" charset="77"/>
              </a:rPr>
              <a:t>Evite las frases muy largas y los párrafos densos. </a:t>
            </a:r>
          </a:p>
          <a:p>
            <a:pPr marL="914400" lvl="1" indent="-457200">
              <a:spcBef>
                <a:spcPts val="600"/>
              </a:spcBef>
              <a:buSzPct val="100000"/>
              <a:buBlip>
                <a:blip r:embed="rId4"/>
              </a:buBlip>
              <a:defRPr sz="2400">
                <a:latin typeface="+mj-lt"/>
                <a:ea typeface="+mj-ea"/>
                <a:cs typeface="+mj-cs"/>
                <a:sym typeface="Helvetica"/>
              </a:defRPr>
            </a:pPr>
            <a:r>
              <a:rPr lang="es-ES_tradnl" sz="3400" dirty="0">
                <a:latin typeface="Montserrat" pitchFamily="2" charset="77"/>
              </a:rPr>
              <a:t>No utilice términos y acrónimos inusuales sin definirlos.</a:t>
            </a:r>
          </a:p>
          <a:p>
            <a:pPr marL="914400" lvl="1" indent="-457200">
              <a:spcBef>
                <a:spcPts val="600"/>
              </a:spcBef>
              <a:buSzPct val="100000"/>
              <a:buBlip>
                <a:blip r:embed="rId4"/>
              </a:buBlip>
              <a:defRPr sz="2400">
                <a:latin typeface="+mj-lt"/>
                <a:ea typeface="+mj-ea"/>
                <a:cs typeface="+mj-cs"/>
                <a:sym typeface="Helvetica"/>
              </a:defRPr>
            </a:pPr>
            <a:r>
              <a:rPr lang="es-ES_tradnl" sz="3400" dirty="0">
                <a:latin typeface="Montserrat" pitchFamily="2" charset="77"/>
              </a:rPr>
              <a:t>Considere la posibilidad de que un hablante nativo del idioma de su resumen lo revise antes de presentarlo.</a:t>
            </a:r>
          </a:p>
          <a:p>
            <a:pPr marL="457200" indent="-457200">
              <a:spcBef>
                <a:spcPts val="600"/>
              </a:spcBef>
              <a:buSzPct val="100000"/>
              <a:buBlip>
                <a:blip r:embed="rId4"/>
              </a:buBlip>
              <a:defRPr sz="2600">
                <a:latin typeface="+mj-lt"/>
                <a:ea typeface="+mj-ea"/>
                <a:cs typeface="+mj-cs"/>
                <a:sym typeface="Helvetica"/>
              </a:defRPr>
            </a:pPr>
            <a:r>
              <a:rPr lang="es-ES_tradnl" sz="3400" dirty="0">
                <a:latin typeface="Montserrat" pitchFamily="2" charset="77"/>
              </a:rPr>
              <a:t>Sé coherente al escribir los intervalos de confianza y el número de decimales </a:t>
            </a:r>
            <a:endParaRPr lang="es-ES_tradnl" sz="3400" dirty="0">
              <a:latin typeface="Montserrat" pitchFamily="2" charset="77"/>
              <a:ea typeface="Calibri Light"/>
              <a:cs typeface="Calibri Light"/>
              <a:sym typeface="Calibri Light"/>
            </a:endParaRPr>
          </a:p>
          <a:p>
            <a:pPr marL="457200" indent="-457200">
              <a:spcBef>
                <a:spcPts val="600"/>
              </a:spcBef>
              <a:buSzPct val="100000"/>
              <a:buBlip>
                <a:blip r:embed="rId4"/>
              </a:buBlip>
              <a:defRPr sz="2800">
                <a:latin typeface="+mj-lt"/>
                <a:ea typeface="+mj-ea"/>
                <a:cs typeface="+mj-cs"/>
                <a:sym typeface="Helvetica"/>
              </a:defRPr>
            </a:pPr>
            <a:endParaRPr lang="es-ES_tradnl" sz="3400" dirty="0">
              <a:latin typeface="Montserrat" pitchFamily="2" charset="77"/>
            </a:endParaRPr>
          </a:p>
        </p:txBody>
      </p:sp>
      <p:sp>
        <p:nvSpPr>
          <p:cNvPr id="2" name="Source: Mary M. Shirley. 0A Dozen Dos and Don’ts: Thoughts after Reading Hundreds of Abstracts. https://www.coase.org/writings/shirley2010dosanddontsinabstracts.pdf">
            <a:extLst>
              <a:ext uri="{FF2B5EF4-FFF2-40B4-BE49-F238E27FC236}">
                <a16:creationId xmlns:a16="http://schemas.microsoft.com/office/drawing/2014/main" id="{732CBB64-2A66-3866-C5D7-4A0411CF615D}"/>
              </a:ext>
            </a:extLst>
          </p:cNvPr>
          <p:cNvSpPr txBox="1"/>
          <p:nvPr/>
        </p:nvSpPr>
        <p:spPr>
          <a:xfrm>
            <a:off x="914400" y="9471755"/>
            <a:ext cx="15290800" cy="2769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1000">
                <a:latin typeface="+mj-lt"/>
                <a:ea typeface="+mj-ea"/>
                <a:cs typeface="+mj-cs"/>
                <a:sym typeface="Helvetica"/>
              </a:defRPr>
            </a:pPr>
            <a:r>
              <a:rPr sz="1200" u="sng" dirty="0">
                <a:solidFill>
                  <a:srgbClr val="0563C1"/>
                </a:solidFill>
                <a:uFill>
                  <a:solidFill>
                    <a:srgbClr val="0563C1"/>
                  </a:solidFill>
                </a:uFill>
                <a:latin typeface="Montserrat" pitchFamily="2" charset="77"/>
                <a:hlinkClick r:id="rId5"/>
              </a:rPr>
              <a:t>Fuente: </a:t>
            </a:r>
            <a:r>
              <a:rPr sz="1200" dirty="0">
                <a:latin typeface="Montserrat" pitchFamily="2" charset="77"/>
              </a:rPr>
              <a:t>Mary M. Shirley. 0Una </a:t>
            </a:r>
            <a:r>
              <a:rPr sz="1200" dirty="0" err="1">
                <a:latin typeface="Montserrat" pitchFamily="2" charset="77"/>
              </a:rPr>
              <a:t>docena</a:t>
            </a:r>
            <a:r>
              <a:rPr sz="1200" dirty="0">
                <a:latin typeface="Montserrat" pitchFamily="2" charset="77"/>
              </a:rPr>
              <a:t> de </a:t>
            </a:r>
            <a:r>
              <a:rPr sz="1200" dirty="0" err="1">
                <a:latin typeface="Montserrat" pitchFamily="2" charset="77"/>
              </a:rPr>
              <a:t>cosas</a:t>
            </a:r>
            <a:r>
              <a:rPr sz="1200" dirty="0">
                <a:latin typeface="Montserrat" pitchFamily="2" charset="77"/>
              </a:rPr>
              <a:t> que </a:t>
            </a:r>
            <a:r>
              <a:rPr sz="1200" dirty="0" err="1">
                <a:latin typeface="Montserrat" pitchFamily="2" charset="77"/>
              </a:rPr>
              <a:t>hacer</a:t>
            </a:r>
            <a:r>
              <a:rPr sz="1200" dirty="0">
                <a:latin typeface="Montserrat" pitchFamily="2" charset="77"/>
              </a:rPr>
              <a:t> y que no </a:t>
            </a:r>
            <a:r>
              <a:rPr sz="1200" dirty="0" err="1">
                <a:latin typeface="Montserrat" pitchFamily="2" charset="77"/>
              </a:rPr>
              <a:t>hacer</a:t>
            </a:r>
            <a:r>
              <a:rPr sz="1200" dirty="0">
                <a:latin typeface="Montserrat" pitchFamily="2" charset="77"/>
              </a:rPr>
              <a:t>: </a:t>
            </a:r>
            <a:r>
              <a:rPr sz="1200" dirty="0" err="1">
                <a:latin typeface="Montserrat" pitchFamily="2" charset="77"/>
              </a:rPr>
              <a:t>Reflexiones</a:t>
            </a:r>
            <a:r>
              <a:rPr sz="1200" dirty="0">
                <a:latin typeface="Montserrat" pitchFamily="2" charset="77"/>
              </a:rPr>
              <a:t> </a:t>
            </a:r>
            <a:r>
              <a:rPr sz="1200" dirty="0" err="1">
                <a:latin typeface="Montserrat" pitchFamily="2" charset="77"/>
              </a:rPr>
              <a:t>tras</a:t>
            </a:r>
            <a:r>
              <a:rPr sz="1200" dirty="0">
                <a:latin typeface="Montserrat" pitchFamily="2" charset="77"/>
              </a:rPr>
              <a:t> leer </a:t>
            </a:r>
            <a:r>
              <a:rPr sz="1200" dirty="0" err="1">
                <a:latin typeface="Montserrat" pitchFamily="2" charset="77"/>
              </a:rPr>
              <a:t>cientos</a:t>
            </a:r>
            <a:r>
              <a:rPr sz="1200" dirty="0">
                <a:latin typeface="Montserrat" pitchFamily="2" charset="77"/>
              </a:rPr>
              <a:t> de </a:t>
            </a:r>
            <a:r>
              <a:rPr sz="1200" dirty="0" err="1">
                <a:latin typeface="Montserrat" pitchFamily="2" charset="77"/>
              </a:rPr>
              <a:t>resúmenes</a:t>
            </a:r>
            <a:r>
              <a:rPr sz="1200" dirty="0">
                <a:latin typeface="Montserrat" pitchFamily="2" charset="77"/>
              </a:rPr>
              <a:t>. </a:t>
            </a:r>
            <a:r>
              <a:rPr sz="1200" u="sng" dirty="0">
                <a:solidFill>
                  <a:srgbClr val="0563C1"/>
                </a:solidFill>
                <a:uFill>
                  <a:solidFill>
                    <a:srgbClr val="0563C1"/>
                  </a:solidFill>
                </a:uFill>
                <a:latin typeface="Montserrat" pitchFamily="2" charset="77"/>
                <a:hlinkClick r:id="rId5"/>
              </a:rPr>
              <a:t>https://www.coase.org/writings/shirley2010dosanddontsinabstracts.pdf</a:t>
            </a:r>
          </a:p>
        </p:txBody>
      </p:sp>
    </p:spTree>
    <p:extLst>
      <p:ext uri="{BB962C8B-B14F-4D97-AF65-F5344CB8AC3E}">
        <p14:creationId xmlns:p14="http://schemas.microsoft.com/office/powerpoint/2010/main" val="1832340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grpSp>
        <p:nvGrpSpPr>
          <p:cNvPr id="125" name="Google Shape;125;p4"/>
          <p:cNvGrpSpPr/>
          <p:nvPr/>
        </p:nvGrpSpPr>
        <p:grpSpPr>
          <a:xfrm>
            <a:off x="175" y="-152400"/>
            <a:ext cx="18288219" cy="2590820"/>
            <a:chOff x="0" y="-38100"/>
            <a:chExt cx="5123755" cy="850900"/>
          </a:xfrm>
        </p:grpSpPr>
        <p:sp>
          <p:nvSpPr>
            <p:cNvPr id="126" name="Google Shape;126;p4"/>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p:cNvSpPr txBox="1"/>
          <p:nvPr/>
        </p:nvSpPr>
        <p:spPr>
          <a:xfrm>
            <a:off x="914400" y="164592"/>
            <a:ext cx="15716100" cy="7238905"/>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4800" b="1" i="0" u="none" strike="noStrike" cap="none" dirty="0">
                <a:solidFill>
                  <a:srgbClr val="FFFFFF"/>
                </a:solidFill>
                <a:latin typeface="Montserrat"/>
                <a:ea typeface="Montserrat"/>
                <a:cs typeface="Montserrat"/>
                <a:sym typeface="Montserrat"/>
              </a:rPr>
              <a:t>¿Por qué presentar el resumen de su programa en la ICFP? </a:t>
            </a:r>
          </a:p>
          <a:p>
            <a:pPr marL="0" marR="0" lvl="0" indent="0" algn="l" rtl="0">
              <a:lnSpc>
                <a:spcPct val="140006"/>
              </a:lnSpc>
              <a:spcBef>
                <a:spcPts val="0"/>
              </a:spcBef>
              <a:spcAft>
                <a:spcPts val="0"/>
              </a:spcAft>
              <a:buClr>
                <a:srgbClr val="000000"/>
              </a:buClr>
              <a:buSzPts val="6200"/>
              <a:buFont typeface="Arial"/>
              <a:buNone/>
            </a:pPr>
            <a:endParaRPr lang="es-ES_tradnl" sz="48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48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48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48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4800" b="1" i="0" u="none" strike="noStrike" cap="none" dirty="0">
                <a:solidFill>
                  <a:srgbClr val="FFFFFF"/>
                </a:solidFill>
                <a:latin typeface="Montserrat"/>
                <a:ea typeface="Montserrat"/>
                <a:cs typeface="Montserrat"/>
                <a:sym typeface="Montserrat"/>
              </a:rPr>
              <a:t> </a:t>
            </a:r>
            <a:endParaRPr lang="es-ES_tradnl" sz="4800" b="0" i="0" u="none" strike="noStrike" cap="none" dirty="0">
              <a:solidFill>
                <a:srgbClr val="000000"/>
              </a:solidFill>
              <a:latin typeface="Arial"/>
              <a:ea typeface="Arial"/>
              <a:cs typeface="Arial"/>
              <a:sym typeface="Arial"/>
            </a:endParaRPr>
          </a:p>
        </p:txBody>
      </p:sp>
      <p:sp>
        <p:nvSpPr>
          <p:cNvPr id="130" name="Google Shape;130;p4"/>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571500" marR="0" lvl="0" indent="-571500" algn="l" rtl="0">
              <a:lnSpc>
                <a:spcPct val="100000"/>
              </a:lnSpc>
              <a:spcBef>
                <a:spcPts val="0"/>
              </a:spcBef>
              <a:spcAft>
                <a:spcPts val="0"/>
              </a:spcAft>
              <a:buClr>
                <a:srgbClr val="000000"/>
              </a:buClr>
              <a:buSzPct val="110000"/>
              <a:buBlip>
                <a:blip r:embed="rId4"/>
              </a:buBlip>
            </a:pPr>
            <a:r>
              <a:rPr lang="es-ES_tradnl" sz="3600" dirty="0">
                <a:latin typeface="Montserrat" pitchFamily="2" charset="77"/>
              </a:rPr>
              <a:t>Contribuir al campo de la planificación familiar (PF) con nuevos conocimientos. </a:t>
            </a:r>
          </a:p>
          <a:p>
            <a:pPr marL="571500" marR="0" lvl="0" indent="-571500" algn="l" rtl="0">
              <a:lnSpc>
                <a:spcPct val="100000"/>
              </a:lnSpc>
              <a:spcBef>
                <a:spcPts val="0"/>
              </a:spcBef>
              <a:spcAft>
                <a:spcPts val="0"/>
              </a:spcAft>
              <a:buClr>
                <a:srgbClr val="000000"/>
              </a:buClr>
              <a:buSzPct val="110000"/>
              <a:buBlip>
                <a:blip r:embed="rId4"/>
              </a:buBlip>
            </a:pPr>
            <a:r>
              <a:rPr lang="es-ES_tradnl" sz="3600" dirty="0">
                <a:latin typeface="Montserrat" pitchFamily="2" charset="77"/>
              </a:rPr>
              <a:t>Difundir los resultados de la aplicación de su programa y aprenda de otros posibles programas similares o de aquellos que aborden cuestiones parecidas.</a:t>
            </a:r>
          </a:p>
          <a:p>
            <a:pPr marL="571500" marR="0" lvl="0" indent="-571500" algn="l" rtl="0">
              <a:lnSpc>
                <a:spcPct val="100000"/>
              </a:lnSpc>
              <a:spcBef>
                <a:spcPts val="0"/>
              </a:spcBef>
              <a:spcAft>
                <a:spcPts val="0"/>
              </a:spcAft>
              <a:buClr>
                <a:srgbClr val="000000"/>
              </a:buClr>
              <a:buSzPct val="110000"/>
              <a:buBlip>
                <a:blip r:embed="rId4"/>
              </a:buBlip>
            </a:pPr>
            <a:r>
              <a:rPr lang="es-ES_tradnl" sz="3600" dirty="0">
                <a:latin typeface="Montserrat" pitchFamily="2" charset="77"/>
              </a:rPr>
              <a:t>Dar a conocer las enseñanzas extraídas de las evaluaciones de sus programas.</a:t>
            </a:r>
          </a:p>
          <a:p>
            <a:pPr marL="571500" marR="0" lvl="0" indent="-571500" algn="l" rtl="0">
              <a:lnSpc>
                <a:spcPct val="100000"/>
              </a:lnSpc>
              <a:spcBef>
                <a:spcPts val="0"/>
              </a:spcBef>
              <a:spcAft>
                <a:spcPts val="0"/>
              </a:spcAft>
              <a:buClr>
                <a:srgbClr val="000000"/>
              </a:buClr>
              <a:buSzPct val="110000"/>
              <a:buBlip>
                <a:blip r:embed="rId4"/>
              </a:buBlip>
            </a:pPr>
            <a:r>
              <a:rPr lang="es-ES_tradnl" sz="3600" dirty="0">
                <a:latin typeface="Montserrat" pitchFamily="2" charset="77"/>
              </a:rPr>
              <a:t>Desarrollar nuevas habilidades y prácticas mediante la interacción con otros investigadores, defensores, proveedores de servicios, ejecutores de programas y responsables políticos.</a:t>
            </a:r>
          </a:p>
          <a:p>
            <a:pPr marL="571500" marR="0" lvl="0" indent="-571500" algn="l" rtl="0">
              <a:lnSpc>
                <a:spcPct val="100000"/>
              </a:lnSpc>
              <a:spcBef>
                <a:spcPts val="0"/>
              </a:spcBef>
              <a:spcAft>
                <a:spcPts val="0"/>
              </a:spcAft>
              <a:buClr>
                <a:srgbClr val="000000"/>
              </a:buClr>
              <a:buSzPct val="110000"/>
              <a:buBlip>
                <a:blip r:embed="rId4"/>
              </a:buBlip>
            </a:pPr>
            <a:r>
              <a:rPr lang="es-ES_tradnl" sz="3600" dirty="0">
                <a:latin typeface="Montserrat" pitchFamily="2" charset="77"/>
              </a:rPr>
              <a:t>Contribuir a su desarrollo profesional y a su perfil general.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50138B69-77E4-B9B5-2B20-F0458DA7B45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468D2133-7333-DD1E-0603-2FCBB3981B80}"/>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D46D7DAE-C0BA-C35B-E5C8-180D81A41D79}"/>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46D28EAD-9068-C80D-9BC2-F38915F1CABD}"/>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FCB39085-E3F7-ED2A-DE53-EEF79FD41559}"/>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85557BDB-539F-4C83-8F89-C1849D34D770}"/>
              </a:ext>
            </a:extLst>
          </p:cNvPr>
          <p:cNvSpPr txBox="1"/>
          <p:nvPr/>
        </p:nvSpPr>
        <p:spPr>
          <a:xfrm>
            <a:off x="914400" y="164592"/>
            <a:ext cx="15716100" cy="18614327"/>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¿Qué hacer y qué no hacer?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1ED523B5-A9CB-41BA-44BC-A8489A909CE4}"/>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1028700" lvl="1"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Evitar la voz pasiva  </a:t>
            </a:r>
          </a:p>
          <a:p>
            <a:pPr marL="1028700" lvl="1"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Utiliza el presente para describir:</a:t>
            </a:r>
          </a:p>
          <a:p>
            <a:pPr marL="1485900" lvl="2"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El problema que aborda su resumen</a:t>
            </a:r>
          </a:p>
          <a:p>
            <a:pPr marL="1485900" lvl="2"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Implicaciones de sus conclusiones</a:t>
            </a:r>
          </a:p>
          <a:p>
            <a:pPr marL="1028700" lvl="1"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Utiliza el pasado al describir:</a:t>
            </a:r>
          </a:p>
          <a:p>
            <a:pPr marL="1485900" lvl="2"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Métodos utilizados</a:t>
            </a:r>
          </a:p>
          <a:p>
            <a:pPr marL="1485900" lvl="2"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Resultados encontrados </a:t>
            </a:r>
          </a:p>
          <a:p>
            <a:pPr marL="1485900" lvl="2"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Limitaciones y puntos fuertes del estudio</a:t>
            </a:r>
          </a:p>
          <a:p>
            <a:pPr marL="1028700" lvl="1"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Nunca empieces una frase con un número.</a:t>
            </a:r>
          </a:p>
          <a:p>
            <a:pPr marL="685800" indent="-685800">
              <a:spcBef>
                <a:spcPts val="600"/>
              </a:spcBef>
              <a:buSzPct val="100000"/>
              <a:buBlip>
                <a:blip r:embed="rId4"/>
              </a:buBlip>
              <a:defRPr sz="2800">
                <a:latin typeface="+mj-lt"/>
                <a:ea typeface="+mj-ea"/>
                <a:cs typeface="+mj-cs"/>
                <a:sym typeface="Helvetica"/>
              </a:defRPr>
            </a:pPr>
            <a:endParaRPr lang="es-ES_tradnl" sz="4800">
              <a:latin typeface="Montserrat" pitchFamily="2" charset="77"/>
            </a:endParaRPr>
          </a:p>
        </p:txBody>
      </p:sp>
    </p:spTree>
    <p:extLst>
      <p:ext uri="{BB962C8B-B14F-4D97-AF65-F5344CB8AC3E}">
        <p14:creationId xmlns:p14="http://schemas.microsoft.com/office/powerpoint/2010/main" val="5591435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19AFC99-F679-8BFC-15F6-BA0A5E7003B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C4FD1126-02D5-4554-0B4E-2D7E6850743A}"/>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4F4D01FC-5043-DFFA-2FDA-1321330B853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61933085-D112-18A1-1796-79AF7D4B9A68}"/>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E29D44EF-F2DE-F8B3-2521-7A7DB312628A}"/>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F95CDBE0-4FB1-DB5E-B70C-255A467A33A3}"/>
              </a:ext>
            </a:extLst>
          </p:cNvPr>
          <p:cNvSpPr txBox="1"/>
          <p:nvPr/>
        </p:nvSpPr>
        <p:spPr>
          <a:xfrm>
            <a:off x="914400" y="164592"/>
            <a:ext cx="15716100" cy="20941117"/>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Más cosas que hacer y que no hacer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F7643A75-870E-554E-D972-9C83875296F9}"/>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685800" indent="-685800">
              <a:lnSpc>
                <a:spcPct val="90000"/>
              </a:lnSpc>
              <a:spcBef>
                <a:spcPts val="600"/>
              </a:spcBef>
              <a:buSzPct val="100000"/>
              <a:buBlip>
                <a:blip r:embed="rId4"/>
              </a:buBlip>
              <a:defRPr sz="2800">
                <a:latin typeface="+mj-lt"/>
                <a:ea typeface="+mj-ea"/>
                <a:cs typeface="+mj-cs"/>
                <a:sym typeface="Helvetica"/>
              </a:defRPr>
            </a:pPr>
            <a:r>
              <a:rPr lang="es-ES_tradnl" sz="4800" dirty="0">
                <a:latin typeface="Montserrat" pitchFamily="2" charset="77"/>
              </a:rPr>
              <a:t> Las primeras líneas deben explicar por qué el tema del resumen debería interesarle a alguien. </a:t>
            </a:r>
            <a:endParaRPr lang="es-ES_tradnl" sz="4800" dirty="0">
              <a:latin typeface="Montserrat" pitchFamily="2" charset="77"/>
              <a:ea typeface="Calibri Light"/>
              <a:cs typeface="Calibri Light"/>
              <a:sym typeface="Calibri Light"/>
            </a:endParaRPr>
          </a:p>
          <a:p>
            <a:pPr marL="685800" indent="-685800">
              <a:lnSpc>
                <a:spcPct val="90000"/>
              </a:lnSpc>
              <a:spcBef>
                <a:spcPts val="600"/>
              </a:spcBef>
              <a:buSzPct val="100000"/>
              <a:buBlip>
                <a:blip r:embed="rId4"/>
              </a:buBlip>
              <a:defRPr sz="2800">
                <a:latin typeface="+mj-lt"/>
                <a:ea typeface="+mj-ea"/>
                <a:cs typeface="+mj-cs"/>
                <a:sym typeface="Helvetica"/>
              </a:defRPr>
            </a:pPr>
            <a:r>
              <a:rPr lang="es-ES_tradnl" sz="4800" dirty="0">
                <a:latin typeface="Montserrat" pitchFamily="2" charset="77"/>
              </a:rPr>
              <a:t>Recuerde que se trata de un resumen:</a:t>
            </a:r>
            <a:endParaRPr lang="es-ES_tradnl" sz="4800" dirty="0">
              <a:latin typeface="Montserrat" pitchFamily="2" charset="77"/>
              <a:ea typeface="Calibri Light"/>
              <a:cs typeface="Calibri Light"/>
              <a:sym typeface="Calibri Light"/>
            </a:endParaRPr>
          </a:p>
          <a:p>
            <a:pPr marL="1143000" lvl="1" indent="-685800">
              <a:spcBef>
                <a:spcPts val="600"/>
              </a:spcBef>
              <a:buSzPct val="100000"/>
              <a:buBlip>
                <a:blip r:embed="rId4"/>
              </a:buBlip>
              <a:defRPr sz="2800">
                <a:latin typeface="+mj-lt"/>
                <a:ea typeface="+mj-ea"/>
                <a:cs typeface="+mj-cs"/>
                <a:sym typeface="Helvetica"/>
              </a:defRPr>
            </a:pPr>
            <a:r>
              <a:rPr lang="es-ES_tradnl" sz="4800" dirty="0">
                <a:latin typeface="Montserrat" pitchFamily="2" charset="77"/>
              </a:rPr>
              <a:t>"Lo que hiciste" </a:t>
            </a:r>
          </a:p>
          <a:p>
            <a:pPr marL="1143000" lvl="1" indent="-685800">
              <a:spcBef>
                <a:spcPts val="600"/>
              </a:spcBef>
              <a:buSzPct val="100000"/>
              <a:buBlip>
                <a:blip r:embed="rId4"/>
              </a:buBlip>
              <a:defRPr sz="2800">
                <a:latin typeface="+mj-lt"/>
                <a:ea typeface="+mj-ea"/>
                <a:cs typeface="+mj-cs"/>
                <a:sym typeface="Helvetica"/>
              </a:defRPr>
            </a:pPr>
            <a:r>
              <a:rPr lang="es-ES_tradnl" sz="4800" dirty="0">
                <a:latin typeface="Montserrat" pitchFamily="2" charset="77"/>
              </a:rPr>
              <a:t>"Cómo lo hiciste"</a:t>
            </a:r>
          </a:p>
          <a:p>
            <a:pPr marL="1143000" lvl="1" indent="-685800">
              <a:spcBef>
                <a:spcPts val="600"/>
              </a:spcBef>
              <a:buSzPct val="100000"/>
              <a:buBlip>
                <a:blip r:embed="rId4"/>
              </a:buBlip>
              <a:defRPr sz="2800">
                <a:latin typeface="+mj-lt"/>
                <a:ea typeface="+mj-ea"/>
                <a:cs typeface="+mj-cs"/>
                <a:sym typeface="Helvetica"/>
              </a:defRPr>
            </a:pPr>
            <a:r>
              <a:rPr lang="es-ES_tradnl" sz="4800" dirty="0">
                <a:latin typeface="Montserrat" pitchFamily="2" charset="77"/>
              </a:rPr>
              <a:t>"Lo que encontraste" </a:t>
            </a:r>
          </a:p>
          <a:p>
            <a:pPr marL="1143000" lvl="1" indent="-685800">
              <a:spcBef>
                <a:spcPts val="600"/>
              </a:spcBef>
              <a:buSzPct val="100000"/>
              <a:buBlip>
                <a:blip r:embed="rId4"/>
              </a:buBlip>
              <a:defRPr sz="2800">
                <a:latin typeface="+mj-lt"/>
                <a:ea typeface="+mj-ea"/>
                <a:cs typeface="+mj-cs"/>
                <a:sym typeface="Helvetica"/>
              </a:defRPr>
            </a:pPr>
            <a:r>
              <a:rPr lang="es-ES_tradnl" sz="4800" dirty="0">
                <a:latin typeface="Montserrat" pitchFamily="2" charset="77"/>
              </a:rPr>
              <a:t>"Lo que aprendiste"</a:t>
            </a:r>
          </a:p>
        </p:txBody>
      </p:sp>
    </p:spTree>
    <p:extLst>
      <p:ext uri="{BB962C8B-B14F-4D97-AF65-F5344CB8AC3E}">
        <p14:creationId xmlns:p14="http://schemas.microsoft.com/office/powerpoint/2010/main" val="33790446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E4BFD37-4244-244F-5ECD-65D461B4DA4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C1B3C7D-EDDE-0670-11F4-60D0D64B617F}"/>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928EBA3-3B87-B884-0341-55712E4DB5A7}"/>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BAED837-03C4-A03A-F6B9-D3BBF158D8D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A1A77FF-FFD6-BE98-E79F-78E94B5DCBA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CE1AD21F-EDEE-B628-ACE5-6BCA852EAF93}"/>
              </a:ext>
            </a:extLst>
          </p:cNvPr>
          <p:cNvSpPr txBox="1"/>
          <p:nvPr/>
        </p:nvSpPr>
        <p:spPr>
          <a:xfrm>
            <a:off x="914400" y="164592"/>
            <a:ext cx="15716100" cy="23267908"/>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Recursos recomendados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2DD7F1D1-D580-D1B0-3C17-29291C78255B}"/>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457200" indent="-457200">
              <a:lnSpc>
                <a:spcPct val="90000"/>
              </a:lnSpc>
              <a:spcBef>
                <a:spcPts val="600"/>
              </a:spcBef>
              <a:buSzPct val="100000"/>
              <a:buBlip>
                <a:blip r:embed="rId4"/>
              </a:buBlip>
              <a:defRPr sz="2400">
                <a:latin typeface="+mj-lt"/>
                <a:ea typeface="+mj-ea"/>
                <a:cs typeface="+mj-cs"/>
                <a:sym typeface="Helvetica"/>
              </a:defRPr>
            </a:pPr>
            <a:r>
              <a:rPr lang="es-ES_tradnl" sz="3200">
                <a:latin typeface="Montserrat" pitchFamily="2" charset="77"/>
              </a:rPr>
              <a:t>Mary M. Shirley. 0A Dozen Dos and Don’ts: Thoughts after Reading Hundreds of Abstracts. </a:t>
            </a:r>
            <a:r>
              <a:rPr lang="es-ES_tradnl" sz="3200" u="sng">
                <a:solidFill>
                  <a:srgbClr val="0563C1"/>
                </a:solidFill>
                <a:uFill>
                  <a:solidFill>
                    <a:srgbClr val="0563C1"/>
                  </a:solidFill>
                </a:uFill>
                <a:latin typeface="Montserrat" pitchFamily="2" charset="77"/>
                <a:hlinkClick r:id="rId5"/>
              </a:rPr>
              <a:t>https://www.coase.org/writings/shirley2010dosanddontsinabstracts.pdf</a:t>
            </a:r>
          </a:p>
          <a:p>
            <a:pPr marL="457200" indent="-457200">
              <a:lnSpc>
                <a:spcPct val="90000"/>
              </a:lnSpc>
              <a:spcBef>
                <a:spcPts val="600"/>
              </a:spcBef>
              <a:buSzPct val="100000"/>
              <a:buBlip>
                <a:blip r:embed="rId4"/>
              </a:buBlip>
              <a:defRPr sz="2400">
                <a:latin typeface="+mj-lt"/>
                <a:ea typeface="+mj-ea"/>
                <a:cs typeface="+mj-cs"/>
                <a:sym typeface="Helvetica"/>
              </a:defRPr>
            </a:pPr>
            <a:r>
              <a:rPr lang="es-ES_tradnl" sz="3200">
                <a:latin typeface="Montserrat" pitchFamily="2" charset="77"/>
              </a:rPr>
              <a:t>Andrade, C. (2011). How to write a good abstract for a scientific paper or conference presentation. Indian journal of psychiatry, 53(2), 172.</a:t>
            </a:r>
            <a:endParaRPr lang="es-ES_tradnl" sz="320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s-ES_tradnl" sz="3200">
                <a:latin typeface="Montserrat" pitchFamily="2" charset="77"/>
              </a:rPr>
              <a:t>Conn, V. S. (2020). Crafting Effective Abstracts.</a:t>
            </a:r>
            <a:endParaRPr lang="es-ES_tradnl" sz="320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s-ES_tradnl" sz="3200">
                <a:latin typeface="Montserrat" pitchFamily="2" charset="77"/>
              </a:rPr>
              <a:t>Ferreira, J. C., &amp; Patino, C. M. (2018). Twelve tips to write an abstract for a conference: advice for young and experienced investigators. Jornal Brasileiro de Pneumologia, 44(4), 260-260.</a:t>
            </a:r>
            <a:endParaRPr lang="es-ES_tradnl" sz="320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s-ES_tradnl" sz="3200">
                <a:latin typeface="Montserrat" pitchFamily="2" charset="77"/>
              </a:rPr>
              <a:t>Simkhada, P., Van Teijlingen, E., Hundley, V., &amp; Simkhada, B. (2015). Writing an Abstract for a Scientific Conference. Kathmandu University Medical Journal, 11(3), 262-265. https://doi.org/10.3126/kumj.v11i3.12518</a:t>
            </a:r>
          </a:p>
          <a:p>
            <a:pPr marL="457200" indent="-457200">
              <a:lnSpc>
                <a:spcPct val="90000"/>
              </a:lnSpc>
              <a:spcBef>
                <a:spcPts val="600"/>
              </a:spcBef>
              <a:buSzPct val="100000"/>
              <a:buBlip>
                <a:blip r:embed="rId4"/>
              </a:buBlip>
              <a:defRPr sz="2800">
                <a:latin typeface="+mj-lt"/>
                <a:ea typeface="+mj-ea"/>
                <a:cs typeface="+mj-cs"/>
                <a:sym typeface="Helvetica"/>
              </a:defRPr>
            </a:pPr>
            <a:endParaRPr lang="es-ES_tradnl" sz="3200">
              <a:latin typeface="Montserrat" pitchFamily="2" charset="77"/>
            </a:endParaRPr>
          </a:p>
        </p:txBody>
      </p:sp>
    </p:spTree>
    <p:extLst>
      <p:ext uri="{BB962C8B-B14F-4D97-AF65-F5344CB8AC3E}">
        <p14:creationId xmlns:p14="http://schemas.microsoft.com/office/powerpoint/2010/main" val="2897502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13B94EC-4670-5DF2-D1A3-744DE89B431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49162C4-BEB9-36A0-F6ED-4755F652472A}"/>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4FDDD4F2-1FCE-462B-C8D9-91C7B30B3FC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4921891A-0891-8A65-5C21-96E8686B05C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427030D-2DB0-D3BA-6CCA-468CCE7B45F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51C94294-2FC2-938B-CEB0-83A6A8C6DB4D}"/>
              </a:ext>
            </a:extLst>
          </p:cNvPr>
          <p:cNvSpPr txBox="1"/>
          <p:nvPr/>
        </p:nvSpPr>
        <p:spPr>
          <a:xfrm>
            <a:off x="914400" y="164592"/>
            <a:ext cx="15716100" cy="23267908"/>
          </a:xfrm>
          <a:prstGeom prst="rect">
            <a:avLst/>
          </a:prstGeom>
          <a:noFill/>
          <a:ln>
            <a:noFill/>
          </a:ln>
        </p:spPr>
        <p:txBody>
          <a:bodyPr spcFirstLastPara="1" wrap="square" lIns="0" tIns="0" rIns="0" bIns="0" anchor="t" anchorCtr="0">
            <a:spAutoFit/>
          </a:bodyPr>
          <a:lstStyle/>
          <a:p>
            <a:pPr>
              <a:lnSpc>
                <a:spcPct val="140006"/>
              </a:lnSpc>
              <a:buSzPts val="6200"/>
            </a:pPr>
            <a:r>
              <a:rPr lang="es-ES_tradnl" sz="5400" b="1" dirty="0">
                <a:solidFill>
                  <a:srgbClr val="FFFFFF"/>
                </a:solidFill>
                <a:latin typeface="Montserrat"/>
                <a:ea typeface="Montserrat"/>
                <a:cs typeface="Montserrat"/>
                <a:sym typeface="Montserrat"/>
              </a:rPr>
              <a:t>¿Preguntas?</a:t>
            </a:r>
          </a:p>
          <a:p>
            <a:pPr>
              <a:lnSpc>
                <a:spcPct val="140006"/>
              </a:lnSpc>
              <a:buSzPts val="6200"/>
            </a:pPr>
            <a:endParaRPr lang="es-ES_tradnl" sz="5400" b="1" dirty="0">
              <a:solidFill>
                <a:srgbClr val="FFFFFF"/>
              </a:solidFill>
              <a:latin typeface="Montserrat"/>
              <a:ea typeface="Montserrat"/>
              <a:cs typeface="Montserrat"/>
              <a:sym typeface="Montserrat"/>
            </a:endParaRPr>
          </a:p>
          <a:p>
            <a:pPr>
              <a:lnSpc>
                <a:spcPct val="140006"/>
              </a:lnSpc>
              <a:buSzPts val="6200"/>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CE0C0BCB-163B-277D-3B4C-3B719BF5AC69}"/>
              </a:ext>
            </a:extLst>
          </p:cNvPr>
          <p:cNvSpPr/>
          <p:nvPr/>
        </p:nvSpPr>
        <p:spPr>
          <a:xfrm>
            <a:off x="914400" y="5143500"/>
            <a:ext cx="16459200" cy="3067484"/>
          </a:xfrm>
          <a:prstGeom prst="rect">
            <a:avLst/>
          </a:prstGeom>
          <a:noFill/>
          <a:ln>
            <a:noFill/>
          </a:ln>
        </p:spPr>
        <p:txBody>
          <a:bodyPr spcFirstLastPara="1" wrap="square" lIns="91425" tIns="45700" rIns="91425" bIns="45700" anchor="t" anchorCtr="0">
            <a:noAutofit/>
          </a:bodyPr>
          <a:lstStyle/>
          <a:p>
            <a:pPr algn="ctr">
              <a:lnSpc>
                <a:spcPct val="90000"/>
              </a:lnSpc>
              <a:spcBef>
                <a:spcPts val="600"/>
              </a:spcBef>
              <a:buSzPct val="100000"/>
              <a:defRPr sz="2800">
                <a:latin typeface="+mj-lt"/>
                <a:ea typeface="+mj-ea"/>
                <a:cs typeface="+mj-cs"/>
                <a:sym typeface="Helvetica"/>
              </a:defRPr>
            </a:pPr>
            <a:r>
              <a:rPr lang="en-US" sz="4800" dirty="0" err="1">
                <a:latin typeface="Montserrat" pitchFamily="2" charset="77"/>
              </a:rPr>
              <a:t>Cualquier</a:t>
            </a:r>
            <a:r>
              <a:rPr lang="en-US" sz="4800" dirty="0">
                <a:latin typeface="Montserrat" pitchFamily="2" charset="77"/>
              </a:rPr>
              <a:t> </a:t>
            </a:r>
            <a:r>
              <a:rPr lang="en-US" sz="4800" dirty="0" err="1">
                <a:latin typeface="Montserrat" pitchFamily="2" charset="77"/>
              </a:rPr>
              <a:t>pregunta</a:t>
            </a:r>
            <a:r>
              <a:rPr lang="en-US" sz="4800" dirty="0">
                <a:latin typeface="Montserrat" pitchFamily="2" charset="77"/>
              </a:rPr>
              <a:t> </a:t>
            </a:r>
            <a:r>
              <a:rPr lang="en-US" sz="4800" dirty="0" err="1">
                <a:latin typeface="Montserrat" pitchFamily="2" charset="77"/>
              </a:rPr>
              <a:t>sobre</a:t>
            </a:r>
            <a:r>
              <a:rPr lang="en-US" sz="4800" dirty="0">
                <a:latin typeface="Montserrat" pitchFamily="2" charset="77"/>
              </a:rPr>
              <a:t> la </a:t>
            </a:r>
            <a:r>
              <a:rPr lang="en-US" sz="4800" dirty="0" err="1">
                <a:latin typeface="Montserrat" pitchFamily="2" charset="77"/>
              </a:rPr>
              <a:t>presentación</a:t>
            </a:r>
            <a:r>
              <a:rPr lang="en-US" sz="4800" dirty="0">
                <a:latin typeface="Montserrat" pitchFamily="2" charset="77"/>
              </a:rPr>
              <a:t> de </a:t>
            </a:r>
            <a:r>
              <a:rPr lang="en-US" sz="4800" dirty="0" err="1">
                <a:latin typeface="Montserrat" pitchFamily="2" charset="77"/>
              </a:rPr>
              <a:t>resúmenes</a:t>
            </a:r>
            <a:r>
              <a:rPr lang="en-US" sz="4800" dirty="0">
                <a:latin typeface="Montserrat" pitchFamily="2" charset="77"/>
              </a:rPr>
              <a:t> </a:t>
            </a:r>
            <a:r>
              <a:rPr lang="en-US" sz="4800" dirty="0" err="1">
                <a:latin typeface="Montserrat" pitchFamily="2" charset="77"/>
              </a:rPr>
              <a:t>puede</a:t>
            </a:r>
            <a:r>
              <a:rPr lang="en-US" sz="4800" dirty="0">
                <a:latin typeface="Montserrat" pitchFamily="2" charset="77"/>
              </a:rPr>
              <a:t> </a:t>
            </a:r>
            <a:r>
              <a:rPr lang="en-US" sz="4800" dirty="0" err="1">
                <a:latin typeface="Montserrat" pitchFamily="2" charset="77"/>
              </a:rPr>
              <a:t>dirigirse</a:t>
            </a:r>
            <a:r>
              <a:rPr lang="en-US" sz="4800" dirty="0">
                <a:latin typeface="Montserrat" pitchFamily="2" charset="77"/>
              </a:rPr>
              <a:t> a </a:t>
            </a:r>
          </a:p>
          <a:p>
            <a:pPr algn="ctr">
              <a:lnSpc>
                <a:spcPct val="90000"/>
              </a:lnSpc>
              <a:spcBef>
                <a:spcPts val="600"/>
              </a:spcBef>
              <a:buSzPct val="100000"/>
              <a:defRPr sz="2800">
                <a:latin typeface="+mj-lt"/>
                <a:ea typeface="+mj-ea"/>
                <a:cs typeface="+mj-cs"/>
                <a:sym typeface="Helvetica"/>
              </a:defRPr>
            </a:pPr>
            <a:r>
              <a:rPr lang="en-US" sz="4800" dirty="0" err="1">
                <a:latin typeface="Montserrat" pitchFamily="2" charset="77"/>
              </a:rPr>
              <a:t>abstracts@theicfp.org</a:t>
            </a:r>
            <a:endParaRPr lang="en-US" sz="4800" dirty="0">
              <a:latin typeface="Montserrat" pitchFamily="2" charset="77"/>
            </a:endParaRPr>
          </a:p>
        </p:txBody>
      </p:sp>
    </p:spTree>
    <p:extLst>
      <p:ext uri="{BB962C8B-B14F-4D97-AF65-F5344CB8AC3E}">
        <p14:creationId xmlns:p14="http://schemas.microsoft.com/office/powerpoint/2010/main" val="17891263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313"/>
        <p:cNvGrpSpPr/>
        <p:nvPr/>
      </p:nvGrpSpPr>
      <p:grpSpPr>
        <a:xfrm>
          <a:off x="0" y="0"/>
          <a:ext cx="0" cy="0"/>
          <a:chOff x="0" y="0"/>
          <a:chExt cx="0" cy="0"/>
        </a:xfrm>
      </p:grpSpPr>
      <p:sp>
        <p:nvSpPr>
          <p:cNvPr id="314" name="Google Shape;314;p22"/>
          <p:cNvSpPr txBox="1"/>
          <p:nvPr/>
        </p:nvSpPr>
        <p:spPr>
          <a:xfrm>
            <a:off x="914400" y="3739319"/>
            <a:ext cx="16459200" cy="4179606"/>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Clr>
                <a:srgbClr val="000000"/>
              </a:buClr>
              <a:buSzPts val="6600"/>
              <a:buFont typeface="Arial"/>
              <a:buNone/>
            </a:pPr>
            <a:r>
              <a:rPr lang="en-US" sz="6600" b="1" i="0" u="none" strike="noStrike" cap="none" dirty="0">
                <a:solidFill>
                  <a:schemeClr val="lt1"/>
                </a:solidFill>
                <a:latin typeface="Montserrat"/>
                <a:ea typeface="Montserrat"/>
                <a:cs typeface="Montserrat"/>
                <a:sym typeface="Montserrat"/>
              </a:rPr>
              <a:t>~Gracias~</a:t>
            </a:r>
          </a:p>
          <a:p>
            <a:pPr marL="0" marR="0" lvl="0" indent="0" algn="ctr" rtl="0">
              <a:lnSpc>
                <a:spcPct val="140006"/>
              </a:lnSpc>
              <a:spcBef>
                <a:spcPts val="0"/>
              </a:spcBef>
              <a:spcAft>
                <a:spcPts val="0"/>
              </a:spcAft>
              <a:buClr>
                <a:srgbClr val="000000"/>
              </a:buClr>
              <a:buSzPts val="6600"/>
              <a:buFont typeface="Arial"/>
              <a:buNone/>
            </a:pPr>
            <a:endParaRPr lang="en-US" sz="6600" b="1" i="0" u="none" strike="noStrike" cap="none" dirty="0">
              <a:solidFill>
                <a:schemeClr val="lt1"/>
              </a:solidFill>
              <a:latin typeface="Montserrat"/>
              <a:ea typeface="Montserrat"/>
              <a:cs typeface="Montserrat"/>
              <a:sym typeface="Montserrat"/>
            </a:endParaRPr>
          </a:p>
          <a:p>
            <a:pPr marL="0" marR="0" lvl="0" indent="0" algn="ctr" rtl="0">
              <a:lnSpc>
                <a:spcPct val="140006"/>
              </a:lnSpc>
              <a:spcBef>
                <a:spcPts val="0"/>
              </a:spcBef>
              <a:spcAft>
                <a:spcPts val="0"/>
              </a:spcAft>
              <a:buClr>
                <a:srgbClr val="000000"/>
              </a:buClr>
              <a:buSzPts val="6600"/>
              <a:buFont typeface="Arial"/>
              <a:buNone/>
            </a:pPr>
            <a:endParaRPr sz="6200" b="1" i="0" u="none" strike="noStrike" cap="none" dirty="0">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D2254-951D-8A44-B05A-8F5322602F4E}"/>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D41EFAAA-D955-1E40-D80B-DE5C68CFDB77}"/>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D09B4632-5983-2ED4-0D9F-027DDFB2B248}"/>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E66C1064-9397-7C60-3339-DCAFD171CC3F}"/>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F573ACE4-4185-D62B-4D17-DDF05EA75EAC}"/>
              </a:ext>
            </a:extLst>
          </p:cNvPr>
          <p:cNvSpPr txBox="1"/>
          <p:nvPr/>
        </p:nvSpPr>
        <p:spPr>
          <a:xfrm>
            <a:off x="6760230" y="4581632"/>
            <a:ext cx="4767540" cy="1123160"/>
          </a:xfrm>
          <a:prstGeom prst="rect">
            <a:avLst/>
          </a:prstGeom>
        </p:spPr>
        <p:txBody>
          <a:bodyPr vert="horz" wrap="square" lIns="0" tIns="15018" rIns="0" bIns="0" rtlCol="0">
            <a:spAutoFit/>
          </a:bodyPr>
          <a:lstStyle/>
          <a:p>
            <a:pPr algn="ctr"/>
            <a:r>
              <a:rPr lang="es-ES_tradnl" sz="7200" b="1">
                <a:solidFill>
                  <a:srgbClr val="FFFFFF"/>
                </a:solidFill>
                <a:latin typeface="Montserrat"/>
                <a:ea typeface="Montserrat"/>
                <a:cs typeface="Montserrat"/>
                <a:sym typeface="Montserrat"/>
              </a:rPr>
              <a:t>Propósito</a:t>
            </a:r>
            <a:endParaRPr lang="es-ES_tradnl" sz="7200" b="1"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1701720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5C2B1A1B-BFD4-91A9-3FEA-481E60B872D7}"/>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DE9BA0E4-13CE-1A95-92CB-50AB59CBA0AB}"/>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D50C5AE-7844-BB41-4CFA-05D7908A356D}"/>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1D8271B1-6A94-2F59-B344-F98786008BF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0F22719-07E6-B854-FE2A-7F8135AB887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C3E1F254-A593-7103-5A02-ED5CBB63B524}"/>
              </a:ext>
            </a:extLst>
          </p:cNvPr>
          <p:cNvSpPr txBox="1"/>
          <p:nvPr/>
        </p:nvSpPr>
        <p:spPr>
          <a:xfrm>
            <a:off x="914400" y="164592"/>
            <a:ext cx="15716100" cy="8143768"/>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¿Propósito de un resumen de programa? </a:t>
            </a: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521CD53B-6130-F81D-4CCA-3C0F12BC9054}"/>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s-ES_tradnl" sz="4200" dirty="0">
                <a:latin typeface="Montserrat" pitchFamily="2" charset="77"/>
              </a:rPr>
              <a:t>Demostrar a los revisores la pertinencia de su programa y sus conclusiones.</a:t>
            </a:r>
          </a:p>
          <a:p>
            <a:pPr marL="685800" indent="-685800">
              <a:spcBef>
                <a:spcPts val="900"/>
              </a:spcBef>
              <a:buSzPct val="110000"/>
              <a:buBlip>
                <a:blip r:embed="rId4"/>
              </a:buBlip>
              <a:defRPr sz="3000">
                <a:latin typeface="+mj-lt"/>
                <a:ea typeface="+mj-ea"/>
                <a:cs typeface="+mj-cs"/>
                <a:sym typeface="Helvetica"/>
              </a:defRPr>
            </a:pPr>
            <a:r>
              <a:rPr lang="es-ES_tradnl" sz="4200" dirty="0">
                <a:latin typeface="Montserrat" pitchFamily="2" charset="77"/>
              </a:rPr>
              <a:t>Resume con precisión la intervención, la metodología, las principales conclusiones y el impacto logrado, los resultados alcanzados y las lecciones aprendidas .</a:t>
            </a:r>
          </a:p>
          <a:p>
            <a:pPr marL="685800" indent="-685800">
              <a:spcBef>
                <a:spcPts val="900"/>
              </a:spcBef>
              <a:buSzPct val="110000"/>
              <a:buBlip>
                <a:blip r:embed="rId4"/>
              </a:buBlip>
              <a:defRPr sz="3000">
                <a:latin typeface="+mj-lt"/>
                <a:ea typeface="+mj-ea"/>
                <a:cs typeface="+mj-cs"/>
                <a:sym typeface="Helvetica"/>
              </a:defRPr>
            </a:pPr>
            <a:r>
              <a:rPr lang="es-ES_tradnl" sz="4200" dirty="0">
                <a:latin typeface="Montserrat" pitchFamily="2" charset="77"/>
              </a:rPr>
              <a:t>Comunica de forma breve pero clara los resultados preliminares o finales de tu programa para que los asistentes puedan decidir si asisten a tu sesión.</a:t>
            </a:r>
          </a:p>
        </p:txBody>
      </p:sp>
    </p:spTree>
    <p:extLst>
      <p:ext uri="{BB962C8B-B14F-4D97-AF65-F5344CB8AC3E}">
        <p14:creationId xmlns:p14="http://schemas.microsoft.com/office/powerpoint/2010/main" val="3685690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53D9E-2E2A-08A3-3233-F65FEA4AB216}"/>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55968015-1830-5E57-2242-4FE55AED11BB}"/>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2C801B12-BC46-31DF-AF41-6E98C3170433}"/>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8530DDBF-E886-37CB-06F1-088393EA1F17}"/>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785D6675-D051-77C2-6D1D-8FC6B9672B5C}"/>
              </a:ext>
            </a:extLst>
          </p:cNvPr>
          <p:cNvSpPr txBox="1"/>
          <p:nvPr/>
        </p:nvSpPr>
        <p:spPr>
          <a:xfrm>
            <a:off x="6725403" y="4581632"/>
            <a:ext cx="4837194" cy="1123160"/>
          </a:xfrm>
          <a:prstGeom prst="rect">
            <a:avLst/>
          </a:prstGeom>
        </p:spPr>
        <p:txBody>
          <a:bodyPr vert="horz" wrap="square" lIns="0" tIns="15018" rIns="0" bIns="0" rtlCol="0">
            <a:spAutoFit/>
          </a:bodyPr>
          <a:lstStyle/>
          <a:p>
            <a:pPr algn="ctr"/>
            <a:r>
              <a:rPr lang="es-ES_tradnl" sz="7200" b="1">
                <a:solidFill>
                  <a:srgbClr val="FFFFFF"/>
                </a:solidFill>
                <a:latin typeface="Montserrat"/>
                <a:ea typeface="Montserrat"/>
                <a:cs typeface="Montserrat"/>
                <a:sym typeface="Montserrat"/>
              </a:rPr>
              <a:t>Título  </a:t>
            </a:r>
            <a:endParaRPr lang="es-ES_tradnl" sz="7200" b="1"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3635542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364EDD5-33BC-0E82-F235-385AB20049C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A82E963-76E4-F57D-E022-5F26FA11B80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BFE230B-7AB1-1D41-7E3E-099321EA7C3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5C9D216-911D-458F-B99E-05BBA010DAA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1218839-1ADC-BA81-134F-31A68A862B6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E0227A0E-79B8-3414-4FEF-17F76E228A84}"/>
              </a:ext>
            </a:extLst>
          </p:cNvPr>
          <p:cNvSpPr txBox="1"/>
          <p:nvPr/>
        </p:nvSpPr>
        <p:spPr>
          <a:xfrm>
            <a:off x="914400" y="164592"/>
            <a:ext cx="15716100" cy="1047055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El título es tan importante como el contenido del resumen</a:t>
            </a: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648E34CB-5498-550F-919C-C47A3A5F195D}"/>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457200" indent="-457200" algn="l">
              <a:lnSpc>
                <a:spcPct val="100000"/>
              </a:lnSpc>
              <a:spcBef>
                <a:spcPts val="600"/>
              </a:spcBef>
              <a:spcAft>
                <a:spcPts val="600"/>
              </a:spcAft>
              <a:buBlip>
                <a:blip r:embed="rId4"/>
              </a:buBlip>
            </a:pPr>
            <a:r>
              <a:rPr lang="es-ES_tradnl" sz="3400">
                <a:latin typeface="Montserrat" pitchFamily="2" charset="77"/>
              </a:rPr>
              <a:t>El título es lo primero que verán todos los lectores.</a:t>
            </a:r>
          </a:p>
          <a:p>
            <a:pPr marL="457200" indent="-457200" algn="l">
              <a:lnSpc>
                <a:spcPct val="100000"/>
              </a:lnSpc>
              <a:spcBef>
                <a:spcPts val="600"/>
              </a:spcBef>
              <a:spcAft>
                <a:spcPts val="600"/>
              </a:spcAft>
              <a:buBlip>
                <a:blip r:embed="rId4"/>
              </a:buBlip>
            </a:pPr>
            <a:r>
              <a:rPr lang="es-ES_tradnl" sz="3400">
                <a:latin typeface="Montserrat" pitchFamily="2" charset="77"/>
              </a:rPr>
              <a:t>Evite los títulos largos: limítese a 10-12 palabras para el título. </a:t>
            </a:r>
          </a:p>
          <a:p>
            <a:pPr marL="457200" indent="-457200" algn="l">
              <a:lnSpc>
                <a:spcPct val="100000"/>
              </a:lnSpc>
              <a:spcBef>
                <a:spcPts val="600"/>
              </a:spcBef>
              <a:spcAft>
                <a:spcPts val="600"/>
              </a:spcAft>
              <a:buBlip>
                <a:blip r:embed="rId4"/>
              </a:buBlip>
            </a:pPr>
            <a:r>
              <a:rPr lang="es-ES_tradnl" sz="3400">
                <a:latin typeface="Montserrat" pitchFamily="2" charset="77"/>
              </a:rPr>
              <a:t>Utilice términos y frases descriptivas que reflejen con precisión el contenido.</a:t>
            </a:r>
          </a:p>
          <a:p>
            <a:pPr marL="457200" indent="-457200" algn="l">
              <a:lnSpc>
                <a:spcPct val="100000"/>
              </a:lnSpc>
              <a:spcBef>
                <a:spcPts val="600"/>
              </a:spcBef>
              <a:spcAft>
                <a:spcPts val="600"/>
              </a:spcAft>
              <a:buBlip>
                <a:blip r:embed="rId4"/>
              </a:buBlip>
            </a:pPr>
            <a:r>
              <a:rPr lang="es-ES_tradnl" sz="3400">
                <a:latin typeface="Montserrat" pitchFamily="2" charset="77"/>
              </a:rPr>
              <a:t>Cuatro consideraciones para un buen título:</a:t>
            </a:r>
          </a:p>
          <a:p>
            <a:pPr marL="914400" lvl="1" indent="-457200">
              <a:spcBef>
                <a:spcPts val="600"/>
              </a:spcBef>
              <a:spcAft>
                <a:spcPts val="600"/>
              </a:spcAft>
              <a:buBlip>
                <a:blip r:embed="rId4"/>
              </a:buBlip>
            </a:pPr>
            <a:r>
              <a:rPr lang="es-ES_tradnl" sz="3400">
                <a:latin typeface="Montserrat" pitchFamily="2" charset="77"/>
              </a:rPr>
              <a:t>Utiliza pocas palabras para condensar el contenido del resumen.</a:t>
            </a:r>
          </a:p>
          <a:p>
            <a:pPr marL="914400" lvl="1" indent="-457200">
              <a:spcBef>
                <a:spcPts val="600"/>
              </a:spcBef>
              <a:spcAft>
                <a:spcPts val="600"/>
              </a:spcAft>
              <a:buBlip>
                <a:blip r:embed="rId4"/>
              </a:buBlip>
            </a:pPr>
            <a:r>
              <a:rPr lang="es-ES_tradnl" sz="3400">
                <a:latin typeface="Montserrat" pitchFamily="2" charset="77"/>
              </a:rPr>
              <a:t>Incluye el tipo de estudio: por ejemplo, ensayo controlado aleatorio, etc.</a:t>
            </a:r>
          </a:p>
          <a:p>
            <a:pPr marL="914400" lvl="1" indent="-457200">
              <a:spcBef>
                <a:spcPts val="600"/>
              </a:spcBef>
              <a:spcAft>
                <a:spcPts val="600"/>
              </a:spcAft>
              <a:buBlip>
                <a:blip r:embed="rId4"/>
              </a:buBlip>
            </a:pPr>
            <a:r>
              <a:rPr lang="es-ES_tradnl" sz="3400">
                <a:latin typeface="Montserrat" pitchFamily="2" charset="77"/>
              </a:rPr>
              <a:t>Capta la atención de los lectores</a:t>
            </a:r>
          </a:p>
          <a:p>
            <a:pPr marL="914400" lvl="1" indent="-457200">
              <a:spcBef>
                <a:spcPts val="600"/>
              </a:spcBef>
              <a:spcAft>
                <a:spcPts val="600"/>
              </a:spcAft>
              <a:buBlip>
                <a:blip r:embed="rId4"/>
              </a:buBlip>
            </a:pPr>
            <a:r>
              <a:rPr lang="es-ES_tradnl" sz="3400">
                <a:latin typeface="Montserrat" pitchFamily="2" charset="77"/>
              </a:rPr>
              <a:t>Diferencie el resumen de otros artículos sobre el mismo tema.</a:t>
            </a:r>
          </a:p>
        </p:txBody>
      </p:sp>
      <p:sp>
        <p:nvSpPr>
          <p:cNvPr id="2" name="Rectangle 1">
            <a:extLst>
              <a:ext uri="{FF2B5EF4-FFF2-40B4-BE49-F238E27FC236}">
                <a16:creationId xmlns:a16="http://schemas.microsoft.com/office/drawing/2014/main" id="{CCE2924C-8D72-B517-B898-BF40F5BB7B4C}"/>
              </a:ext>
            </a:extLst>
          </p:cNvPr>
          <p:cNvSpPr/>
          <p:nvPr/>
        </p:nvSpPr>
        <p:spPr>
          <a:xfrm>
            <a:off x="914400" y="9510052"/>
            <a:ext cx="16459200" cy="600164"/>
          </a:xfrm>
          <a:prstGeom prst="rect">
            <a:avLst/>
          </a:prstGeom>
        </p:spPr>
        <p:txBody>
          <a:bodyPr wrap="square">
            <a:spAutoFit/>
          </a:bodyPr>
          <a:lstStyle/>
          <a:p>
            <a:r>
              <a:rPr lang="en-US" sz="1100" i="1" dirty="0">
                <a:solidFill>
                  <a:srgbClr val="040000"/>
                </a:solidFill>
                <a:latin typeface="Montserrat" pitchFamily="2" charset="77"/>
              </a:rPr>
              <a:t> Fuentes: </a:t>
            </a:r>
            <a:r>
              <a:rPr lang="en-US" sz="1100" i="1" dirty="0" err="1">
                <a:solidFill>
                  <a:srgbClr val="040000"/>
                </a:solidFill>
                <a:latin typeface="Montserrat" pitchFamily="2" charset="77"/>
              </a:rPr>
              <a:t>Fathalla </a:t>
            </a:r>
            <a:r>
              <a:rPr lang="en-US" sz="1100" i="1" dirty="0">
                <a:solidFill>
                  <a:srgbClr val="040000"/>
                </a:solidFill>
                <a:latin typeface="Montserrat" pitchFamily="2" charset="77"/>
              </a:rPr>
              <a:t>M y </a:t>
            </a:r>
            <a:r>
              <a:rPr lang="en-US" sz="1100" i="1" dirty="0" err="1">
                <a:solidFill>
                  <a:srgbClr val="040000"/>
                </a:solidFill>
                <a:latin typeface="Montserrat" pitchFamily="2" charset="77"/>
              </a:rPr>
              <a:t>Fathalla </a:t>
            </a:r>
            <a:r>
              <a:rPr lang="en-US" sz="1100" i="1" dirty="0">
                <a:solidFill>
                  <a:srgbClr val="040000"/>
                </a:solidFill>
                <a:latin typeface="Montserrat" pitchFamily="2" charset="77"/>
              </a:rPr>
              <a:t>M. A Practical Guide for Health Researchers. </a:t>
            </a:r>
            <a:r>
              <a:rPr lang="en-US" sz="1100" i="1" dirty="0">
                <a:latin typeface="Montserrat" pitchFamily="2" charset="77"/>
              </a:rPr>
              <a:t>[Consultado el 13 de mayo de 2020] </a:t>
            </a:r>
            <a:r>
              <a:rPr lang="en-US" sz="1100" i="1" dirty="0">
                <a:solidFill>
                  <a:srgbClr val="040000"/>
                </a:solidFill>
                <a:latin typeface="Montserrat" pitchFamily="2" charset="77"/>
              </a:rPr>
              <a:t>Disponible en: </a:t>
            </a:r>
            <a:r>
              <a:rPr lang="en-US" sz="1100" i="1" dirty="0">
                <a:solidFill>
                  <a:srgbClr val="004FFE"/>
                </a:solidFill>
                <a:latin typeface="Montserrat" pitchFamily="2" charset="77"/>
                <a:hlinkClick r:id="rId5"/>
              </a:rPr>
              <a:t>http:</a:t>
            </a:r>
            <a:r>
              <a:rPr lang="en-US" sz="1100" i="1" dirty="0">
                <a:solidFill>
                  <a:srgbClr val="040000"/>
                </a:solidFill>
                <a:latin typeface="Montserrat" pitchFamily="2" charset="77"/>
              </a:rPr>
              <a:t>//www.emro.who.int/dsaf/dsa237.pdf.</a:t>
            </a:r>
          </a:p>
          <a:p>
            <a:r>
              <a:rPr lang="en-US" sz="1100" i="1" dirty="0">
                <a:latin typeface="Montserrat" pitchFamily="2" charset="77"/>
              </a:rPr>
              <a:t>	3 Consejos básicos para escribir el título de un buen trabajo de investigación. [Consultado el 13 de mayo de 2020] Disponible en: </a:t>
            </a:r>
            <a:r>
              <a:rPr lang="en-US" sz="1100" i="1" dirty="0">
                <a:latin typeface="Montserrat" pitchFamily="2" charset="77"/>
                <a:hlinkClick r:id="rId6"/>
              </a:rPr>
              <a:t>https:</a:t>
            </a:r>
            <a:r>
              <a:rPr lang="en-US" sz="1100" i="1" dirty="0">
                <a:latin typeface="Montserrat" pitchFamily="2" charset="77"/>
              </a:rPr>
              <a:t>//www.editage.com/insights/3-basic-tips-on-writing-a-good-research-paper-title. </a:t>
            </a:r>
          </a:p>
          <a:p>
            <a:endParaRPr lang="en-US" sz="1100" i="1" dirty="0">
              <a:latin typeface="Montserrat" pitchFamily="2" charset="77"/>
            </a:endParaRPr>
          </a:p>
        </p:txBody>
      </p:sp>
    </p:spTree>
    <p:extLst>
      <p:ext uri="{BB962C8B-B14F-4D97-AF65-F5344CB8AC3E}">
        <p14:creationId xmlns:p14="http://schemas.microsoft.com/office/powerpoint/2010/main" val="3974499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9C07E41C-5253-BA28-D9A2-90D875133B5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378C4E14-7114-2EF2-0F96-17C208097C7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5B19099-2F86-3CB4-7AC8-0DB5B138E3D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0882D0A9-6E66-44D3-E178-9E08656C56D4}"/>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743BAD4-7A00-A6F9-E6C0-68308A7A3F56}"/>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5CCAF18A-8923-DF0C-9DAD-2885279742C9}"/>
              </a:ext>
            </a:extLst>
          </p:cNvPr>
          <p:cNvSpPr txBox="1"/>
          <p:nvPr/>
        </p:nvSpPr>
        <p:spPr>
          <a:xfrm>
            <a:off x="914400" y="164592"/>
            <a:ext cx="15716100" cy="1047055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a:solidFill>
                  <a:srgbClr val="FFFFFF"/>
                </a:solidFill>
                <a:latin typeface="Montserrat"/>
                <a:ea typeface="Montserrat"/>
                <a:cs typeface="Montserrat"/>
                <a:sym typeface="Montserrat"/>
              </a:rPr>
              <a:t>Ejemplos</a:t>
            </a: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a:solidFill>
                  <a:srgbClr val="FFFFFF"/>
                </a:solidFill>
                <a:latin typeface="Montserrat"/>
                <a:ea typeface="Montserrat"/>
                <a:cs typeface="Montserrat"/>
                <a:sym typeface="Montserrat"/>
              </a:rPr>
              <a:t> </a:t>
            </a:r>
            <a:endParaRPr lang="es-ES_tradnl" sz="5400" b="0" i="0" u="none" strike="noStrike" cap="none">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1B479AC5-E7BB-554A-EFBF-288F7EFAFBE5}"/>
              </a:ext>
            </a:extLst>
          </p:cNvPr>
          <p:cNvSpPr/>
          <p:nvPr/>
        </p:nvSpPr>
        <p:spPr>
          <a:xfrm>
            <a:off x="914400" y="2834002"/>
            <a:ext cx="16459200" cy="6400800"/>
          </a:xfrm>
          <a:prstGeom prst="rect">
            <a:avLst/>
          </a:prstGeom>
          <a:noFill/>
          <a:ln>
            <a:noFill/>
          </a:ln>
        </p:spPr>
        <p:txBody>
          <a:bodyPr spcFirstLastPara="1" wrap="square" lIns="91425" tIns="45700" rIns="91425" bIns="45700" anchor="t" anchorCtr="0">
            <a:noAutofit/>
          </a:bodyPr>
          <a:lstStyle/>
          <a:p>
            <a:pPr marL="514350" indent="-514350" algn="l">
              <a:lnSpc>
                <a:spcPct val="100000"/>
              </a:lnSpc>
              <a:spcBef>
                <a:spcPts val="600"/>
              </a:spcBef>
              <a:spcAft>
                <a:spcPts val="600"/>
              </a:spcAft>
              <a:buBlip>
                <a:blip r:embed="rId4"/>
              </a:buBlip>
            </a:pPr>
            <a:r>
              <a:rPr lang="es-ES_tradnl" sz="4000" dirty="0">
                <a:latin typeface="Montserrat" pitchFamily="2" charset="77"/>
              </a:rPr>
              <a:t>No sin nosotros: Una herramienta para responder a las necesidades de los jóvenes en los Planes de Ejecución Presupuestada</a:t>
            </a:r>
          </a:p>
          <a:p>
            <a:pPr marL="514350" indent="-514350" algn="l">
              <a:lnSpc>
                <a:spcPct val="100000"/>
              </a:lnSpc>
              <a:spcBef>
                <a:spcPts val="600"/>
              </a:spcBef>
              <a:spcAft>
                <a:spcPts val="600"/>
              </a:spcAft>
              <a:buBlip>
                <a:blip r:embed="rId4"/>
              </a:buBlip>
            </a:pPr>
            <a:r>
              <a:rPr lang="es-ES_tradnl" sz="4000" dirty="0">
                <a:latin typeface="Montserrat" pitchFamily="2" charset="77"/>
              </a:rPr>
              <a:t>Definición y promoción de las competencias de género de los proveedores de servicios de planificación familiar:  Un marco de competencias</a:t>
            </a:r>
          </a:p>
          <a:p>
            <a:pPr marL="514350" indent="-514350" algn="l">
              <a:lnSpc>
                <a:spcPct val="100000"/>
              </a:lnSpc>
              <a:spcBef>
                <a:spcPts val="600"/>
              </a:spcBef>
              <a:spcAft>
                <a:spcPts val="600"/>
              </a:spcAft>
              <a:buBlip>
                <a:blip r:embed="rId4"/>
              </a:buBlip>
            </a:pPr>
            <a:r>
              <a:rPr lang="es-ES_tradnl" sz="4000" dirty="0">
                <a:latin typeface="Montserrat" pitchFamily="2" charset="77"/>
              </a:rPr>
              <a:t>Lecciones aprendidas de un programa de distribución comunitario del sector público para ampliar los servicios anticonceptivos DMPA-SC en Nigeria.</a:t>
            </a:r>
          </a:p>
        </p:txBody>
      </p:sp>
      <p:sp>
        <p:nvSpPr>
          <p:cNvPr id="3" name="Rectangle 2">
            <a:extLst>
              <a:ext uri="{FF2B5EF4-FFF2-40B4-BE49-F238E27FC236}">
                <a16:creationId xmlns:a16="http://schemas.microsoft.com/office/drawing/2014/main" id="{F1241A1B-85A9-E876-E2F5-B7A5CCD02E4D}"/>
              </a:ext>
            </a:extLst>
          </p:cNvPr>
          <p:cNvSpPr/>
          <p:nvPr/>
        </p:nvSpPr>
        <p:spPr>
          <a:xfrm>
            <a:off x="914400" y="9103996"/>
            <a:ext cx="16459200" cy="646331"/>
          </a:xfrm>
          <a:prstGeom prst="rect">
            <a:avLst/>
          </a:prstGeom>
        </p:spPr>
        <p:txBody>
          <a:bodyPr wrap="square">
            <a:spAutoFit/>
          </a:bodyPr>
          <a:lstStyle/>
          <a:p>
            <a:r>
              <a:rPr lang="en-US" sz="1800" i="1" dirty="0">
                <a:latin typeface="Montserrat" pitchFamily="2" charset="77"/>
              </a:rPr>
              <a:t>5ª Conferencia Internacional sobre PF (ICFP); 12-15 de noviembre; Kigali, Ruanda. Programa de la ICFP. [base de datos en línea]. https://www.xcdsystem.com/icfp/program/fhwQ4ds/index.cfm</a:t>
            </a:r>
          </a:p>
        </p:txBody>
      </p:sp>
    </p:spTree>
    <p:extLst>
      <p:ext uri="{BB962C8B-B14F-4D97-AF65-F5344CB8AC3E}">
        <p14:creationId xmlns:p14="http://schemas.microsoft.com/office/powerpoint/2010/main" val="2091539834"/>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1404</TotalTime>
  <Words>5218</Words>
  <Application>Microsoft Macintosh PowerPoint</Application>
  <PresentationFormat>Custom</PresentationFormat>
  <Paragraphs>676</Paragraphs>
  <Slides>44</Slides>
  <Notes>34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vt:i4>
      </vt:variant>
    </vt:vector>
  </HeadingPairs>
  <TitlesOfParts>
    <vt:vector size="51" baseType="lpstr">
      <vt:lpstr>Calibri</vt:lpstr>
      <vt:lpstr>Aptos Display</vt:lpstr>
      <vt:lpstr>Aptos</vt:lpstr>
      <vt:lpstr>Arial</vt:lpstr>
      <vt:lpstr>Helvetica</vt:lpstr>
      <vt:lpstr>Montserrat</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Steffany Vucetich</cp:lastModifiedBy>
  <cp:revision>39</cp:revision>
  <dcterms:modified xsi:type="dcterms:W3CDTF">2024-12-05T21:33:41Z</dcterms:modified>
</cp:coreProperties>
</file>