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9"/>
  </p:notesMasterIdLst>
  <p:sldIdLst>
    <p:sldId id="256" r:id="rId2"/>
    <p:sldId id="258" r:id="rId3"/>
    <p:sldId id="328" r:id="rId4"/>
    <p:sldId id="329" r:id="rId5"/>
    <p:sldId id="280" r:id="rId6"/>
    <p:sldId id="282" r:id="rId7"/>
    <p:sldId id="330" r:id="rId8"/>
    <p:sldId id="331" r:id="rId9"/>
    <p:sldId id="284" r:id="rId10"/>
    <p:sldId id="332" r:id="rId11"/>
    <p:sldId id="286" r:id="rId12"/>
    <p:sldId id="333" r:id="rId13"/>
    <p:sldId id="317" r:id="rId14"/>
    <p:sldId id="289" r:id="rId15"/>
    <p:sldId id="318" r:id="rId16"/>
    <p:sldId id="319" r:id="rId17"/>
    <p:sldId id="320" r:id="rId18"/>
    <p:sldId id="321" r:id="rId19"/>
    <p:sldId id="334" r:id="rId20"/>
    <p:sldId id="292" r:id="rId21"/>
    <p:sldId id="322" r:id="rId22"/>
    <p:sldId id="340" r:id="rId23"/>
    <p:sldId id="335" r:id="rId24"/>
    <p:sldId id="295" r:id="rId25"/>
    <p:sldId id="324" r:id="rId26"/>
    <p:sldId id="297" r:id="rId27"/>
    <p:sldId id="325" r:id="rId28"/>
    <p:sldId id="336" r:id="rId29"/>
    <p:sldId id="337" r:id="rId30"/>
    <p:sldId id="338" r:id="rId31"/>
    <p:sldId id="339" r:id="rId32"/>
    <p:sldId id="301" r:id="rId33"/>
    <p:sldId id="341" r:id="rId34"/>
    <p:sldId id="303" r:id="rId35"/>
    <p:sldId id="342" r:id="rId36"/>
    <p:sldId id="305" r:id="rId37"/>
    <p:sldId id="343" r:id="rId38"/>
    <p:sldId id="344" r:id="rId39"/>
    <p:sldId id="308" r:id="rId40"/>
    <p:sldId id="309" r:id="rId41"/>
    <p:sldId id="345" r:id="rId42"/>
    <p:sldId id="346" r:id="rId43"/>
    <p:sldId id="347" r:id="rId44"/>
    <p:sldId id="348" r:id="rId45"/>
    <p:sldId id="314" r:id="rId46"/>
    <p:sldId id="315" r:id="rId47"/>
    <p:sldId id="277" r:id="rId48"/>
  </p:sldIdLst>
  <p:sldSz cx="18288000" cy="10287000"/>
  <p:notesSz cx="6858000" cy="9144000"/>
  <p:embeddedFontLst>
    <p:embeddedFont>
      <p:font typeface="Montserrat" pitchFamily="2" charset="77"/>
      <p:regular r:id="rId50"/>
      <p:bold r:id="rId51"/>
      <p:italic r:id="rId52"/>
      <p:boldItalic r:id="rId53"/>
    </p:embeddedFont>
    <p:embeddedFont>
      <p:font typeface="Montserrat SemiBold" pitchFamily="2" charset="77"/>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os="576">
          <p15:clr>
            <a:srgbClr val="A4A3A4"/>
          </p15:clr>
        </p15:guide>
        <p15:guide id="3" orient="horz" pos="288">
          <p15:clr>
            <a:srgbClr val="747775"/>
          </p15:clr>
        </p15:guide>
        <p15:guide id="4" pos="288">
          <p15:clr>
            <a:srgbClr val="747775"/>
          </p15:clr>
        </p15:guide>
        <p15:guide id="5" pos="11232">
          <p15:clr>
            <a:srgbClr val="747775"/>
          </p15:clr>
        </p15:guide>
        <p15:guide id="6" pos="10944">
          <p15:clr>
            <a:srgbClr val="747775"/>
          </p15:clr>
        </p15:guide>
        <p15:guide id="7" orient="horz" pos="6048">
          <p15:clr>
            <a:srgbClr val="747775"/>
          </p15:clr>
        </p15:guide>
        <p15:guide id="8" orient="horz" pos="5760">
          <p15:clr>
            <a:srgbClr val="747775"/>
          </p15:clr>
        </p15:guide>
        <p15:guide id="9" pos="8556">
          <p15:clr>
            <a:srgbClr val="747775"/>
          </p15:clr>
        </p15:guide>
        <p15:guide id="10" pos="10476">
          <p15:clr>
            <a:srgbClr val="747775"/>
          </p15:clr>
        </p15:guide>
        <p15:guide id="11" pos="7020">
          <p15:clr>
            <a:srgbClr val="747775"/>
          </p15:clr>
        </p15:guide>
        <p15:guide id="12" orient="horz" pos="5425">
          <p15:clr>
            <a:srgbClr val="747775"/>
          </p15:clr>
        </p15:guide>
        <p15:guide id="13" orient="horz" pos="5006">
          <p15:clr>
            <a:srgbClr val="747775"/>
          </p15:clr>
        </p15:guide>
        <p15:guide id="14" orient="horz" pos="4658">
          <p15:clr>
            <a:srgbClr val="747775"/>
          </p15:clr>
        </p15:guide>
        <p15:guide id="15" orient="horz" pos="4194">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8" roundtripDataSignature="AMtx7mgk/K/q0r1lScBiRw7st4GxxsVs0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1D37"/>
    <a:srgbClr val="D100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DD71B9D-44B6-4920-9387-B6911BDAAAFB}">
  <a:tblStyle styleId="{7DD71B9D-44B6-4920-9387-B6911BDAAAFB}"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27"/>
    <p:restoredTop sz="94911"/>
  </p:normalViewPr>
  <p:slideViewPr>
    <p:cSldViewPr snapToGrid="0">
      <p:cViewPr varScale="1">
        <p:scale>
          <a:sx n="34" d="100"/>
          <a:sy n="34" d="100"/>
        </p:scale>
        <p:origin x="224" y="1680"/>
      </p:cViewPr>
      <p:guideLst>
        <p:guide orient="horz"/>
        <p:guide pos="576"/>
        <p:guide orient="horz" pos="288"/>
        <p:guide pos="288"/>
        <p:guide pos="11232"/>
        <p:guide pos="10944"/>
        <p:guide orient="horz" pos="6048"/>
        <p:guide orient="horz" pos="5760"/>
        <p:guide pos="8556"/>
        <p:guide pos="10476"/>
        <p:guide pos="7020"/>
        <p:guide orient="horz" pos="5425"/>
        <p:guide orient="horz" pos="5006"/>
        <p:guide orient="horz" pos="4658"/>
        <p:guide orient="horz" pos="419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customschemas.google.com/relationships/presentationmetadata" Target="meta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font" Target="fonts/font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D1DA79B-108F-94B6-BA49-0857FE0EA7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5DBC0FA-D739-7186-4EE2-E8F5F5EA7B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2E828A5-591F-5EE2-0D05-162BD1BFF7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4451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FFD5B5F-DB82-18AA-BE42-BB903304BA3F}"/>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655D528-1CAF-AD1E-D688-39964C36AFF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7A377C4-28ED-D9DA-C858-7C4B15BBB7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128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00B1A69-5449-8051-F094-2829C1C36F6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FAAEC4F-DDD8-995A-2E9B-34996A7C62D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82E55C2-9D9A-864C-C670-1C367EAFD5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8208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35F3848D-A613-8248-FC4E-CC72F611E1B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2959678-CD3F-B668-DFD2-181D616957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8E5B05D-964A-6AC4-0C03-8B61D822B2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7477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E4E60DC-1130-7AC7-4F87-E392356A51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2FC92096-5FC7-AA95-85A6-5593640061F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3708F9-A64C-146F-627E-42CA3EE859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9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28E5FF2-6371-FDF7-3766-5B4ACFA317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AA65E8B-AE93-A4EE-A3B6-6636EBB1B31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EA15B5F-C7A8-47C6-E31C-DD02489F75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9418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BBEC4B8-A19A-1389-28EB-6DE12F25A9D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CA2A892-563B-1794-BCA5-4154FADC6C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70DC33C5-E83B-58F3-5BED-1BB66E8691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313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0C6F0328-725D-97FE-28F9-E8715DE2EBB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524BF5F-1196-5FC4-3540-1057B06DF38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B687A93-52AC-68AD-4883-0A37805B3D4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8002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6E2ED17-CE94-A56D-62AB-1AE6F95F9C4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DF30844-DA78-FDB0-AF7F-CC42848E9FB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EFC2A5E-C373-4BCC-2042-068288D7FE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931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BF68C51-766B-0F4E-B8B4-A5B61635E1A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064235A-157D-1D99-5B64-C4E1C97DCC8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E051DE1C-68D2-4B39-D934-F914CEE718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3443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6F6F64F-3209-1671-8D11-C82A3969982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E77AF35-862E-B160-7539-C1FC251276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83AD55D-771C-4665-12D4-13656ECCD3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1634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106CDC9-8C66-B382-A295-5DD128A8BF8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F7FCA54-5E83-C61E-912B-205646B2507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A95A088-B2FE-E7E3-4048-200B0A56BC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793235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E679CB-DC79-CC2F-3C8B-FFB3D8BC57C7}"/>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7A34ABC-C75D-22CE-B980-994C6406377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4E6BD5D-14BA-F05A-9247-531ED5A8236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55894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B6E1F60-2698-DB6B-6932-65844D8858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D2BA52F0-6EB9-9D7F-B424-18AB2245E8F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3E77778-F2BD-9327-98DF-7BD7115A2C5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6465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2EAB0B44-B75B-C572-35F9-F599811F1473}"/>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EC9B49F-DD8D-0582-3ECE-153F92D7885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304F461-7B91-28FD-8732-02F596230A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6328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8BE03CFD-C1E0-4F19-E8FB-C61B1BB46FB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3C0FC523-3E51-FD90-F117-F557ABC012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670C0521-C01A-399A-87F5-B8550CCA5E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79958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5018B4F-4A0A-FAF0-ED3B-4138CEAE7169}"/>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E2DFBC3-B37F-838D-CBE4-D9121627F8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D46A5F8-4BF6-79AD-2E8B-8C54F9EB81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8364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CBFA543-CDFE-EA64-F28B-0364ADD69EF2}"/>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620CFB7-EF7C-6398-936B-77F8299174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9C81AB7-0877-3667-7845-2F0239CB6B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19754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73E482FE-0E11-93A8-FB2A-596EB1AC8CD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C6A521C-E8D0-3B5C-679C-525FA6ADC01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3" name="Google Shape;123;p4:notes">
            <a:extLst>
              <a:ext uri="{FF2B5EF4-FFF2-40B4-BE49-F238E27FC236}">
                <a16:creationId xmlns:a16="http://schemas.microsoft.com/office/drawing/2014/main" id="{28B33433-465B-3AC9-BE17-2AFA28942B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6137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A4AE4771-282B-9B62-3F72-4ACBC6823AA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8058AE3A-24C8-C016-3EA7-1A71A99CEEA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26A8336-F504-61B6-95A6-A8A8EB6C91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013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D199867-AEDF-CE9C-110C-AB2F46143EE8}"/>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037081FF-8826-0BBC-4967-CABE96BBC9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AFD282B-79EF-311E-104B-90472FA919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9546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1750345-CF5F-1AED-7AE1-33905D3B8B1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E2F9812B-3549-C2C6-D097-DB56DFCDF92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48579B86-A354-44EC-6C30-D7A08F6AC0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9123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1B47B81C-0134-69CB-E45E-80C6E496A936}"/>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FCEB9E21-6620-8926-2C3C-94C85BEE31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AF558B26-9AB1-1BD5-95C6-9CCE9A943D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8554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EE82B5C-2BB9-D4E2-340C-44443E2CE8FC}"/>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415EDCB0-0CFD-3E20-CDE9-7A6BBAF728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B68B3C5A-BEC1-1D8B-37AB-CA5E1FF606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38338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C81FDF75-79AB-BAE6-BF02-17EC6142BC8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911E97EF-6BB7-8868-3955-A8C9CBBE4C4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880CF782-3CA9-352A-5A71-DD3B8F398E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23843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45120160-65D8-5450-2EFC-F119B2D93F75}"/>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52C263D1-89A2-CECA-CE9D-AD85D12EA62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97F41FCA-4788-2D21-9C29-B4366D86D5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21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F6AEC526-3A21-2154-61EC-6E5E5E1DE020}"/>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BEC3C710-170C-4088-E533-1F6F898945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A29CCB5-5179-9A36-7C78-BF642D3818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75664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55D7FDE3-94E7-1F5D-F5C4-D867B4991B0E}"/>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74E0C6E5-1186-A544-600E-78F5BF6F677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C2243C94-DEF5-B94E-94CD-89A80158A6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1646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CA07006C-BC4D-77CF-08D6-06221BF24F9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245835A2-109E-A0ED-302C-DCD89AA3A86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0CE56E33-E03E-E2F3-D734-F11FB0838F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88884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BA61E097-BE34-5686-3F37-774A523B63EB}"/>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CDD95B63-D66A-F1AB-08B5-64A6D815DF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5D4BC6D5-5448-7440-BDE9-571ADD4869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956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9F3B4FD6-1263-D78C-03B1-004144492E21}"/>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427D409-7E58-E886-B0A5-73DA9EDA3C2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3D82C8AB-7498-1593-B745-0685407C8F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1991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D529C11F-8D17-B339-0357-28D92ED31974}"/>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134CDA27-FB71-83EC-FF09-1F8401C20A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6FEC106F-6B8C-9ED0-E9C3-29D363EC8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315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a:extLst>
            <a:ext uri="{FF2B5EF4-FFF2-40B4-BE49-F238E27FC236}">
              <a16:creationId xmlns:a16="http://schemas.microsoft.com/office/drawing/2014/main" id="{E9FB76E5-063F-29C9-C4FC-ED811447B06A}"/>
            </a:ext>
          </a:extLst>
        </p:cNvPr>
        <p:cNvGrpSpPr/>
        <p:nvPr/>
      </p:nvGrpSpPr>
      <p:grpSpPr>
        <a:xfrm>
          <a:off x="0" y="0"/>
          <a:ext cx="0" cy="0"/>
          <a:chOff x="0" y="0"/>
          <a:chExt cx="0" cy="0"/>
        </a:xfrm>
      </p:grpSpPr>
      <p:sp>
        <p:nvSpPr>
          <p:cNvPr id="122" name="Google Shape;122;p4:notes">
            <a:extLst>
              <a:ext uri="{FF2B5EF4-FFF2-40B4-BE49-F238E27FC236}">
                <a16:creationId xmlns:a16="http://schemas.microsoft.com/office/drawing/2014/main" id="{633DC70C-E289-2DFE-932A-95A114E8323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4:notes">
            <a:extLst>
              <a:ext uri="{FF2B5EF4-FFF2-40B4-BE49-F238E27FC236}">
                <a16:creationId xmlns:a16="http://schemas.microsoft.com/office/drawing/2014/main" id="{1C02620F-A465-34CE-543F-FB0D7334E0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2406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22E26-7C44-0AFA-1131-68CC36D71D86}"/>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744537CB-5214-DE40-BD72-58366C948A1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F4799B19-7032-D68D-9060-11C424D612C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DB994A6B-D437-2B3F-7E79-CE9909BEE84C}"/>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5F21FA9-85DB-ED94-7187-FFADDDE45E1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1233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9C7D-C49A-E478-0FF4-DF2CF9FF80C4}"/>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35C9755B-9EF9-A2B5-F5B8-96D3CDEAD7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C6470854-F90B-AD8E-3F9F-CAC785FB0811}"/>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D86346DA-55ED-7BEB-367E-B8CBA71BC3BF}"/>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BCAB2A8E-DFF9-214A-C393-843DF2981A9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9027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30389-DC4A-C890-2B86-899B396929DE}"/>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B3419FE0-1587-F9D4-C96F-40287E2D5536}"/>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8B2D18D-7EC9-713F-EF33-1FBBA5052E8C}"/>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26CB943F-2366-3854-DC90-49D99B844EB9}"/>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9F55A72D-CFEC-7803-EF01-8998306EB28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3959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1/11/25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255256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2AFA-EBB7-7FDD-FA5E-919A0ADD6CAE}"/>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85D2CC9D-E938-753E-936A-00E35ECF78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628844A6-5F44-4EE0-B9C1-07D214C5B4E3}"/>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94579690-D22E-F788-3776-05C7EFF06F3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D2AB5DE8-8983-E447-964B-20A63FF3D8AE}"/>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30371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B3F6-4DD6-D93D-67E6-8C3ED187606A}"/>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2D1AA138-3EC5-4CC4-5063-A1D2B6E1E367}"/>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92F69D-7F46-A9E9-5A04-4C614ED565E0}"/>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6A0C5A7B-B785-E29F-C8E8-EED0955BC8C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B32E5AE-6672-6942-069D-C4D582B9BFE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79295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86E03-D6D1-A796-FCB1-A06D6864C8CB}"/>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0997F515-4902-44BD-4E25-8510922841B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AFED6AEF-0A46-84B3-8BFB-E2BB5C04FEF5}"/>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797BB3F-5FE2-F4B6-0FA1-92BBA5FFC7C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DC53E72F-5F8B-0986-DDDC-D2A659092514}"/>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753C529-3B59-5DAB-1A83-FB934EB8334F}"/>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92217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79C-1DEA-AE5D-AAFE-EAB84886F25E}"/>
              </a:ext>
            </a:extLst>
          </p:cNvPr>
          <p:cNvSpPr>
            <a:spLocks noGrp="1"/>
          </p:cNvSpPr>
          <p:nvPr>
            <p:ph type="title"/>
          </p:nvPr>
        </p:nvSpPr>
        <p:spPr>
          <a:xfrm>
            <a:off x="1260475" y="547688"/>
            <a:ext cx="15773400" cy="1989137"/>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606B86E-7684-EA6E-4293-F73CC0B98BC3}"/>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10ABF8-B14E-35CC-4F28-C0A7EF3CB286}"/>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2F76BFE0-8715-A7E8-EF4A-38026F7AE91F}"/>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AB965-213D-03A0-29AD-AB99A8DEDD5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A38B99DE-2143-8B3A-B2AF-3F0964394225}"/>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8" name="Footer Placeholder 7">
            <a:extLst>
              <a:ext uri="{FF2B5EF4-FFF2-40B4-BE49-F238E27FC236}">
                <a16:creationId xmlns:a16="http://schemas.microsoft.com/office/drawing/2014/main" id="{E444E326-CA62-26E2-B3D7-43F058D53F9C}"/>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96902A4A-4023-6F3A-1E4C-3C4D76FA4ABB}"/>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17388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9DC7-41B5-6AC6-D981-4F75B1D35665}"/>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21CD5181-A95A-B095-87C5-F45DAA1C131D}"/>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4" name="Footer Placeholder 3">
            <a:extLst>
              <a:ext uri="{FF2B5EF4-FFF2-40B4-BE49-F238E27FC236}">
                <a16:creationId xmlns:a16="http://schemas.microsoft.com/office/drawing/2014/main" id="{E9A6107D-A5DF-30E2-11C6-BCA74C906041}"/>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A9BE8222-BD3E-2F7D-60CF-3F248C771A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06645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0D588D-6C9C-22FF-7D64-B714D2BCBE9E}"/>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3" name="Footer Placeholder 2">
            <a:extLst>
              <a:ext uri="{FF2B5EF4-FFF2-40B4-BE49-F238E27FC236}">
                <a16:creationId xmlns:a16="http://schemas.microsoft.com/office/drawing/2014/main" id="{5075C999-0D3C-DA23-A5C3-B65A8EFE2046}"/>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DA79FCEF-6B15-62B0-5C9F-F4B665554EC7}"/>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321373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0D2-99A6-51C5-97E1-E64E4D12839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39722AD9-9582-C1C9-9700-9AC3FB2417DF}"/>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6A24FB09-AD31-0DF9-F58F-1639902B487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21689A-6337-3420-F672-9CC729A66A1F}"/>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2C204A54-7591-79C8-FFB7-4BBEC760F5CC}"/>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66598E7A-D94C-4427-2372-83B6879DACFD}"/>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425951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348A-CE5B-8A41-75B7-AC7C45A89F8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284DCFE1-E5A9-B09D-F4E2-09F1F0580009}"/>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3A1783C4-B6B5-C882-F563-712D8A2918AF}"/>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48C54E-EDBD-5260-1318-0A1709D7C904}"/>
              </a:ext>
            </a:extLst>
          </p:cNvPr>
          <p:cNvSpPr>
            <a:spLocks noGrp="1"/>
          </p:cNvSpPr>
          <p:nvPr>
            <p:ph type="dt" sz="half" idx="10"/>
          </p:nvPr>
        </p:nvSpPr>
        <p:spPr/>
        <p:txBody>
          <a:bodyPr/>
          <a:lstStyle/>
          <a:p>
            <a:fld id="{C7BCC370-6A01-5046-A652-63C43BADE6C4}" type="datetimeFigureOut">
              <a:rPr lang="es-ES_tradnl" smtClean="0"/>
              <a:t>11/1/25</a:t>
            </a:fld>
            <a:endParaRPr lang="es-ES_tradnl"/>
          </a:p>
        </p:txBody>
      </p:sp>
      <p:sp>
        <p:nvSpPr>
          <p:cNvPr id="6" name="Footer Placeholder 5">
            <a:extLst>
              <a:ext uri="{FF2B5EF4-FFF2-40B4-BE49-F238E27FC236}">
                <a16:creationId xmlns:a16="http://schemas.microsoft.com/office/drawing/2014/main" id="{9AC3B6C0-F528-3AE8-8CF4-B34B659A5F53}"/>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4099204-B495-441E-D959-BAB034AC8805}"/>
              </a:ext>
            </a:extLst>
          </p:cNvPr>
          <p:cNvSpPr>
            <a:spLocks noGrp="1"/>
          </p:cNvSpPr>
          <p:nvPr>
            <p:ph type="sldNum" sz="quarter" idx="12"/>
          </p:nvPr>
        </p:nvSpPr>
        <p:spPr/>
        <p:txBody>
          <a:body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69990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3DCD62-F053-5591-74EF-F255FFE8BF4A}"/>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EF345D3B-5126-345D-7D17-B555879BAD2C}"/>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4D79AA69-EC8C-C3ED-A7E7-7B1D0CF681C9}"/>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C7BCC370-6A01-5046-A652-63C43BADE6C4}" type="datetimeFigureOut">
              <a:rPr lang="es-ES_tradnl" smtClean="0"/>
              <a:t>11/1/25</a:t>
            </a:fld>
            <a:endParaRPr lang="es-ES_tradnl"/>
          </a:p>
        </p:txBody>
      </p:sp>
      <p:sp>
        <p:nvSpPr>
          <p:cNvPr id="5" name="Footer Placeholder 4">
            <a:extLst>
              <a:ext uri="{FF2B5EF4-FFF2-40B4-BE49-F238E27FC236}">
                <a16:creationId xmlns:a16="http://schemas.microsoft.com/office/drawing/2014/main" id="{F24ADD28-1471-7E0D-9ABB-F534179C9430}"/>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Slide Number Placeholder 5">
            <a:extLst>
              <a:ext uri="{FF2B5EF4-FFF2-40B4-BE49-F238E27FC236}">
                <a16:creationId xmlns:a16="http://schemas.microsoft.com/office/drawing/2014/main" id="{B61F7610-9CAE-7A17-CE2A-6C80A310560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66DE5D2E-BBE5-9845-A301-E7BA5C40191D}" type="slidenum">
              <a:rPr lang="es-ES_tradnl" smtClean="0"/>
              <a:t>‹#›</a:t>
            </a:fld>
            <a:endParaRPr lang="es-ES_tradnl"/>
          </a:p>
        </p:txBody>
      </p:sp>
    </p:spTree>
    <p:extLst>
      <p:ext uri="{BB962C8B-B14F-4D97-AF65-F5344CB8AC3E}">
        <p14:creationId xmlns:p14="http://schemas.microsoft.com/office/powerpoint/2010/main" val="276534292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71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hyperlink" Target="https://www.xcdsystem.com/icfp/program/fhwQ4ds/index.cf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hyperlink" Target="https://www.xcdsystem.com/icfp/program/fhwQ4ds/index.cfm" TargetMode="Externa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hyperlink" Target="https://www.xcdsystem.com/icfp/program/fhwQ4ds/index.cf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www.jhsph.edu/offices-and-services/student-affairs/resources/student-policies/_documents/academic-ethics-code.pdf" TargetMode="Externa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s://www.coase.org/writings/shirley2010dosanddontsinabstracts.pdf" TargetMode="Externa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hyperlink" Target="mailto:abstracts@theicfp.org"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71"/>
        <p:cNvGrpSpPr/>
        <p:nvPr/>
      </p:nvGrpSpPr>
      <p:grpSpPr>
        <a:xfrm>
          <a:off x="0" y="0"/>
          <a:ext cx="0" cy="0"/>
          <a:chOff x="0" y="0"/>
          <a:chExt cx="0" cy="0"/>
        </a:xfrm>
      </p:grpSpPr>
      <p:cxnSp>
        <p:nvCxnSpPr>
          <p:cNvPr id="72" name="Google Shape;72;p1"/>
          <p:cNvCxnSpPr/>
          <p:nvPr/>
        </p:nvCxnSpPr>
        <p:spPr>
          <a:xfrm>
            <a:off x="1009650" y="8556706"/>
            <a:ext cx="812400" cy="0"/>
          </a:xfrm>
          <a:prstGeom prst="straightConnector1">
            <a:avLst/>
          </a:prstGeom>
          <a:noFill/>
          <a:ln w="95250" cap="flat" cmpd="sng">
            <a:solidFill>
              <a:srgbClr val="D1003F"/>
            </a:solidFill>
            <a:prstDash val="solid"/>
            <a:round/>
            <a:headEnd type="none" w="sm" len="sm"/>
            <a:tailEnd type="none" w="sm" len="sm"/>
          </a:ln>
        </p:spPr>
      </p:cxnSp>
      <p:sp>
        <p:nvSpPr>
          <p:cNvPr id="77" name="Google Shape;77;p1"/>
          <p:cNvSpPr txBox="1"/>
          <p:nvPr/>
        </p:nvSpPr>
        <p:spPr>
          <a:xfrm>
            <a:off x="-186300" y="9383673"/>
            <a:ext cx="3204300" cy="415498"/>
          </a:xfrm>
          <a:prstGeom prst="rect">
            <a:avLst/>
          </a:prstGeom>
          <a:noFill/>
          <a:ln>
            <a:noFill/>
          </a:ln>
        </p:spPr>
        <p:txBody>
          <a:bodyPr spcFirstLastPara="1" wrap="square" lIns="0" tIns="0" rIns="0" bIns="0" anchor="t" anchorCtr="0">
            <a:spAutoFit/>
          </a:bodyPr>
          <a:lstStyle/>
          <a:p>
            <a:pPr marL="0" marR="0" lvl="0" indent="0" algn="r" rtl="0">
              <a:lnSpc>
                <a:spcPct val="150000"/>
              </a:lnSpc>
              <a:spcBef>
                <a:spcPts val="0"/>
              </a:spcBef>
              <a:spcAft>
                <a:spcPts val="0"/>
              </a:spcAft>
              <a:buClr>
                <a:srgbClr val="000000"/>
              </a:buClr>
              <a:buSzPts val="1700"/>
              <a:buFont typeface="Arial"/>
              <a:buNone/>
            </a:pPr>
            <a:r>
              <a:rPr lang="es-ES_tradnl" sz="1800" b="0" i="0" u="none" strike="noStrike" cap="none" dirty="0">
                <a:solidFill>
                  <a:srgbClr val="FFFFFF"/>
                </a:solidFill>
                <a:latin typeface="Montserrat"/>
                <a:ea typeface="Montserrat"/>
                <a:cs typeface="Montserrat"/>
                <a:sym typeface="Montserrat"/>
              </a:rPr>
              <a:t>TheICFP.org | #ICFP2025</a:t>
            </a:r>
            <a:endParaRPr lang="es-ES_tradnl" sz="1600" b="0" i="0" u="none" strike="noStrike" cap="none" dirty="0">
              <a:solidFill>
                <a:srgbClr val="000000"/>
              </a:solidFill>
              <a:latin typeface="Arial"/>
              <a:ea typeface="Arial"/>
              <a:cs typeface="Arial"/>
              <a:sym typeface="Arial"/>
            </a:endParaRPr>
          </a:p>
        </p:txBody>
      </p:sp>
      <p:sp>
        <p:nvSpPr>
          <p:cNvPr id="81" name="Google Shape;81;p1"/>
          <p:cNvSpPr/>
          <p:nvPr/>
        </p:nvSpPr>
        <p:spPr>
          <a:xfrm>
            <a:off x="13888708" y="0"/>
            <a:ext cx="4400124" cy="8288810"/>
          </a:xfrm>
          <a:custGeom>
            <a:avLst/>
            <a:gdLst/>
            <a:ahLst/>
            <a:cxnLst/>
            <a:rect l="l" t="t" r="r" b="b"/>
            <a:pathLst>
              <a:path w="4400124" h="8247572" extrusionOk="0">
                <a:moveTo>
                  <a:pt x="0" y="0"/>
                </a:moveTo>
                <a:lnTo>
                  <a:pt x="4400124" y="0"/>
                </a:lnTo>
                <a:lnTo>
                  <a:pt x="4400124" y="8247572"/>
                </a:lnTo>
                <a:lnTo>
                  <a:pt x="0" y="8247572"/>
                </a:lnTo>
                <a:lnTo>
                  <a:pt x="0" y="0"/>
                </a:lnTo>
                <a:close/>
              </a:path>
            </a:pathLst>
          </a:custGeom>
          <a:blipFill rotWithShape="1">
            <a:blip r:embed="rId3">
              <a:alphaModFix/>
            </a:blip>
            <a:stretch>
              <a:fillRect l="-111802" r="-87831" b="-664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82" name="Google Shape;82;p1"/>
          <p:cNvGrpSpPr/>
          <p:nvPr/>
        </p:nvGrpSpPr>
        <p:grpSpPr>
          <a:xfrm rot="10800000">
            <a:off x="13888686" y="7993635"/>
            <a:ext cx="4400151" cy="749440"/>
            <a:chOff x="0" y="-38100"/>
            <a:chExt cx="954666" cy="162600"/>
          </a:xfrm>
        </p:grpSpPr>
        <p:sp>
          <p:nvSpPr>
            <p:cNvPr id="83" name="Google Shape;83;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4DC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4" name="Google Shape;84;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5" name="Google Shape;85;p1"/>
          <p:cNvGrpSpPr/>
          <p:nvPr/>
        </p:nvGrpSpPr>
        <p:grpSpPr>
          <a:xfrm rot="10800000">
            <a:off x="13871753" y="8566812"/>
            <a:ext cx="4400151" cy="749440"/>
            <a:chOff x="0" y="-38100"/>
            <a:chExt cx="954666" cy="162600"/>
          </a:xfrm>
        </p:grpSpPr>
        <p:sp>
          <p:nvSpPr>
            <p:cNvPr id="86" name="Google Shape;86;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45265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87" name="Google Shape;87;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88" name="Google Shape;88;p1"/>
          <p:cNvGrpSpPr/>
          <p:nvPr/>
        </p:nvGrpSpPr>
        <p:grpSpPr>
          <a:xfrm rot="10800000">
            <a:off x="13888686" y="9139990"/>
            <a:ext cx="4400151" cy="749440"/>
            <a:chOff x="0" y="-38100"/>
            <a:chExt cx="954666" cy="162600"/>
          </a:xfrm>
        </p:grpSpPr>
        <p:sp>
          <p:nvSpPr>
            <p:cNvPr id="89" name="Google Shape;89;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8F114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0" name="Google Shape;90;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grpSp>
        <p:nvGrpSpPr>
          <p:cNvPr id="91" name="Google Shape;91;p1"/>
          <p:cNvGrpSpPr/>
          <p:nvPr/>
        </p:nvGrpSpPr>
        <p:grpSpPr>
          <a:xfrm rot="10800000">
            <a:off x="13888686" y="9713167"/>
            <a:ext cx="4400151" cy="749440"/>
            <a:chOff x="0" y="-38100"/>
            <a:chExt cx="954666" cy="162600"/>
          </a:xfrm>
        </p:grpSpPr>
        <p:sp>
          <p:nvSpPr>
            <p:cNvPr id="92" name="Google Shape;92;p1"/>
            <p:cNvSpPr/>
            <p:nvPr/>
          </p:nvSpPr>
          <p:spPr>
            <a:xfrm>
              <a:off x="0" y="0"/>
              <a:ext cx="954666" cy="124359"/>
            </a:xfrm>
            <a:custGeom>
              <a:avLst/>
              <a:gdLst/>
              <a:ahLst/>
              <a:cxnLst/>
              <a:rect l="l" t="t" r="r" b="b"/>
              <a:pathLst>
                <a:path w="954666" h="124359" extrusionOk="0">
                  <a:moveTo>
                    <a:pt x="0" y="0"/>
                  </a:moveTo>
                  <a:lnTo>
                    <a:pt x="954666" y="0"/>
                  </a:lnTo>
                  <a:lnTo>
                    <a:pt x="954666" y="124359"/>
                  </a:lnTo>
                  <a:lnTo>
                    <a:pt x="0" y="124359"/>
                  </a:lnTo>
                  <a:close/>
                </a:path>
              </a:pathLst>
            </a:custGeom>
            <a:solidFill>
              <a:srgbClr val="D1003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93" name="Google Shape;93;p1"/>
            <p:cNvSpPr txBox="1"/>
            <p:nvPr/>
          </p:nvSpPr>
          <p:spPr>
            <a:xfrm>
              <a:off x="0" y="-38100"/>
              <a:ext cx="954600" cy="162600"/>
            </a:xfrm>
            <a:prstGeom prst="rect">
              <a:avLst/>
            </a:prstGeom>
            <a:noFill/>
            <a:ln>
              <a:noFill/>
            </a:ln>
          </p:spPr>
          <p:txBody>
            <a:bodyPr spcFirstLastPara="1" wrap="square" lIns="50800" tIns="50800" rIns="50800" bIns="50800" anchor="ctr" anchorCtr="0">
              <a:noAutofit/>
            </a:bodyPr>
            <a:lstStyle/>
            <a:p>
              <a:pPr marL="0" marR="0" lvl="0" indent="0" algn="ctr" rtl="0">
                <a:lnSpc>
                  <a:spcPct val="147444"/>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pic>
        <p:nvPicPr>
          <p:cNvPr id="3" name="Picture 2" descr="A black and white logo&#10;&#10;Description automatically generated">
            <a:extLst>
              <a:ext uri="{FF2B5EF4-FFF2-40B4-BE49-F238E27FC236}">
                <a16:creationId xmlns:a16="http://schemas.microsoft.com/office/drawing/2014/main" id="{B0D70F90-22FA-D7D6-9C6A-66B814868060}"/>
              </a:ext>
            </a:extLst>
          </p:cNvPr>
          <p:cNvPicPr>
            <a:picLocks noChangeAspect="1"/>
          </p:cNvPicPr>
          <p:nvPr/>
        </p:nvPicPr>
        <p:blipFill>
          <a:blip r:embed="rId4"/>
          <a:stretch>
            <a:fillRect/>
          </a:stretch>
        </p:blipFill>
        <p:spPr>
          <a:xfrm>
            <a:off x="3409950" y="277785"/>
            <a:ext cx="7772400" cy="4241759"/>
          </a:xfrm>
          <a:prstGeom prst="rect">
            <a:avLst/>
          </a:prstGeom>
        </p:spPr>
      </p:pic>
      <p:sp>
        <p:nvSpPr>
          <p:cNvPr id="2" name="Google Shape;80;p1">
            <a:extLst>
              <a:ext uri="{FF2B5EF4-FFF2-40B4-BE49-F238E27FC236}">
                <a16:creationId xmlns:a16="http://schemas.microsoft.com/office/drawing/2014/main" id="{BCE6E8EA-1797-1A22-BF97-C02E8A658634}"/>
              </a:ext>
            </a:extLst>
          </p:cNvPr>
          <p:cNvSpPr txBox="1"/>
          <p:nvPr/>
        </p:nvSpPr>
        <p:spPr>
          <a:xfrm>
            <a:off x="2900723" y="7392965"/>
            <a:ext cx="8441700" cy="1661993"/>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1800" b="1" i="0" u="none" strike="noStrike" cap="none" dirty="0">
                <a:solidFill>
                  <a:srgbClr val="FFFFFF"/>
                </a:solidFill>
                <a:latin typeface="Montserrat"/>
                <a:ea typeface="Montserrat"/>
                <a:cs typeface="Montserrat"/>
                <a:sym typeface="Montserrat"/>
              </a:rPr>
              <a:t>Prepared by:</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Scientific Subcommittee</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International Conference on Family Planning (ICFP)</a:t>
            </a:r>
          </a:p>
          <a:p>
            <a:pPr marL="0" marR="0" lvl="0" indent="0" algn="ctr" rtl="0">
              <a:lnSpc>
                <a:spcPct val="150000"/>
              </a:lnSpc>
              <a:spcBef>
                <a:spcPts val="0"/>
              </a:spcBef>
              <a:spcAft>
                <a:spcPts val="0"/>
              </a:spcAft>
              <a:buClr>
                <a:srgbClr val="000000"/>
              </a:buClr>
              <a:buSzPts val="1700"/>
              <a:buFont typeface="Arial"/>
              <a:buNone/>
            </a:pPr>
            <a:r>
              <a:rPr lang="en-US" sz="1800" i="0" u="none" strike="noStrike" cap="none" dirty="0">
                <a:solidFill>
                  <a:srgbClr val="FFFFFF"/>
                </a:solidFill>
                <a:latin typeface="Montserrat"/>
                <a:ea typeface="Montserrat"/>
                <a:cs typeface="Montserrat"/>
                <a:sym typeface="Montserrat"/>
              </a:rPr>
              <a:t>Contact email: </a:t>
            </a:r>
            <a:r>
              <a:rPr lang="en-US" sz="1800" i="0" u="none" strike="noStrike" cap="none" dirty="0" err="1">
                <a:solidFill>
                  <a:srgbClr val="FFFFFF"/>
                </a:solidFill>
                <a:latin typeface="Montserrat"/>
                <a:ea typeface="Montserrat"/>
                <a:cs typeface="Montserrat"/>
                <a:sym typeface="Montserrat"/>
              </a:rPr>
              <a:t>abstracts@theicfp.org</a:t>
            </a:r>
            <a:endParaRPr lang="en-US" sz="1800" i="0" u="none" strike="noStrike" cap="none" dirty="0">
              <a:solidFill>
                <a:srgbClr val="FFFFFF"/>
              </a:solidFill>
              <a:latin typeface="Montserrat"/>
              <a:ea typeface="Montserrat"/>
              <a:cs typeface="Montserrat"/>
              <a:sym typeface="Montserrat"/>
            </a:endParaRPr>
          </a:p>
        </p:txBody>
      </p:sp>
      <p:sp>
        <p:nvSpPr>
          <p:cNvPr id="4" name="Google Shape;74;p1">
            <a:extLst>
              <a:ext uri="{FF2B5EF4-FFF2-40B4-BE49-F238E27FC236}">
                <a16:creationId xmlns:a16="http://schemas.microsoft.com/office/drawing/2014/main" id="{DF558E38-710D-58DF-85FA-E035E01DBB96}"/>
              </a:ext>
            </a:extLst>
          </p:cNvPr>
          <p:cNvSpPr txBox="1"/>
          <p:nvPr/>
        </p:nvSpPr>
        <p:spPr>
          <a:xfrm>
            <a:off x="603233" y="4940592"/>
            <a:ext cx="13036679" cy="101566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en-US" sz="6600" b="1" i="0" u="none" strike="noStrike" cap="none" dirty="0">
                <a:solidFill>
                  <a:srgbClr val="FFFFFF"/>
                </a:solidFill>
                <a:latin typeface="Montserrat"/>
                <a:ea typeface="Montserrat"/>
                <a:cs typeface="Montserrat"/>
                <a:sym typeface="Montserrat"/>
              </a:rPr>
              <a:t>Research Abstract Writing</a:t>
            </a:r>
            <a:endParaRPr lang="en-US" sz="1200" b="0" i="0" u="none" strike="noStrike" cap="none" dirty="0">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9C07E41C-5253-BA28-D9A2-90D875133B5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378C4E14-7114-2EF2-0F96-17C208097C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5B19099-2F86-3CB4-7AC8-0DB5B138E3D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882D0A9-6E66-44D3-E178-9E08656C56D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743BAD4-7A00-A6F9-E6C0-68308A7A3F56}"/>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5CCAF18A-8923-DF0C-9DAD-2885279742C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Examples</a:t>
            </a:r>
            <a:endParaRPr lang="en-US" sz="5400" b="1" i="0" u="none" strike="noStrike" cap="none" dirty="0">
              <a:solidFill>
                <a:srgbClr val="FFFFFF"/>
              </a:solidFill>
              <a:latin typeface="Montserrat"/>
              <a:ea typeface="Montserrat"/>
              <a:cs typeface="Montserrat"/>
              <a:sym typeface="Montserrat"/>
            </a:endParaRPr>
          </a:p>
        </p:txBody>
      </p:sp>
      <p:sp>
        <p:nvSpPr>
          <p:cNvPr id="3" name="Rectangle 2">
            <a:extLst>
              <a:ext uri="{FF2B5EF4-FFF2-40B4-BE49-F238E27FC236}">
                <a16:creationId xmlns:a16="http://schemas.microsoft.com/office/drawing/2014/main" id="{F1241A1B-85A9-E876-E2F5-B7A5CCD02E4D}"/>
              </a:ext>
            </a:extLst>
          </p:cNvPr>
          <p:cNvSpPr/>
          <p:nvPr/>
        </p:nvSpPr>
        <p:spPr>
          <a:xfrm>
            <a:off x="914400" y="9103996"/>
            <a:ext cx="16459200" cy="646331"/>
          </a:xfrm>
          <a:prstGeom prst="rect">
            <a:avLst/>
          </a:prstGeom>
        </p:spPr>
        <p:txBody>
          <a:bodyPr wrap="square">
            <a:spAutoFit/>
          </a:bodyPr>
          <a:lstStyle/>
          <a:p>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Scientific Program. 5th International Conference on FP (ICFP) ; November 12–15; Kigali, Rwanda. </a:t>
            </a:r>
          </a:p>
          <a:p>
            <a:r>
              <a:rPr lang="en-US" sz="1800" dirty="0">
                <a:solidFill>
                  <a:srgbClr val="333333"/>
                </a:solidFill>
                <a:latin typeface="Montserrat" pitchFamily="2" charset="77"/>
                <a:ea typeface="Times New Roman" panose="02020603050405020304" pitchFamily="18" charset="0"/>
                <a:cs typeface="Times New Roman" panose="02020603050405020304" pitchFamily="18" charset="0"/>
              </a:rPr>
              <a:t>[online database]. </a:t>
            </a:r>
            <a:r>
              <a:rPr lang="en-US" sz="18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32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30;p4">
            <a:extLst>
              <a:ext uri="{FF2B5EF4-FFF2-40B4-BE49-F238E27FC236}">
                <a16:creationId xmlns:a16="http://schemas.microsoft.com/office/drawing/2014/main" id="{21F3CB96-0902-338A-D15F-601C6CE80A7A}"/>
              </a:ext>
            </a:extLst>
          </p:cNvPr>
          <p:cNvSpPr/>
          <p:nvPr/>
        </p:nvSpPr>
        <p:spPr>
          <a:xfrm>
            <a:off x="1066800" y="3084417"/>
            <a:ext cx="16459200" cy="5640483"/>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5"/>
              </a:buBlip>
            </a:pPr>
            <a:r>
              <a:rPr lang="en-US" sz="3600" dirty="0">
                <a:latin typeface="Montserrat" pitchFamily="2" charset="77"/>
              </a:rPr>
              <a:t>Do Maternal Care Contacts Improve Postpartum family planning?  Evidence from a longitudinal cohort study in SNNPR, Ethiopia</a:t>
            </a:r>
          </a:p>
          <a:p>
            <a:pPr marL="571500" marR="0" lvl="0" indent="-571500" algn="l" rtl="0">
              <a:lnSpc>
                <a:spcPct val="100000"/>
              </a:lnSpc>
              <a:spcBef>
                <a:spcPts val="0"/>
              </a:spcBef>
              <a:spcAft>
                <a:spcPts val="1200"/>
              </a:spcAft>
              <a:buClr>
                <a:srgbClr val="000000"/>
              </a:buClr>
              <a:buSzPct val="110000"/>
              <a:buBlip>
                <a:blip r:embed="rId5"/>
              </a:buBlip>
            </a:pPr>
            <a:r>
              <a:rPr lang="en-US" sz="3600" dirty="0">
                <a:latin typeface="Montserrat" pitchFamily="2" charset="77"/>
              </a:rPr>
              <a:t>Not without us: A tool for responding to youth needs in Costed Implementation Plans</a:t>
            </a:r>
          </a:p>
          <a:p>
            <a:pPr marL="571500" marR="0" lvl="0" indent="-571500" algn="l" rtl="0">
              <a:lnSpc>
                <a:spcPct val="100000"/>
              </a:lnSpc>
              <a:spcBef>
                <a:spcPts val="0"/>
              </a:spcBef>
              <a:spcAft>
                <a:spcPts val="1200"/>
              </a:spcAft>
              <a:buClr>
                <a:srgbClr val="000000"/>
              </a:buClr>
              <a:buSzPct val="110000"/>
              <a:buBlip>
                <a:blip r:embed="rId5"/>
              </a:buBlip>
            </a:pPr>
            <a:r>
              <a:rPr lang="en-US" sz="3600" dirty="0">
                <a:latin typeface="Montserrat" pitchFamily="2" charset="77"/>
              </a:rPr>
              <a:t>Hand-held device for removing a one-rod, subdermal contraceptive implant: results of a pilot study and future work</a:t>
            </a:r>
          </a:p>
          <a:p>
            <a:pPr marL="571500" marR="0" lvl="0" indent="-571500" algn="l" rtl="0">
              <a:lnSpc>
                <a:spcPct val="100000"/>
              </a:lnSpc>
              <a:spcBef>
                <a:spcPts val="0"/>
              </a:spcBef>
              <a:spcAft>
                <a:spcPts val="1200"/>
              </a:spcAft>
              <a:buClr>
                <a:srgbClr val="000000"/>
              </a:buClr>
              <a:buSzPct val="110000"/>
              <a:buBlip>
                <a:blip r:embed="rId5"/>
              </a:buBlip>
            </a:pPr>
            <a:r>
              <a:rPr lang="en-US" sz="3600" dirty="0">
                <a:latin typeface="Montserrat" pitchFamily="2" charset="77"/>
              </a:rPr>
              <a:t>A Characterization of Male Partners of Women Using Tier 1, 2, and 3 Effective Contraceptive Methods in Western Kenya</a:t>
            </a:r>
            <a:endParaRPr lang="en-US" sz="3200" dirty="0">
              <a:latin typeface="Montserrat" pitchFamily="2" charset="77"/>
            </a:endParaRPr>
          </a:p>
        </p:txBody>
      </p:sp>
    </p:spTree>
    <p:extLst>
      <p:ext uri="{BB962C8B-B14F-4D97-AF65-F5344CB8AC3E}">
        <p14:creationId xmlns:p14="http://schemas.microsoft.com/office/powerpoint/2010/main" val="87684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4673E-0812-82CC-8BA2-2CE3311210F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9D71EBE-3742-245F-5A1F-64CE0C9CBC1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D97AF82-E75D-DF36-501A-C50C719183DF}"/>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293B33CE-91A6-E3D7-0C7E-FF25EB0371D5}"/>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B9E4A8FB-2B47-6869-725B-3652EA6B1E62}"/>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chemeClr val="bg1"/>
                </a:solidFill>
                <a:latin typeface="Helvetica" pitchFamily="2" charset="0"/>
              </a:rPr>
              <a:t>Significance / Background </a:t>
            </a: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392933BD-9030-903C-90AA-97EB76A6525B}"/>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200 words maximum</a:t>
            </a:r>
          </a:p>
        </p:txBody>
      </p:sp>
    </p:spTree>
    <p:extLst>
      <p:ext uri="{BB962C8B-B14F-4D97-AF65-F5344CB8AC3E}">
        <p14:creationId xmlns:p14="http://schemas.microsoft.com/office/powerpoint/2010/main" val="997917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5CE41B-0E57-16A6-1122-D2A37E570AC2}"/>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0993D50-86DA-FB4F-C290-D0673577232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106EE0-2D44-9324-664B-1FB58562998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0A6226A-0792-30FA-9892-FAAD865E86C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3D46D6-08CA-5492-3B94-A83FAE008EF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DEF038-EE90-8422-ADEF-D1F2B55EADCB}"/>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Why was the study necessary?</a:t>
            </a:r>
          </a:p>
        </p:txBody>
      </p:sp>
      <p:sp>
        <p:nvSpPr>
          <p:cNvPr id="2" name="Google Shape;130;p4">
            <a:extLst>
              <a:ext uri="{FF2B5EF4-FFF2-40B4-BE49-F238E27FC236}">
                <a16:creationId xmlns:a16="http://schemas.microsoft.com/office/drawing/2014/main" id="{E258C3C8-6CC4-5BDE-B3E0-D1009171C5FA}"/>
              </a:ext>
            </a:extLst>
          </p:cNvPr>
          <p:cNvSpPr/>
          <p:nvPr/>
        </p:nvSpPr>
        <p:spPr>
          <a:xfrm>
            <a:off x="1066800" y="3084417"/>
            <a:ext cx="16459200" cy="6518635"/>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en-US" sz="3600" dirty="0">
                <a:latin typeface="Montserrat" pitchFamily="2" charset="77"/>
              </a:rPr>
              <a:t>Describe what is known about the research but more importantly, what gaps remain in our knowledge.</a:t>
            </a:r>
          </a:p>
          <a:p>
            <a:pPr marL="571500" indent="-571500" algn="l">
              <a:lnSpc>
                <a:spcPct val="100000"/>
              </a:lnSpc>
              <a:spcAft>
                <a:spcPts val="1200"/>
              </a:spcAft>
              <a:buFont typeface="Arial" panose="020B0604020202020204" pitchFamily="34" charset="0"/>
              <a:buChar char="•"/>
            </a:pPr>
            <a:r>
              <a:rPr lang="en-US" sz="3600" dirty="0">
                <a:latin typeface="Montserrat" pitchFamily="2" charset="77"/>
              </a:rPr>
              <a:t>How does your study fill those gaps?</a:t>
            </a:r>
            <a:br>
              <a:rPr lang="en-US" sz="3600" dirty="0">
                <a:latin typeface="Montserrat" pitchFamily="2" charset="77"/>
              </a:rPr>
            </a:br>
            <a:endParaRPr lang="en-US" sz="3600" dirty="0">
              <a:latin typeface="Montserrat" pitchFamily="2" charset="77"/>
            </a:endParaRPr>
          </a:p>
          <a:p>
            <a:pPr marL="571500" indent="-571500" algn="l">
              <a:lnSpc>
                <a:spcPct val="100000"/>
              </a:lnSpc>
              <a:spcAft>
                <a:spcPts val="1200"/>
              </a:spcAft>
              <a:buBlip>
                <a:blip r:embed="rId4"/>
              </a:buBlip>
            </a:pPr>
            <a:r>
              <a:rPr lang="en-US" sz="3600" dirty="0">
                <a:latin typeface="Montserrat" pitchFamily="2" charset="77"/>
              </a:rPr>
              <a:t>Iterate the importance of your research to the field of FP. </a:t>
            </a:r>
            <a:br>
              <a:rPr lang="en-US" sz="3600" dirty="0">
                <a:latin typeface="Montserrat" pitchFamily="2" charset="77"/>
              </a:rPr>
            </a:br>
            <a:endParaRPr lang="en-US" sz="3600" dirty="0">
              <a:latin typeface="Montserrat" pitchFamily="2" charset="77"/>
            </a:endParaRPr>
          </a:p>
          <a:p>
            <a:pPr marL="571500" indent="-571500" algn="l">
              <a:lnSpc>
                <a:spcPct val="100000"/>
              </a:lnSpc>
              <a:spcAft>
                <a:spcPts val="1200"/>
              </a:spcAft>
              <a:buBlip>
                <a:blip r:embed="rId4"/>
              </a:buBlip>
            </a:pPr>
            <a:r>
              <a:rPr lang="en-US" sz="3600" dirty="0">
                <a:latin typeface="Montserrat" pitchFamily="2" charset="77"/>
              </a:rPr>
              <a:t>Latest information on the topic – quantify the magnitude of the problem and its effect whenever possible.</a:t>
            </a:r>
            <a:endParaRPr lang="en-US" sz="3200" dirty="0">
              <a:latin typeface="Montserrat" pitchFamily="2" charset="77"/>
            </a:endParaRPr>
          </a:p>
        </p:txBody>
      </p:sp>
    </p:spTree>
    <p:extLst>
      <p:ext uri="{BB962C8B-B14F-4D97-AF65-F5344CB8AC3E}">
        <p14:creationId xmlns:p14="http://schemas.microsoft.com/office/powerpoint/2010/main" val="1513622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FDEDBD37-8938-BBCC-B42E-C47DDB0B00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BAF9D45-3BA1-D3EB-DD6F-5E8FF702A36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2C32793-19AE-9D79-F657-5B3981AFDD8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DD6FA7-0304-7F3E-E0D9-338863934F6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8952E67-CD7C-B3D8-912D-761179645B10}"/>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AD065C2E-D5AF-316D-F803-80B7B91645DD}"/>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Why was the study necessary?</a:t>
            </a:r>
          </a:p>
        </p:txBody>
      </p:sp>
      <p:sp>
        <p:nvSpPr>
          <p:cNvPr id="130" name="Google Shape;130;p4">
            <a:extLst>
              <a:ext uri="{FF2B5EF4-FFF2-40B4-BE49-F238E27FC236}">
                <a16:creationId xmlns:a16="http://schemas.microsoft.com/office/drawing/2014/main" id="{6ECA3504-1627-117F-65E3-04EEFC410379}"/>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algn="l">
              <a:lnSpc>
                <a:spcPct val="100000"/>
              </a:lnSpc>
              <a:spcAft>
                <a:spcPts val="1200"/>
              </a:spcAft>
            </a:pPr>
            <a:r>
              <a:rPr lang="en-US" sz="3600" b="1" dirty="0">
                <a:latin typeface="Montserrat" pitchFamily="2" charset="77"/>
              </a:rPr>
              <a:t>Do:</a:t>
            </a:r>
          </a:p>
          <a:p>
            <a:pPr marL="918972" lvl="1" indent="-571500">
              <a:spcAft>
                <a:spcPts val="1200"/>
              </a:spcAft>
              <a:buBlip>
                <a:blip r:embed="rId4"/>
              </a:buBlip>
            </a:pPr>
            <a:r>
              <a:rPr lang="en-US" sz="3600" dirty="0">
                <a:latin typeface="Montserrat" pitchFamily="2" charset="77"/>
              </a:rPr>
              <a:t>Identify why your program is important.</a:t>
            </a:r>
          </a:p>
          <a:p>
            <a:pPr marL="918972" lvl="1" indent="-571500">
              <a:spcAft>
                <a:spcPts val="1200"/>
              </a:spcAft>
              <a:buBlip>
                <a:blip r:embed="rId4"/>
              </a:buBlip>
            </a:pPr>
            <a:r>
              <a:rPr lang="en-US" sz="3600" dirty="0">
                <a:latin typeface="Montserrat" pitchFamily="2" charset="77"/>
              </a:rPr>
              <a:t>Provide relevant, specific context.</a:t>
            </a:r>
          </a:p>
          <a:p>
            <a:pPr algn="l">
              <a:lnSpc>
                <a:spcPct val="100000"/>
              </a:lnSpc>
              <a:spcAft>
                <a:spcPts val="1200"/>
              </a:spcAft>
            </a:pPr>
            <a:r>
              <a:rPr lang="en-US" sz="3600" b="1" dirty="0">
                <a:latin typeface="Montserrat" pitchFamily="2" charset="77"/>
              </a:rPr>
              <a:t>Do </a:t>
            </a:r>
            <a:r>
              <a:rPr lang="en-US" sz="3600" b="1" i="1" u="sng" dirty="0">
                <a:latin typeface="Montserrat" pitchFamily="2" charset="77"/>
              </a:rPr>
              <a:t>NOT</a:t>
            </a:r>
            <a:r>
              <a:rPr lang="en-US" sz="3600" b="1" dirty="0">
                <a:latin typeface="Montserrat" pitchFamily="2" charset="77"/>
              </a:rPr>
              <a:t>:</a:t>
            </a:r>
          </a:p>
          <a:p>
            <a:pPr marL="918972" lvl="1" indent="-571500">
              <a:spcAft>
                <a:spcPts val="1200"/>
              </a:spcAft>
              <a:buBlip>
                <a:blip r:embed="rId4"/>
              </a:buBlip>
            </a:pPr>
            <a:r>
              <a:rPr lang="en-US" sz="3600" dirty="0">
                <a:latin typeface="Montserrat" pitchFamily="2" charset="77"/>
              </a:rPr>
              <a:t>Do not summarize the context of the issue without identifying what specifically your program/project will address.</a:t>
            </a:r>
          </a:p>
          <a:p>
            <a:pPr marL="918972" lvl="1" indent="-571500">
              <a:spcAft>
                <a:spcPts val="1200"/>
              </a:spcAft>
              <a:buBlip>
                <a:blip r:embed="rId4"/>
              </a:buBlip>
            </a:pPr>
            <a:r>
              <a:rPr lang="en-US" sz="3600" dirty="0">
                <a:latin typeface="Montserrat" pitchFamily="2" charset="77"/>
              </a:rPr>
              <a:t>Do not waste space on generic background information. Instead, be specific to the context and program.</a:t>
            </a:r>
          </a:p>
        </p:txBody>
      </p:sp>
    </p:spTree>
    <p:extLst>
      <p:ext uri="{BB962C8B-B14F-4D97-AF65-F5344CB8AC3E}">
        <p14:creationId xmlns:p14="http://schemas.microsoft.com/office/powerpoint/2010/main" val="3745767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2E13ED3-F3CA-5A42-228E-AA322ADDE1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A701D8D-5679-091B-390A-9ED23ED33279}"/>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10C3F40-738D-5E8D-AB76-5375A18DB4E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A3179DB-CF78-43E6-5F6F-F25F8A72C9B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7B81C42D-D8F3-794E-B19D-28586B10D5C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E3CBDC-F396-9068-59B2-4F931E6B4F41}"/>
              </a:ext>
            </a:extLst>
          </p:cNvPr>
          <p:cNvSpPr/>
          <p:nvPr/>
        </p:nvSpPr>
        <p:spPr>
          <a:xfrm>
            <a:off x="914400" y="2932017"/>
            <a:ext cx="16459200" cy="6303423"/>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n-US" sz="2400" kern="100" dirty="0">
                <a:effectLst/>
                <a:latin typeface="Montserrat" pitchFamily="2" charset="77"/>
                <a:ea typeface="Aptos" panose="020B0004020202020204" pitchFamily="34" charset="0"/>
                <a:cs typeface="Times New Roman" panose="02020603050405020304" pitchFamily="18" charset="0"/>
              </a:rPr>
              <a:t>“The recommended pregnancy interval is a minimum of 24 months, however approximately 60% of women in low- and middle-income countries are not using effective contraception during the postpartum period.  To improve uptake of postpartum services, WHO recommends that women receive counseling on postpartum family planning (PPFP) during the antenatal, postpartum and the postnatal period, preferably integrated into a comprehensive MNH package. However, the impacts of such services on PPFP is now known.   Ethiopia has an ambitious community health program, relying on Health Extension Workers (HEWS) to provide a range of community-based services, including family planning counseling and provision. Coverage of specific components of health services, including receipt of PPFP counseling, is not generally measured. Additionally, receipt of counseling and uptake of PPFP is generally assessed using retrospective report which, along with other perinatal interventions, may be subject to respondent and recall bias.  Data on duration of amenorrhea and dates of sexual initiation, important determinants of pregnancy risk, are not routinely collected and may be difficult to recall over a two- to five-year period.  PMA Maternal and Newborn Health study, which  employed a longitudinal design is ideal to assess correlates of PPFP uptake and receipt of maternal health services.”</a:t>
            </a:r>
            <a:endParaRPr lang="es-ES_tradnl" sz="2400" kern="100" dirty="0">
              <a:effectLst/>
              <a:latin typeface="Montserrat" pitchFamily="2" charset="77"/>
              <a:ea typeface="Aptos" panose="020B000402020202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D6EE9766-735A-E31B-9BFE-BBC9BEC40622}"/>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760007D9-0751-9C8B-D14C-3F876A4332C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1875865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2EA126-826B-C1F3-6E7D-5EAD1A92B72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94296E6B-D757-0C67-5B03-65305F2A6C6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7EAFC33-5735-B1F0-1304-F4B2D4A8371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AB5FE7-AB4C-8BC1-553E-2378FAB87A26}"/>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2D275FB1-4777-E8C0-EF1F-3C3F4B02CB4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69F2A22C-C25B-7658-D400-E9EF4C318F73}"/>
              </a:ext>
            </a:extLst>
          </p:cNvPr>
          <p:cNvSpPr/>
          <p:nvPr/>
        </p:nvSpPr>
        <p:spPr>
          <a:xfrm>
            <a:off x="914400" y="2932017"/>
            <a:ext cx="11328400" cy="6451469"/>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en-US" sz="2100" b="1" dirty="0">
                <a:solidFill>
                  <a:srgbClr val="0070C0"/>
                </a:solidFill>
                <a:latin typeface="Montserrat" pitchFamily="2" charset="77"/>
              </a:rPr>
              <a:t>“The recommended pregnancy interval is a minimum of 24 months, however approximately 60% of women in low- and middle-income countries are not using effective contraception during the postpartum period.  To improve uptake of postpartum services, WHO recommends that women receive counseling on postpartum family planning (PPFP) during the antenatal, postpartum and the postnatal period, preferably integrated into a comprehensive MNH package. However, the impacts of such services on PPFP is not known. </a:t>
            </a:r>
          </a:p>
          <a:p>
            <a:pPr algn="just">
              <a:lnSpc>
                <a:spcPct val="100000"/>
              </a:lnSpc>
              <a:spcBef>
                <a:spcPts val="600"/>
              </a:spcBef>
              <a:spcAft>
                <a:spcPts val="600"/>
              </a:spcAft>
            </a:pPr>
            <a:r>
              <a:rPr lang="en-US" sz="2100" dirty="0">
                <a:latin typeface="Montserrat" pitchFamily="2" charset="77"/>
              </a:rPr>
              <a:t>Ethiopia has an ambitious community health program, relying on Health Extension Workers (HEWS) to provide a range of community-based services, including family planning counseling and provision. Coverage of specific components of health services, including receipt of PPFP counseling, is not generally measured. Additionally, receipt of counseling and uptake of PPFP is generally assessed using retrospective report which, along with other perinatal interventions, may be subject to respondent and recall bias.  Data on duration of amenorrhea and dates of sexual initiation, important determinants of pregnancy risk, are not routinely collected and may be difficult to recall over a two- to five-year period.  PMA Maternal and Newborn Health study, which  employed a longitudinal design is ideal to assess correlates of PPFP uptake and receipt of maternal health services.”</a:t>
            </a:r>
            <a:endParaRPr lang="en-US" sz="2100" kern="100" dirty="0">
              <a:effectLst/>
              <a:latin typeface="Montserrat" pitchFamily="2" charset="77"/>
              <a:ea typeface="Aptos" panose="020B000402020202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7C53EB76-3BE4-3D16-689F-AD488A12CF8E}"/>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6EFD8D9-E3DD-3724-30D5-1A8023C6DE73}"/>
              </a:ext>
            </a:extLst>
          </p:cNvPr>
          <p:cNvSpPr txBox="1"/>
          <p:nvPr/>
        </p:nvSpPr>
        <p:spPr>
          <a:xfrm>
            <a:off x="13192919" y="3232165"/>
            <a:ext cx="3809131" cy="4893647"/>
          </a:xfrm>
          <a:prstGeom prst="rect">
            <a:avLst/>
          </a:prstGeom>
          <a:noFill/>
          <a:ln>
            <a:solidFill>
              <a:schemeClr val="accent1"/>
            </a:solidFill>
          </a:ln>
        </p:spPr>
        <p:txBody>
          <a:bodyPr wrap="square" rtlCol="0">
            <a:spAutoFit/>
          </a:bodyPr>
          <a:lstStyle/>
          <a:p>
            <a:r>
              <a:rPr lang="en-US" sz="2400" dirty="0">
                <a:solidFill>
                  <a:srgbClr val="0070C0"/>
                </a:solidFill>
                <a:latin typeface="Montserrat" pitchFamily="2" charset="77"/>
              </a:rPr>
              <a:t>Why is this question important? – Establishes that PPFP is an important intervention and that the majority of postpartum women do not use contraception.  Integration into services is recommended but effectiveness is not established</a:t>
            </a:r>
          </a:p>
        </p:txBody>
      </p:sp>
      <p:sp>
        <p:nvSpPr>
          <p:cNvPr id="2" name="Google Shape;129;p4">
            <a:extLst>
              <a:ext uri="{FF2B5EF4-FFF2-40B4-BE49-F238E27FC236}">
                <a16:creationId xmlns:a16="http://schemas.microsoft.com/office/drawing/2014/main" id="{93E2748F-17D8-1358-6F61-E92AA1C08F30}"/>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133050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CC01541-7320-1E1C-7AE1-2F736F9980F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3077D8-E33B-78B2-B1E1-31CAFA605AC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E5AC589-1856-24DB-DACD-74982A456A6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D341E1F-6721-4E1A-7780-DFD8842B1AE8}"/>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8C5B0DC-96B4-621E-3B04-7475802F22D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3CA5C76-8900-8C9A-F32D-0644EF43AA21}"/>
              </a:ext>
            </a:extLst>
          </p:cNvPr>
          <p:cNvSpPr/>
          <p:nvPr/>
        </p:nvSpPr>
        <p:spPr>
          <a:xfrm>
            <a:off x="914400" y="2932017"/>
            <a:ext cx="11328400" cy="6449727"/>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en-US" sz="2000" dirty="0">
                <a:latin typeface="Montserrat" pitchFamily="2" charset="77"/>
              </a:rPr>
              <a:t>“The recommended pregnancy interval is a minimum of 24 months, however approximately 60% of women in low- and middle-income countries are not using effective contraception during the postpartum period.  To improve uptake of postpartum services, WHO recommends that women receive counseling on postpartum family planning (PPFP) during the antenatal, postpartum and the postnatal period, preferably integrated into a comprehensive MNH package. However, the impacts of such services on PPFP is not known.  </a:t>
            </a:r>
            <a:r>
              <a:rPr lang="en-US" sz="2000" b="1" dirty="0">
                <a:solidFill>
                  <a:schemeClr val="accent6"/>
                </a:solidFill>
                <a:latin typeface="Montserrat" pitchFamily="2" charset="77"/>
              </a:rPr>
              <a:t>Ethiopia has an ambitious community health program, relying on Health Extension Workers (HEWS) to provide a range of community-based services, including family planning counseling and provision. </a:t>
            </a:r>
            <a:r>
              <a:rPr lang="en-US" sz="2000" dirty="0">
                <a:latin typeface="Montserrat" pitchFamily="2" charset="77"/>
              </a:rPr>
              <a:t>Coverage of specific components of health services, including receipt of PPFP counseling, is not generally measured. Additionally, receipt of counseling and uptake of PPFP is generally assessed using retrospective report which, along with other perinatal interventions, may be subject to respondent and recall bias.  Data on duration of amenorrhea and dates of sexual initiation, important determinants of pregnancy risk, are not routinely collected and may be difficult to recall over a two- to five-year period.  PMA Maternal and Newborn Health study, which  employed a longitudinal design is ideal to assess correlates of PPFP uptake and receipt of maternal health services.”</a:t>
            </a:r>
          </a:p>
          <a:p>
            <a:pPr marL="685800" indent="-685800">
              <a:spcBef>
                <a:spcPts val="900"/>
              </a:spcBef>
              <a:buSzPct val="110000"/>
              <a:buBlip>
                <a:blip r:embed="rId4"/>
              </a:buBlip>
              <a:defRPr sz="3000">
                <a:latin typeface="+mj-lt"/>
                <a:ea typeface="+mj-ea"/>
                <a:cs typeface="+mj-cs"/>
                <a:sym typeface="Helvetica"/>
              </a:defRPr>
            </a:pPr>
            <a:endParaRPr lang="en-US" sz="2000" b="1" dirty="0">
              <a:solidFill>
                <a:srgbClr val="C00000"/>
              </a:solidFill>
              <a:latin typeface="Montserrat" pitchFamily="2" charset="77"/>
            </a:endParaRPr>
          </a:p>
        </p:txBody>
      </p:sp>
      <p:sp>
        <p:nvSpPr>
          <p:cNvPr id="3" name="Rectangle 2">
            <a:extLst>
              <a:ext uri="{FF2B5EF4-FFF2-40B4-BE49-F238E27FC236}">
                <a16:creationId xmlns:a16="http://schemas.microsoft.com/office/drawing/2014/main" id="{24AB2B62-13EA-C8F2-9761-1925791DBC49}"/>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5"/>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D6499BC-557D-950A-572E-409488F9FF71}"/>
              </a:ext>
            </a:extLst>
          </p:cNvPr>
          <p:cNvSpPr txBox="1"/>
          <p:nvPr/>
        </p:nvSpPr>
        <p:spPr>
          <a:xfrm>
            <a:off x="13332725" y="4073048"/>
            <a:ext cx="3422989" cy="2677656"/>
          </a:xfrm>
          <a:prstGeom prst="rect">
            <a:avLst/>
          </a:prstGeom>
          <a:noFill/>
          <a:ln>
            <a:solidFill>
              <a:schemeClr val="accent6"/>
            </a:solidFill>
          </a:ln>
        </p:spPr>
        <p:txBody>
          <a:bodyPr wrap="square" rtlCol="0">
            <a:spAutoFit/>
          </a:bodyPr>
          <a:lstStyle/>
          <a:p>
            <a:r>
              <a:rPr lang="en-US" sz="2400" dirty="0">
                <a:solidFill>
                  <a:schemeClr val="accent6"/>
                </a:solidFill>
                <a:latin typeface="Montserrat" pitchFamily="2" charset="77"/>
              </a:rPr>
              <a:t>Relevant, specific, context– Highlights the relevant health program within Ethiopia that will be assessed in the research</a:t>
            </a:r>
          </a:p>
        </p:txBody>
      </p:sp>
      <p:sp>
        <p:nvSpPr>
          <p:cNvPr id="4" name="Google Shape;129;p4">
            <a:extLst>
              <a:ext uri="{FF2B5EF4-FFF2-40B4-BE49-F238E27FC236}">
                <a16:creationId xmlns:a16="http://schemas.microsoft.com/office/drawing/2014/main" id="{AD9DA366-49DA-7C86-BC47-79A2320BC259}"/>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256829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C73E1B0-C298-F0E4-D61C-C55D0EE3F75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02DFC9B7-BED3-AD90-3152-12DE59D1A6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A013D1A-5D0F-E9A9-4B14-61C0C2A431C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62E910C-F2F7-99FE-97ED-0953A708956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648A1D5-4A05-806F-F43B-878286CE74BD}"/>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1FCA008F-CE71-9234-26FA-F411111967BE}"/>
              </a:ext>
            </a:extLst>
          </p:cNvPr>
          <p:cNvSpPr/>
          <p:nvPr/>
        </p:nvSpPr>
        <p:spPr>
          <a:xfrm>
            <a:off x="914400" y="2932017"/>
            <a:ext cx="11328400" cy="6394863"/>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en-US" sz="2000" dirty="0">
                <a:latin typeface="Montserrat" pitchFamily="2" charset="77"/>
              </a:rPr>
              <a:t>“The recommended pregnancy interval is a minimum of 24 months, however approximately 60% of women in low- and middle-income countries are not using effective contraception during the postpartum period.  To improve uptake of postpartum services, WHO recommends that women receive counseling on postpartum family planning (PPFP) during the antenatal, postpartum and the postnatal period, preferably integrated into a comprehensive MNH package. However, the impacts of such services on PPFP is not known.   Ethiopia has an ambitious community health program, relying on Health Extension Workers (HEWS) to provide a range of community-based services, including family planning counseling and provision. </a:t>
            </a:r>
            <a:r>
              <a:rPr lang="en-US" sz="2000" b="1" dirty="0">
                <a:solidFill>
                  <a:srgbClr val="7030A0"/>
                </a:solidFill>
                <a:latin typeface="Montserrat" pitchFamily="2" charset="77"/>
              </a:rPr>
              <a:t>Coverage of specific components of health services, including receipt of PPFP counseling, is not generally measured. Additionally, receipt of counseling and uptake of PPFP is generally assessed using retrospective report which, along with other perinatal interventions, may be subject to respondent and recall bias.  Data on duration of amenorrhea and dates of sexual initiation, important determinants of pregnancy risk, are not routinely collected and may be difficult to recall over a two- to five-year period.   </a:t>
            </a:r>
            <a:r>
              <a:rPr lang="en-US" sz="2000" dirty="0">
                <a:latin typeface="Montserrat" pitchFamily="2" charset="77"/>
              </a:rPr>
              <a:t>PMA Maternal and Newborn Health study, which  employed a longitudinal design is ideal to assess correlates of PPFP uptake and receipt of maternal health services.”</a:t>
            </a:r>
          </a:p>
          <a:p>
            <a:pPr marL="685800" indent="-685800">
              <a:spcBef>
                <a:spcPts val="900"/>
              </a:spcBef>
              <a:buSzPct val="110000"/>
              <a:buBlip>
                <a:blip r:embed="rId4"/>
              </a:buBlip>
              <a:defRPr sz="3000">
                <a:latin typeface="+mj-lt"/>
                <a:ea typeface="+mj-ea"/>
                <a:cs typeface="+mj-cs"/>
                <a:sym typeface="Helvetica"/>
              </a:defRPr>
            </a:pPr>
            <a:endParaRPr lang="en-US" sz="2000" b="1" dirty="0">
              <a:solidFill>
                <a:srgbClr val="C00000"/>
              </a:solidFill>
              <a:latin typeface="Montserrat" pitchFamily="2" charset="77"/>
            </a:endParaRPr>
          </a:p>
        </p:txBody>
      </p:sp>
      <p:sp>
        <p:nvSpPr>
          <p:cNvPr id="3" name="Rectangle 2">
            <a:extLst>
              <a:ext uri="{FF2B5EF4-FFF2-40B4-BE49-F238E27FC236}">
                <a16:creationId xmlns:a16="http://schemas.microsoft.com/office/drawing/2014/main" id="{B1391B21-E145-A651-B1BB-EC8E1A0C86C0}"/>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5"/>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529BDFAA-6A23-C5FB-4849-38EFA1EDDDB1}"/>
              </a:ext>
            </a:extLst>
          </p:cNvPr>
          <p:cNvSpPr txBox="1"/>
          <p:nvPr/>
        </p:nvSpPr>
        <p:spPr>
          <a:xfrm>
            <a:off x="12985900" y="5705366"/>
            <a:ext cx="4387700" cy="3046988"/>
          </a:xfrm>
          <a:prstGeom prst="rect">
            <a:avLst/>
          </a:prstGeom>
          <a:noFill/>
          <a:ln>
            <a:solidFill>
              <a:srgbClr val="7030A0"/>
            </a:solidFill>
          </a:ln>
        </p:spPr>
        <p:txBody>
          <a:bodyPr wrap="square" rtlCol="0">
            <a:spAutoFit/>
          </a:bodyPr>
          <a:lstStyle/>
          <a:p>
            <a:r>
              <a:rPr lang="en-US" sz="2400" dirty="0">
                <a:solidFill>
                  <a:srgbClr val="7030A0"/>
                </a:solidFill>
                <a:latin typeface="Montserrat" pitchFamily="2" charset="77"/>
              </a:rPr>
              <a:t>What is not known?– Limitations and gaps in knowledge to justify why this study is necessary.  Gaps in other data collection efforts, bias resulting from retrospective report</a:t>
            </a:r>
          </a:p>
        </p:txBody>
      </p:sp>
      <p:sp>
        <p:nvSpPr>
          <p:cNvPr id="2" name="Google Shape;129;p4">
            <a:extLst>
              <a:ext uri="{FF2B5EF4-FFF2-40B4-BE49-F238E27FC236}">
                <a16:creationId xmlns:a16="http://schemas.microsoft.com/office/drawing/2014/main" id="{7EADE6A8-EE87-1D95-FC81-73A68CBBF00C}"/>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3178221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8CDD08A-90D4-C242-E155-35F0CCF479C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8BB9ED8-8E4E-3E35-59F3-8AB1E814C7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56C95FF-21D1-0D89-0681-B90048D6C2B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407918A-85C1-EB8E-1BF4-2F749DF8C2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4C4E01E-B240-2FC1-99DB-4D497B57F0F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85B4780-8B42-C0CD-86C8-A1C320CF0738}"/>
              </a:ext>
            </a:extLst>
          </p:cNvPr>
          <p:cNvSpPr/>
          <p:nvPr/>
        </p:nvSpPr>
        <p:spPr>
          <a:xfrm>
            <a:off x="914400" y="2932018"/>
            <a:ext cx="11328400" cy="6372056"/>
          </a:xfrm>
          <a:prstGeom prst="rect">
            <a:avLst/>
          </a:prstGeom>
          <a:noFill/>
          <a:ln>
            <a:noFill/>
          </a:ln>
        </p:spPr>
        <p:txBody>
          <a:bodyPr spcFirstLastPara="1" wrap="square" lIns="91425" tIns="45700" rIns="91425" bIns="45700" anchor="t" anchorCtr="0">
            <a:noAutofit/>
          </a:bodyPr>
          <a:lstStyle/>
          <a:p>
            <a:pPr algn="just">
              <a:lnSpc>
                <a:spcPct val="100000"/>
              </a:lnSpc>
              <a:spcBef>
                <a:spcPts val="600"/>
              </a:spcBef>
              <a:spcAft>
                <a:spcPts val="600"/>
              </a:spcAft>
            </a:pPr>
            <a:r>
              <a:rPr lang="en-US" sz="2000" dirty="0">
                <a:latin typeface="Montserrat" pitchFamily="2" charset="77"/>
              </a:rPr>
              <a:t>“The recommended pregnancy interval is a minimum of 24 months, however approximately 60% of women in low- and middle-income countries are not using effective contraception during the postpartum period.  To improve uptake of postpartum services, WHO recommends that women receive counseling on postpartum family planning (PPFP) during the antenatal, postpartum and the postnatal period, preferably integrated into a comprehensive MNH package. However, the impacts of such services on PPFP is not known.   Ethiopia has an ambitious community health program, relying on Health Extension Workers (HEWS) to provide a range of community-based services, including family planning counseling and provision. Coverage of specific components of health services, including receipt of PPFP counseling, is not generally measured. Additionally, receipt of counseling and uptake of PPFP is generally assessed using retrospective report which, along with other perinatal interventions, may be subject to respondent and recall bias.  Data on duration of amenorrhea and dates of sexual initiation, important determinants of pregnancy risk, are not routinely collected and may be difficult to recall over a two- to five-year period.   </a:t>
            </a:r>
            <a:r>
              <a:rPr lang="en-US" sz="2000" b="1" dirty="0">
                <a:solidFill>
                  <a:schemeClr val="accent2">
                    <a:lumMod val="75000"/>
                  </a:schemeClr>
                </a:solidFill>
                <a:latin typeface="Montserrat" pitchFamily="2" charset="77"/>
              </a:rPr>
              <a:t>PMA Maternal and Newborn Health study, which  employed a longitudinal design is ideal to assess correlates of PPFP uptake and receipt of maternal health services.”</a:t>
            </a:r>
            <a:endParaRPr lang="en-US" sz="2000" b="1" dirty="0">
              <a:solidFill>
                <a:srgbClr val="C00000"/>
              </a:solidFill>
              <a:latin typeface="Montserrat" pitchFamily="2" charset="77"/>
            </a:endParaRPr>
          </a:p>
        </p:txBody>
      </p:sp>
      <p:sp>
        <p:nvSpPr>
          <p:cNvPr id="3" name="Rectangle 2">
            <a:extLst>
              <a:ext uri="{FF2B5EF4-FFF2-40B4-BE49-F238E27FC236}">
                <a16:creationId xmlns:a16="http://schemas.microsoft.com/office/drawing/2014/main" id="{D7B43CC9-DE2C-DFCF-DADD-210E5EEA1EFC}"/>
              </a:ext>
            </a:extLst>
          </p:cNvPr>
          <p:cNvSpPr/>
          <p:nvPr/>
        </p:nvSpPr>
        <p:spPr>
          <a:xfrm>
            <a:off x="914400" y="9615283"/>
            <a:ext cx="16459200" cy="461665"/>
          </a:xfrm>
          <a:prstGeom prst="rect">
            <a:avLst/>
          </a:prstGeom>
        </p:spPr>
        <p:txBody>
          <a:bodyPr wrap="square">
            <a:spAutoFit/>
          </a:bodyPr>
          <a:lstStyle/>
          <a:p>
            <a:r>
              <a:rPr lang="en-US" sz="1200"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sz="1200"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0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564603F-CC4D-B4A9-7384-FAADD18FC468}"/>
              </a:ext>
            </a:extLst>
          </p:cNvPr>
          <p:cNvSpPr txBox="1"/>
          <p:nvPr/>
        </p:nvSpPr>
        <p:spPr>
          <a:xfrm>
            <a:off x="13147455" y="8103744"/>
            <a:ext cx="3608260" cy="1200329"/>
          </a:xfrm>
          <a:prstGeom prst="rect">
            <a:avLst/>
          </a:prstGeom>
          <a:noFill/>
          <a:ln>
            <a:solidFill>
              <a:schemeClr val="accent2"/>
            </a:solidFill>
          </a:ln>
        </p:spPr>
        <p:txBody>
          <a:bodyPr wrap="square" rtlCol="0">
            <a:spAutoFit/>
          </a:bodyPr>
          <a:lstStyle/>
          <a:p>
            <a:r>
              <a:rPr lang="en-US" sz="2400" dirty="0">
                <a:solidFill>
                  <a:schemeClr val="accent2">
                    <a:lumMod val="75000"/>
                  </a:schemeClr>
                </a:solidFill>
                <a:latin typeface="Montserrat" pitchFamily="2" charset="77"/>
              </a:rPr>
              <a:t>What does our study add? </a:t>
            </a:r>
          </a:p>
          <a:p>
            <a:r>
              <a:rPr lang="en-US" sz="2400" dirty="0">
                <a:solidFill>
                  <a:schemeClr val="accent2">
                    <a:lumMod val="75000"/>
                  </a:schemeClr>
                </a:solidFill>
                <a:latin typeface="Montserrat" pitchFamily="2" charset="77"/>
              </a:rPr>
              <a:t>Longitudinal data</a:t>
            </a:r>
          </a:p>
        </p:txBody>
      </p:sp>
      <p:sp>
        <p:nvSpPr>
          <p:cNvPr id="4" name="Google Shape;129;p4">
            <a:extLst>
              <a:ext uri="{FF2B5EF4-FFF2-40B4-BE49-F238E27FC236}">
                <a16:creationId xmlns:a16="http://schemas.microsoft.com/office/drawing/2014/main" id="{09E67E9D-E80A-274B-7D12-016EA649A1B0}"/>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2880543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2426-F3F2-8DB6-E23E-642B99E0A92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45AEC64-5D03-B609-A7D5-A8C52B5E3E1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6412907-6EE6-FC6B-67FE-BBDE0CA30BE5}"/>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4A839C6F-C733-DD21-38E7-33F5B68152CB}"/>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63D4877F-CDFB-0B10-4498-25A179A0895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Main Question(s) / Hypothesis</a:t>
            </a:r>
          </a:p>
        </p:txBody>
      </p:sp>
      <p:sp>
        <p:nvSpPr>
          <p:cNvPr id="8" name="Google Shape;80;p1">
            <a:extLst>
              <a:ext uri="{FF2B5EF4-FFF2-40B4-BE49-F238E27FC236}">
                <a16:creationId xmlns:a16="http://schemas.microsoft.com/office/drawing/2014/main" id="{402E1D10-6FB6-4019-14B9-FA02BCC041A2}"/>
              </a:ext>
            </a:extLst>
          </p:cNvPr>
          <p:cNvSpPr txBox="1"/>
          <p:nvPr/>
        </p:nvSpPr>
        <p:spPr>
          <a:xfrm>
            <a:off x="5123799" y="6895484"/>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dirty="0">
                <a:solidFill>
                  <a:srgbClr val="FFFFFF"/>
                </a:solidFill>
                <a:latin typeface="Montserrat"/>
                <a:ea typeface="Montserrat"/>
                <a:cs typeface="Montserrat"/>
                <a:sym typeface="Montserrat"/>
              </a:rPr>
              <a:t>100 words maximum</a:t>
            </a:r>
            <a:endParaRPr lang="en-US" sz="2800"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16534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111"/>
        <p:cNvGrpSpPr/>
        <p:nvPr/>
      </p:nvGrpSpPr>
      <p:grpSpPr>
        <a:xfrm>
          <a:off x="0" y="0"/>
          <a:ext cx="0" cy="0"/>
          <a:chOff x="0" y="0"/>
          <a:chExt cx="0" cy="0"/>
        </a:xfrm>
      </p:grpSpPr>
      <p:sp>
        <p:nvSpPr>
          <p:cNvPr id="112" name="Google Shape;112;p3"/>
          <p:cNvSpPr/>
          <p:nvPr/>
        </p:nvSpPr>
        <p:spPr>
          <a:xfrm>
            <a:off x="-1" y="0"/>
            <a:ext cx="3010235" cy="10293457"/>
          </a:xfrm>
          <a:custGeom>
            <a:avLst/>
            <a:gdLst/>
            <a:ahLst/>
            <a:cxnLst/>
            <a:rect l="l" t="t" r="r" b="b"/>
            <a:pathLst>
              <a:path w="3010235" h="12101253" extrusionOk="0">
                <a:moveTo>
                  <a:pt x="0" y="0"/>
                </a:moveTo>
                <a:lnTo>
                  <a:pt x="3010235" y="0"/>
                </a:lnTo>
                <a:lnTo>
                  <a:pt x="3010235" y="12101253"/>
                </a:lnTo>
                <a:lnTo>
                  <a:pt x="0" y="12101253"/>
                </a:lnTo>
                <a:lnTo>
                  <a:pt x="0" y="0"/>
                </a:lnTo>
                <a:close/>
              </a:path>
            </a:pathLst>
          </a:custGeom>
          <a:blipFill rotWithShape="1">
            <a:blip r:embed="rId3">
              <a:alphaModFix/>
            </a:blip>
            <a:stretch>
              <a:fillRect l="-212603" r="-689299" b="-45329"/>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nvGrpSpPr>
          <p:cNvPr id="113" name="Google Shape;113;p3"/>
          <p:cNvGrpSpPr/>
          <p:nvPr/>
        </p:nvGrpSpPr>
        <p:grpSpPr>
          <a:xfrm>
            <a:off x="3010225" y="2540950"/>
            <a:ext cx="15277840" cy="7752507"/>
            <a:chOff x="0" y="-57150"/>
            <a:chExt cx="4098023" cy="1958594"/>
          </a:xfrm>
        </p:grpSpPr>
        <p:sp>
          <p:nvSpPr>
            <p:cNvPr id="114" name="Google Shape;114;p3"/>
            <p:cNvSpPr/>
            <p:nvPr/>
          </p:nvSpPr>
          <p:spPr>
            <a:xfrm>
              <a:off x="0" y="0"/>
              <a:ext cx="4098023" cy="1901444"/>
            </a:xfrm>
            <a:custGeom>
              <a:avLst/>
              <a:gdLst/>
              <a:ahLst/>
              <a:cxnLst/>
              <a:rect l="l" t="t" r="r" b="b"/>
              <a:pathLst>
                <a:path w="4098023" h="1901444" extrusionOk="0">
                  <a:moveTo>
                    <a:pt x="0" y="0"/>
                  </a:moveTo>
                  <a:lnTo>
                    <a:pt x="4098023" y="0"/>
                  </a:lnTo>
                  <a:lnTo>
                    <a:pt x="4098023" y="1901444"/>
                  </a:lnTo>
                  <a:lnTo>
                    <a:pt x="0" y="190144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15" name="Google Shape;115;p3"/>
            <p:cNvSpPr txBox="1"/>
            <p:nvPr/>
          </p:nvSpPr>
          <p:spPr>
            <a:xfrm>
              <a:off x="0" y="-57150"/>
              <a:ext cx="4098023" cy="1958594"/>
            </a:xfrm>
            <a:prstGeom prst="rect">
              <a:avLst/>
            </a:prstGeom>
            <a:solidFill>
              <a:schemeClr val="lt1"/>
            </a:solidFill>
            <a:ln>
              <a:noFill/>
            </a:ln>
          </p:spPr>
          <p:txBody>
            <a:bodyPr spcFirstLastPara="1" wrap="square" lIns="50800" tIns="50800" rIns="50800" bIns="50800" anchor="ctr" anchorCtr="0">
              <a:noAutofit/>
            </a:bodyPr>
            <a:lstStyle/>
            <a:p>
              <a:pPr marL="0" marR="0" lvl="0" indent="0" algn="ctr" rtl="0">
                <a:lnSpc>
                  <a:spcPct val="166666"/>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17" name="Google Shape;117;p3"/>
          <p:cNvSpPr txBox="1"/>
          <p:nvPr/>
        </p:nvSpPr>
        <p:spPr>
          <a:xfrm>
            <a:off x="3770039" y="3335590"/>
            <a:ext cx="14115600" cy="6093976"/>
          </a:xfrm>
          <a:prstGeom prst="rect">
            <a:avLst/>
          </a:prstGeom>
          <a:noFill/>
          <a:ln>
            <a:noFill/>
          </a:ln>
        </p:spPr>
        <p:txBody>
          <a:bodyPr spcFirstLastPara="1" wrap="square" lIns="0" tIns="0" rIns="0" bIns="0" anchor="t" anchorCtr="0">
            <a:spAutoFit/>
          </a:bodyPr>
          <a:lstStyle/>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pitchFamily="2" charset="77"/>
                <a:ea typeface="Montserrat"/>
                <a:cs typeface="Montserrat"/>
                <a:sym typeface="Montserrat"/>
              </a:rPr>
              <a:t>Why present at ICFP?</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pitchFamily="2" charset="77"/>
                <a:ea typeface="Montserrat"/>
                <a:cs typeface="Montserrat"/>
                <a:sym typeface="Montserrat"/>
              </a:rPr>
              <a:t>Purpose</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pitchFamily="2" charset="77"/>
                <a:ea typeface="Montserrat"/>
                <a:cs typeface="Montserrat"/>
                <a:sym typeface="Montserrat"/>
              </a:rPr>
              <a:t>Title</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pitchFamily="2" charset="77"/>
                <a:ea typeface="Montserrat"/>
                <a:cs typeface="Montserrat"/>
                <a:sym typeface="Montserrat"/>
              </a:rPr>
              <a:t>Significance/Background</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pitchFamily="2" charset="77"/>
                <a:ea typeface="Montserrat"/>
                <a:cs typeface="Montserrat"/>
                <a:sym typeface="Montserrat"/>
              </a:rPr>
              <a:t>Main Question/Hypothesis</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pitchFamily="2" charset="77"/>
                <a:ea typeface="Montserrat"/>
                <a:cs typeface="Montserrat"/>
                <a:sym typeface="Montserrat"/>
              </a:rPr>
              <a:t>Methodology</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pitchFamily="2" charset="77"/>
                <a:ea typeface="Montserrat"/>
                <a:cs typeface="Montserrat"/>
                <a:sym typeface="Montserrat"/>
              </a:rPr>
              <a:t>Results/key Findings</a:t>
            </a:r>
          </a:p>
          <a:p>
            <a:pPr marL="476250" marR="0" lvl="0" indent="-457200" algn="l" rtl="0">
              <a:lnSpc>
                <a:spcPct val="150000"/>
              </a:lnSpc>
              <a:spcBef>
                <a:spcPts val="0"/>
              </a:spcBef>
              <a:spcAft>
                <a:spcPts val="0"/>
              </a:spcAft>
              <a:buClr>
                <a:srgbClr val="121D37"/>
              </a:buClr>
              <a:buSzPct val="110000"/>
              <a:buBlip>
                <a:blip r:embed="rId4"/>
              </a:buBlip>
            </a:pPr>
            <a:r>
              <a:rPr lang="en-US" sz="3300" b="0" i="0" u="none" strike="noStrike" cap="none" dirty="0">
                <a:solidFill>
                  <a:srgbClr val="121D37"/>
                </a:solidFill>
                <a:latin typeface="Montserrat" pitchFamily="2" charset="77"/>
                <a:ea typeface="Montserrat"/>
                <a:cs typeface="Montserrat"/>
                <a:sym typeface="Montserrat"/>
              </a:rPr>
              <a:t>Knowledge Contribution</a:t>
            </a:r>
            <a:endParaRPr lang="en-US" sz="3300" dirty="0">
              <a:solidFill>
                <a:srgbClr val="121D37"/>
              </a:solidFill>
              <a:latin typeface="Montserrat" pitchFamily="2" charset="77"/>
            </a:endParaRPr>
          </a:p>
        </p:txBody>
      </p:sp>
      <p:sp>
        <p:nvSpPr>
          <p:cNvPr id="120" name="Google Shape;120;p3"/>
          <p:cNvSpPr/>
          <p:nvPr/>
        </p:nvSpPr>
        <p:spPr>
          <a:xfrm flipH="1">
            <a:off x="11286557" y="-16933"/>
            <a:ext cx="7035309" cy="8362083"/>
          </a:xfrm>
          <a:custGeom>
            <a:avLst/>
            <a:gdLst/>
            <a:ahLst/>
            <a:cxnLst/>
            <a:rect l="l" t="t" r="r" b="b"/>
            <a:pathLst>
              <a:path w="13615329" h="11658126" extrusionOk="0">
                <a:moveTo>
                  <a:pt x="13615330" y="0"/>
                </a:moveTo>
                <a:lnTo>
                  <a:pt x="0" y="0"/>
                </a:lnTo>
                <a:lnTo>
                  <a:pt x="0" y="11658125"/>
                </a:lnTo>
                <a:lnTo>
                  <a:pt x="13615330" y="11658125"/>
                </a:lnTo>
                <a:lnTo>
                  <a:pt x="13615330" y="0"/>
                </a:lnTo>
                <a:close/>
              </a:path>
            </a:pathLst>
          </a:custGeom>
          <a:blipFill rotWithShape="1">
            <a:blip r:embed="rId5">
              <a:alphaModFix/>
            </a:blip>
            <a:stretch>
              <a:fillRect l="-93524" t="-3941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5" name="Google Shape;118;p3">
            <a:extLst>
              <a:ext uri="{FF2B5EF4-FFF2-40B4-BE49-F238E27FC236}">
                <a16:creationId xmlns:a16="http://schemas.microsoft.com/office/drawing/2014/main" id="{7C0F3233-5B3D-A923-2DA8-7EFA611803D2}"/>
              </a:ext>
            </a:extLst>
          </p:cNvPr>
          <p:cNvSpPr txBox="1"/>
          <p:nvPr/>
        </p:nvSpPr>
        <p:spPr>
          <a:xfrm>
            <a:off x="5132977" y="643491"/>
            <a:ext cx="8449800" cy="1335750"/>
          </a:xfrm>
          <a:prstGeom prst="rect">
            <a:avLst/>
          </a:prstGeom>
          <a:noFill/>
          <a:ln>
            <a:noFill/>
          </a:ln>
        </p:spPr>
        <p:txBody>
          <a:bodyPr spcFirstLastPara="1" wrap="square" lIns="0" tIns="0" rIns="0" bIns="0" anchor="t" anchorCtr="0">
            <a:spAutoFit/>
          </a:bodyPr>
          <a:lstStyle/>
          <a:p>
            <a:pPr>
              <a:lnSpc>
                <a:spcPct val="140006"/>
              </a:lnSpc>
              <a:buSzPts val="6200"/>
            </a:pPr>
            <a:r>
              <a:rPr lang="en-US" sz="6200" b="1" i="0" u="none" strike="noStrike" cap="none" dirty="0">
                <a:solidFill>
                  <a:srgbClr val="FFFFFF"/>
                </a:solidFill>
                <a:latin typeface="Montserrat"/>
                <a:ea typeface="Montserrat"/>
                <a:cs typeface="Montserrat"/>
                <a:sym typeface="Montserrat"/>
              </a:rPr>
              <a:t>Content</a:t>
            </a:r>
          </a:p>
        </p:txBody>
      </p:sp>
      <p:pic>
        <p:nvPicPr>
          <p:cNvPr id="6" name="Picture 5">
            <a:extLst>
              <a:ext uri="{FF2B5EF4-FFF2-40B4-BE49-F238E27FC236}">
                <a16:creationId xmlns:a16="http://schemas.microsoft.com/office/drawing/2014/main" id="{DBC9B1C2-8DC7-B36D-D8B7-76FD44CFD50F}"/>
              </a:ext>
            </a:extLst>
          </p:cNvPr>
          <p:cNvPicPr>
            <a:picLocks noChangeAspect="1"/>
          </p:cNvPicPr>
          <p:nvPr/>
        </p:nvPicPr>
        <p:blipFill>
          <a:blip r:embed="rId6"/>
          <a:stretch>
            <a:fillRect/>
          </a:stretch>
        </p:blipFill>
        <p:spPr>
          <a:xfrm>
            <a:off x="3317757" y="557884"/>
            <a:ext cx="1507697" cy="150769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00AC742-F4AD-3EAE-5D10-90EA4A3F5DE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D195334-BAD2-6B98-D912-71C2CCEA84D8}"/>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2C07CC1-C059-B08C-DF24-6092493D54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FAD24847-CA47-7D1A-B0F0-5E6D22567D60}"/>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178FEF9B-D896-469E-D7DC-1BB55F8DD61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4D4889E4-54C2-4D4E-C53E-7455640600B9}"/>
              </a:ext>
            </a:extLst>
          </p:cNvPr>
          <p:cNvSpPr/>
          <p:nvPr/>
        </p:nvSpPr>
        <p:spPr>
          <a:xfrm>
            <a:off x="914400" y="3326730"/>
            <a:ext cx="16459200" cy="5589106"/>
          </a:xfrm>
          <a:prstGeom prst="rect">
            <a:avLst/>
          </a:prstGeom>
          <a:noFill/>
          <a:ln>
            <a:noFill/>
          </a:ln>
        </p:spPr>
        <p:txBody>
          <a:bodyPr spcFirstLastPara="1" wrap="square" lIns="91425" tIns="45700" rIns="91425" bIns="45700" anchor="t" anchorCtr="0">
            <a:noAutofit/>
          </a:bodyPr>
          <a:lstStyle/>
          <a:p>
            <a:pPr marL="571500" indent="-571500" algn="l">
              <a:lnSpc>
                <a:spcPct val="150000"/>
              </a:lnSpc>
              <a:spcBef>
                <a:spcPts val="600"/>
              </a:spcBef>
              <a:spcAft>
                <a:spcPts val="600"/>
              </a:spcAft>
              <a:buBlip>
                <a:blip r:embed="rId4"/>
              </a:buBlip>
            </a:pPr>
            <a:r>
              <a:rPr lang="en-US" sz="3600" b="1" dirty="0">
                <a:latin typeface="Montserrat" pitchFamily="2" charset="77"/>
              </a:rPr>
              <a:t>What is your specific research question?</a:t>
            </a:r>
          </a:p>
          <a:p>
            <a:pPr marL="914400" lvl="1" indent="-457200">
              <a:lnSpc>
                <a:spcPct val="150000"/>
              </a:lnSpc>
              <a:spcBef>
                <a:spcPts val="600"/>
              </a:spcBef>
              <a:spcAft>
                <a:spcPts val="600"/>
              </a:spcAft>
              <a:buBlip>
                <a:blip r:embed="rId4"/>
              </a:buBlip>
            </a:pPr>
            <a:r>
              <a:rPr lang="en-US" sz="2800" dirty="0">
                <a:latin typeface="Montserrat" pitchFamily="2" charset="77"/>
              </a:rPr>
              <a:t>What aims or hypotheses does/did your study test?</a:t>
            </a:r>
          </a:p>
          <a:p>
            <a:pPr marL="571500" indent="-571500" algn="l">
              <a:lnSpc>
                <a:spcPct val="150000"/>
              </a:lnSpc>
              <a:spcBef>
                <a:spcPts val="600"/>
              </a:spcBef>
              <a:spcAft>
                <a:spcPts val="600"/>
              </a:spcAft>
              <a:buBlip>
                <a:blip r:embed="rId4"/>
              </a:buBlip>
            </a:pPr>
            <a:r>
              <a:rPr lang="en-US" sz="3600" b="1" dirty="0">
                <a:latin typeface="Montserrat" pitchFamily="2" charset="77"/>
              </a:rPr>
              <a:t>Hypothesis</a:t>
            </a:r>
            <a:r>
              <a:rPr lang="en-US" sz="4000" b="1" dirty="0">
                <a:latin typeface="Montserrat" pitchFamily="2" charset="77"/>
              </a:rPr>
              <a:t> </a:t>
            </a:r>
          </a:p>
          <a:p>
            <a:pPr marL="914400" lvl="1" indent="-457200">
              <a:lnSpc>
                <a:spcPct val="150000"/>
              </a:lnSpc>
              <a:spcBef>
                <a:spcPts val="600"/>
              </a:spcBef>
              <a:spcAft>
                <a:spcPts val="600"/>
              </a:spcAft>
              <a:buBlip>
                <a:blip r:embed="rId4"/>
              </a:buBlip>
            </a:pPr>
            <a:r>
              <a:rPr lang="en-US" sz="2800" dirty="0">
                <a:latin typeface="Montserrat" pitchFamily="2" charset="77"/>
              </a:rPr>
              <a:t>Criteria: specific, clear, testable</a:t>
            </a:r>
          </a:p>
          <a:p>
            <a:pPr marL="571500" indent="-571500" algn="l">
              <a:lnSpc>
                <a:spcPct val="150000"/>
              </a:lnSpc>
              <a:spcBef>
                <a:spcPts val="600"/>
              </a:spcBef>
              <a:spcAft>
                <a:spcPts val="600"/>
              </a:spcAft>
              <a:buBlip>
                <a:blip r:embed="rId4"/>
              </a:buBlip>
            </a:pPr>
            <a:r>
              <a:rPr lang="en-US" sz="3600" b="1" dirty="0">
                <a:latin typeface="Montserrat" pitchFamily="2" charset="77"/>
              </a:rPr>
              <a:t>The framing is different for qualitative and quantitative research questions.</a:t>
            </a:r>
            <a:endParaRPr lang="en-US" sz="3200" dirty="0">
              <a:latin typeface="Montserrat" pitchFamily="2" charset="77"/>
            </a:endParaRPr>
          </a:p>
        </p:txBody>
      </p:sp>
      <p:sp>
        <p:nvSpPr>
          <p:cNvPr id="2" name="Google Shape;129;p4">
            <a:extLst>
              <a:ext uri="{FF2B5EF4-FFF2-40B4-BE49-F238E27FC236}">
                <a16:creationId xmlns:a16="http://schemas.microsoft.com/office/drawing/2014/main" id="{D403B18E-3879-512F-4F89-54DC2289A495}"/>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question(s) does your study address?</a:t>
            </a:r>
          </a:p>
        </p:txBody>
      </p:sp>
    </p:spTree>
    <p:extLst>
      <p:ext uri="{BB962C8B-B14F-4D97-AF65-F5344CB8AC3E}">
        <p14:creationId xmlns:p14="http://schemas.microsoft.com/office/powerpoint/2010/main" val="2552514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4ADFF958-803F-C310-80AA-B63B0C4E026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92FE22E-88A8-1B09-3494-A22E9C3BFF2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5D6283D-28D7-D27F-F601-73BCB99226C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DE4FB84-EE12-F157-116C-42CE202C8CC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C8CB993-E393-8062-DDCC-3C1137AE17B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8602ED96-273E-9578-BA69-899289D8FC28}"/>
              </a:ext>
            </a:extLst>
          </p:cNvPr>
          <p:cNvSpPr/>
          <p:nvPr/>
        </p:nvSpPr>
        <p:spPr>
          <a:xfrm>
            <a:off x="914400" y="2932016"/>
            <a:ext cx="16459200" cy="6321711"/>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When developing your research question, please consider the </a:t>
            </a:r>
            <a:r>
              <a:rPr lang="en-US" sz="3600" b="1" dirty="0">
                <a:solidFill>
                  <a:srgbClr val="D1003F"/>
                </a:solidFill>
                <a:latin typeface="Montserrat" pitchFamily="2" charset="77"/>
              </a:rPr>
              <a:t>PICOT</a:t>
            </a:r>
            <a:r>
              <a:rPr lang="en-US" sz="3600" dirty="0">
                <a:latin typeface="Montserrat" pitchFamily="2" charset="77"/>
              </a:rPr>
              <a:t> format:</a:t>
            </a:r>
          </a:p>
          <a:p>
            <a:pPr marL="914400" lvl="1" indent="-457200">
              <a:spcBef>
                <a:spcPts val="600"/>
              </a:spcBef>
              <a:spcAft>
                <a:spcPts val="600"/>
              </a:spcAft>
              <a:buBlip>
                <a:blip r:embed="rId4"/>
              </a:buBlip>
            </a:pPr>
            <a:r>
              <a:rPr lang="en-US" sz="2800" b="1" dirty="0">
                <a:solidFill>
                  <a:srgbClr val="D1003F"/>
                </a:solidFill>
                <a:latin typeface="Montserrat" pitchFamily="2" charset="77"/>
              </a:rPr>
              <a:t>P</a:t>
            </a:r>
            <a:r>
              <a:rPr lang="en-US" sz="2800" b="1" dirty="0">
                <a:latin typeface="Montserrat" pitchFamily="2" charset="77"/>
              </a:rPr>
              <a:t>opulation : </a:t>
            </a:r>
            <a:r>
              <a:rPr lang="en-US" sz="2800" dirty="0">
                <a:latin typeface="Montserrat" pitchFamily="2" charset="77"/>
              </a:rPr>
              <a:t>Population sample to participate in the study.</a:t>
            </a:r>
          </a:p>
          <a:p>
            <a:pPr marL="914400" lvl="1" indent="-457200">
              <a:spcBef>
                <a:spcPts val="600"/>
              </a:spcBef>
              <a:spcAft>
                <a:spcPts val="600"/>
              </a:spcAft>
              <a:buBlip>
                <a:blip r:embed="rId4"/>
              </a:buBlip>
            </a:pPr>
            <a:r>
              <a:rPr lang="en-US" sz="2800" b="1" dirty="0">
                <a:solidFill>
                  <a:srgbClr val="D1003F"/>
                </a:solidFill>
                <a:latin typeface="Montserrat" pitchFamily="2" charset="77"/>
              </a:rPr>
              <a:t>I</a:t>
            </a:r>
            <a:r>
              <a:rPr lang="en-US" sz="2800" b="1" dirty="0">
                <a:latin typeface="Montserrat" pitchFamily="2" charset="77"/>
              </a:rPr>
              <a:t>ntervention: </a:t>
            </a:r>
            <a:r>
              <a:rPr lang="en-US" sz="2800" dirty="0">
                <a:latin typeface="Montserrat" pitchFamily="2" charset="77"/>
              </a:rPr>
              <a:t>Although not all papers may have an intervention, when applicable, include the the intervention of treatment administered to the subjects.</a:t>
            </a:r>
          </a:p>
          <a:p>
            <a:pPr marL="914400" lvl="1" indent="-457200">
              <a:spcBef>
                <a:spcPts val="600"/>
              </a:spcBef>
              <a:spcAft>
                <a:spcPts val="600"/>
              </a:spcAft>
              <a:buBlip>
                <a:blip r:embed="rId4"/>
              </a:buBlip>
            </a:pPr>
            <a:r>
              <a:rPr lang="en-US" sz="2800" b="1" dirty="0">
                <a:solidFill>
                  <a:srgbClr val="D1003F"/>
                </a:solidFill>
                <a:latin typeface="Montserrat" pitchFamily="2" charset="77"/>
              </a:rPr>
              <a:t>C</a:t>
            </a:r>
            <a:r>
              <a:rPr lang="en-US" sz="2800" b="1" dirty="0">
                <a:latin typeface="Montserrat" pitchFamily="2" charset="77"/>
              </a:rPr>
              <a:t>omparison group: </a:t>
            </a:r>
            <a:r>
              <a:rPr lang="en-US" sz="2800" dirty="0">
                <a:latin typeface="Montserrat" pitchFamily="2" charset="77"/>
              </a:rPr>
              <a:t>What you plan to use as a reference to compare to the intervention or 	assess the difference?</a:t>
            </a:r>
          </a:p>
          <a:p>
            <a:pPr marL="914400" lvl="1" indent="-457200">
              <a:spcBef>
                <a:spcPts val="600"/>
              </a:spcBef>
              <a:spcAft>
                <a:spcPts val="600"/>
              </a:spcAft>
              <a:buBlip>
                <a:blip r:embed="rId4"/>
              </a:buBlip>
            </a:pPr>
            <a:r>
              <a:rPr lang="en-US" sz="2800" b="1" dirty="0">
                <a:solidFill>
                  <a:srgbClr val="D1003F"/>
                </a:solidFill>
                <a:latin typeface="Montserrat" pitchFamily="2" charset="77"/>
              </a:rPr>
              <a:t>O</a:t>
            </a:r>
            <a:r>
              <a:rPr lang="en-US" sz="2800" b="1" dirty="0">
                <a:latin typeface="Montserrat" pitchFamily="2" charset="77"/>
              </a:rPr>
              <a:t>utcome of interest: </a:t>
            </a:r>
            <a:r>
              <a:rPr lang="en-US" sz="2800" dirty="0">
                <a:latin typeface="Montserrat" pitchFamily="2" charset="77"/>
              </a:rPr>
              <a:t>Results you plan on measuring the effectiveness of the intervention or 	change.</a:t>
            </a:r>
          </a:p>
          <a:p>
            <a:pPr marL="914400" lvl="1" indent="-457200">
              <a:spcBef>
                <a:spcPts val="600"/>
              </a:spcBef>
              <a:spcAft>
                <a:spcPts val="600"/>
              </a:spcAft>
              <a:buBlip>
                <a:blip r:embed="rId4"/>
              </a:buBlip>
            </a:pPr>
            <a:r>
              <a:rPr lang="en-US" sz="2800" b="1" dirty="0">
                <a:solidFill>
                  <a:srgbClr val="D1003F"/>
                </a:solidFill>
                <a:latin typeface="Montserrat" pitchFamily="2" charset="77"/>
              </a:rPr>
              <a:t>T</a:t>
            </a:r>
            <a:r>
              <a:rPr lang="en-US" sz="2800" b="1" dirty="0">
                <a:latin typeface="Montserrat" pitchFamily="2" charset="77"/>
              </a:rPr>
              <a:t>ime: </a:t>
            </a:r>
            <a:r>
              <a:rPr lang="en-US" sz="2800" dirty="0">
                <a:latin typeface="Montserrat" pitchFamily="2" charset="77"/>
              </a:rPr>
              <a:t>Duration of the data collection</a:t>
            </a:r>
            <a:endParaRPr lang="en-US" sz="2800" dirty="0">
              <a:solidFill>
                <a:schemeClr val="accent1"/>
              </a:solidFill>
              <a:latin typeface="Montserrat" pitchFamily="2" charset="77"/>
            </a:endParaRPr>
          </a:p>
        </p:txBody>
      </p:sp>
      <p:sp>
        <p:nvSpPr>
          <p:cNvPr id="2" name="Rectangle 1">
            <a:extLst>
              <a:ext uri="{FF2B5EF4-FFF2-40B4-BE49-F238E27FC236}">
                <a16:creationId xmlns:a16="http://schemas.microsoft.com/office/drawing/2014/main" id="{2414CDEC-3C61-4594-822C-84063E0BBE77}"/>
              </a:ext>
            </a:extLst>
          </p:cNvPr>
          <p:cNvSpPr/>
          <p:nvPr/>
        </p:nvSpPr>
        <p:spPr>
          <a:xfrm>
            <a:off x="914399" y="9476634"/>
            <a:ext cx="15966529" cy="584775"/>
          </a:xfrm>
          <a:prstGeom prst="rect">
            <a:avLst/>
          </a:prstGeom>
        </p:spPr>
        <p:txBody>
          <a:bodyPr wrap="square">
            <a:spAutoFit/>
          </a:bodyPr>
          <a:lstStyle/>
          <a:p>
            <a:r>
              <a:rPr lang="en-US" sz="1600" i="1">
                <a:solidFill>
                  <a:srgbClr val="040000"/>
                </a:solidFill>
                <a:latin typeface="Montserrat" pitchFamily="2" charset="77"/>
              </a:rPr>
              <a:t> Sources:	Farrugia, P., Petrisor, B. A., Farrokhyar, F., &amp; Bhandari, M. (2010). Research questions, hypotheses and objectives. Canadian journal of surgery, 53(4), 278.</a:t>
            </a:r>
            <a:endParaRPr lang="en-US" sz="1600" i="1">
              <a:latin typeface="Montserrat" pitchFamily="2" charset="77"/>
            </a:endParaRPr>
          </a:p>
        </p:txBody>
      </p:sp>
      <p:sp>
        <p:nvSpPr>
          <p:cNvPr id="6" name="Google Shape;129;p4">
            <a:extLst>
              <a:ext uri="{FF2B5EF4-FFF2-40B4-BE49-F238E27FC236}">
                <a16:creationId xmlns:a16="http://schemas.microsoft.com/office/drawing/2014/main" id="{8313F328-FE0F-7372-C188-2CDF4F362C42}"/>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Important considerations</a:t>
            </a:r>
          </a:p>
        </p:txBody>
      </p:sp>
    </p:spTree>
    <p:extLst>
      <p:ext uri="{BB962C8B-B14F-4D97-AF65-F5344CB8AC3E}">
        <p14:creationId xmlns:p14="http://schemas.microsoft.com/office/powerpoint/2010/main" val="3051049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B155F9-01A2-04EE-BD86-70C1FA809193}"/>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432CD10-8753-ADBF-8DE0-65324A09617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A725243-D024-D854-FA85-B1274FC0E18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442A724-65D0-FB4A-ED83-9FAE51AE2464}"/>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C006594-22EE-85C2-35A2-5CEFD24C93E9}"/>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E1F3E9C5-E5B4-A722-E8BB-519ECACFC532}"/>
              </a:ext>
            </a:extLst>
          </p:cNvPr>
          <p:cNvSpPr/>
          <p:nvPr/>
        </p:nvSpPr>
        <p:spPr>
          <a:xfrm>
            <a:off x="914400" y="2932017"/>
            <a:ext cx="16459200" cy="6211983"/>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2800" dirty="0">
                <a:latin typeface="Montserrat" pitchFamily="2" charset="77"/>
              </a:rPr>
              <a:t>“We used data from the PMA-MNH  study to estimate uptake of modern contraceptive use within six months of birth in the Southern Nations Nationalities and Peoples region of Ethiopia (SNNP-R) and the association of receipt of maternal health services with uptake of family planning.  We hypothesize </a:t>
            </a:r>
            <a:r>
              <a:rPr lang="en-US" sz="2800" b="1" dirty="0">
                <a:solidFill>
                  <a:srgbClr val="0070C0"/>
                </a:solidFill>
                <a:latin typeface="Montserrat SemiBold" pitchFamily="2" charset="77"/>
              </a:rPr>
              <a:t>that women with greater contacts  to skilled maternal care services</a:t>
            </a:r>
            <a:r>
              <a:rPr lang="en-US" sz="2800" b="1" dirty="0">
                <a:solidFill>
                  <a:schemeClr val="accent1"/>
                </a:solidFill>
                <a:latin typeface="Montserrat SemiBold" pitchFamily="2" charset="77"/>
              </a:rPr>
              <a:t> </a:t>
            </a:r>
            <a:r>
              <a:rPr lang="en-US" sz="2800" b="1" dirty="0">
                <a:solidFill>
                  <a:srgbClr val="7030A0"/>
                </a:solidFill>
                <a:latin typeface="Montserrat SemiBold" pitchFamily="2" charset="77"/>
              </a:rPr>
              <a:t>will have higher uptake of family planning </a:t>
            </a:r>
            <a:r>
              <a:rPr lang="en-US" sz="2800" b="1" dirty="0">
                <a:solidFill>
                  <a:schemeClr val="accent6"/>
                </a:solidFill>
                <a:latin typeface="Montserrat SemiBold" pitchFamily="2" charset="77"/>
              </a:rPr>
              <a:t>within six months of birth </a:t>
            </a:r>
            <a:r>
              <a:rPr lang="en-US" sz="2800" b="1" dirty="0">
                <a:solidFill>
                  <a:srgbClr val="0070C0"/>
                </a:solidFill>
                <a:latin typeface="Montserrat SemiBold" pitchFamily="2" charset="77"/>
              </a:rPr>
              <a:t>relative to women who have no contacts to skilled maternity care</a:t>
            </a:r>
            <a:r>
              <a:rPr lang="en-US" sz="2800" dirty="0">
                <a:latin typeface="Montserrat" pitchFamily="2" charset="77"/>
              </a:rPr>
              <a:t>, after adjusting for relevant socio-economic characteristics.”</a:t>
            </a:r>
            <a:endParaRPr lang="es-ES_tradnl" sz="28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200" dirty="0">
              <a:latin typeface="Montserrat" pitchFamily="2" charset="77"/>
            </a:endParaRPr>
          </a:p>
        </p:txBody>
      </p:sp>
      <p:sp>
        <p:nvSpPr>
          <p:cNvPr id="3" name="Rectangle 2">
            <a:extLst>
              <a:ext uri="{FF2B5EF4-FFF2-40B4-BE49-F238E27FC236}">
                <a16:creationId xmlns:a16="http://schemas.microsoft.com/office/drawing/2014/main" id="{C24D9AD3-F27D-D138-592D-5E7326C2D679}"/>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E6DEB497-3019-CE68-DE7C-2A5F4D74E231}"/>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
        <p:nvSpPr>
          <p:cNvPr id="4" name="TextBox 3">
            <a:extLst>
              <a:ext uri="{FF2B5EF4-FFF2-40B4-BE49-F238E27FC236}">
                <a16:creationId xmlns:a16="http://schemas.microsoft.com/office/drawing/2014/main" id="{7DC74883-9829-B2DE-9FFE-5B2AD74C15AE}"/>
              </a:ext>
            </a:extLst>
          </p:cNvPr>
          <p:cNvSpPr txBox="1"/>
          <p:nvPr/>
        </p:nvSpPr>
        <p:spPr>
          <a:xfrm>
            <a:off x="933451" y="7186863"/>
            <a:ext cx="6381749" cy="461665"/>
          </a:xfrm>
          <a:prstGeom prst="rect">
            <a:avLst/>
          </a:prstGeom>
          <a:noFill/>
          <a:ln>
            <a:solidFill>
              <a:schemeClr val="accent1"/>
            </a:solidFill>
          </a:ln>
        </p:spPr>
        <p:txBody>
          <a:bodyPr wrap="square" rtlCol="0">
            <a:spAutoFit/>
          </a:bodyPr>
          <a:lstStyle/>
          <a:p>
            <a:r>
              <a:rPr lang="en-US" sz="2400" dirty="0">
                <a:solidFill>
                  <a:srgbClr val="0070C0"/>
                </a:solidFill>
                <a:latin typeface="Montserrat" pitchFamily="2" charset="77"/>
              </a:rPr>
              <a:t>Population and comparison group</a:t>
            </a:r>
          </a:p>
        </p:txBody>
      </p:sp>
      <p:sp>
        <p:nvSpPr>
          <p:cNvPr id="5" name="TextBox 4">
            <a:extLst>
              <a:ext uri="{FF2B5EF4-FFF2-40B4-BE49-F238E27FC236}">
                <a16:creationId xmlns:a16="http://schemas.microsoft.com/office/drawing/2014/main" id="{C0D666E9-CBC6-CF76-8E4E-ED7920B0276C}"/>
              </a:ext>
            </a:extLst>
          </p:cNvPr>
          <p:cNvSpPr txBox="1"/>
          <p:nvPr/>
        </p:nvSpPr>
        <p:spPr>
          <a:xfrm>
            <a:off x="933450" y="7711998"/>
            <a:ext cx="5219141" cy="461665"/>
          </a:xfrm>
          <a:prstGeom prst="rect">
            <a:avLst/>
          </a:prstGeom>
          <a:noFill/>
          <a:ln>
            <a:solidFill>
              <a:srgbClr val="7030A0"/>
            </a:solidFill>
          </a:ln>
        </p:spPr>
        <p:txBody>
          <a:bodyPr wrap="square" rtlCol="0">
            <a:spAutoFit/>
          </a:bodyPr>
          <a:lstStyle/>
          <a:p>
            <a:r>
              <a:rPr lang="en-US" sz="2400" dirty="0">
                <a:solidFill>
                  <a:srgbClr val="7030A0"/>
                </a:solidFill>
                <a:latin typeface="Montserrat" pitchFamily="2" charset="77"/>
              </a:rPr>
              <a:t>Outcome of interest</a:t>
            </a:r>
          </a:p>
        </p:txBody>
      </p:sp>
      <p:sp>
        <p:nvSpPr>
          <p:cNvPr id="6" name="TextBox 5">
            <a:extLst>
              <a:ext uri="{FF2B5EF4-FFF2-40B4-BE49-F238E27FC236}">
                <a16:creationId xmlns:a16="http://schemas.microsoft.com/office/drawing/2014/main" id="{2FD653B8-BF65-F9DF-2801-1B57F9EB58AC}"/>
              </a:ext>
            </a:extLst>
          </p:cNvPr>
          <p:cNvSpPr txBox="1"/>
          <p:nvPr/>
        </p:nvSpPr>
        <p:spPr>
          <a:xfrm>
            <a:off x="933450" y="8232927"/>
            <a:ext cx="5219141" cy="461665"/>
          </a:xfrm>
          <a:prstGeom prst="rect">
            <a:avLst/>
          </a:prstGeom>
          <a:noFill/>
          <a:ln>
            <a:solidFill>
              <a:schemeClr val="accent6"/>
            </a:solidFill>
          </a:ln>
        </p:spPr>
        <p:txBody>
          <a:bodyPr wrap="square" rtlCol="0">
            <a:spAutoFit/>
          </a:bodyPr>
          <a:lstStyle/>
          <a:p>
            <a:r>
              <a:rPr lang="en-US" sz="2400" dirty="0">
                <a:solidFill>
                  <a:schemeClr val="accent6"/>
                </a:solidFill>
                <a:latin typeface="Montserrat" pitchFamily="2" charset="77"/>
              </a:rPr>
              <a:t>Time frame</a:t>
            </a:r>
          </a:p>
        </p:txBody>
      </p:sp>
    </p:spTree>
    <p:extLst>
      <p:ext uri="{BB962C8B-B14F-4D97-AF65-F5344CB8AC3E}">
        <p14:creationId xmlns:p14="http://schemas.microsoft.com/office/powerpoint/2010/main" val="1269718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920CA-C77F-752E-1219-24F62E51DDA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518547-5C17-4F43-4728-9A9C31F0F2D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1207330-BA7F-8F83-C653-D56D5505B5D0}"/>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6865009B-7527-4520-4B80-D4158357AFD0}"/>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16B834D2-1FC2-76A1-F556-4CF05F67B7D8}"/>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Methodology</a:t>
            </a:r>
            <a:endParaRPr lang="en-US"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F69877C7-4E18-51C6-9584-EB3739258B91}"/>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200 words maximum</a:t>
            </a:r>
          </a:p>
        </p:txBody>
      </p:sp>
    </p:spTree>
    <p:extLst>
      <p:ext uri="{BB962C8B-B14F-4D97-AF65-F5344CB8AC3E}">
        <p14:creationId xmlns:p14="http://schemas.microsoft.com/office/powerpoint/2010/main" val="4146958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EFBB21B-AC0E-DF93-C99A-7B089B2198D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7480DA1-FE29-09B9-CBA1-59342540CB4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86279520-10D7-518A-F81C-65EA95BB4EB3}"/>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255C894-7300-6D34-437F-3FB40018EB8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3C885E-2A6A-E954-EDBD-0DB87F01D5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0465706-FAB4-B177-CC86-5B069AE6458D}"/>
              </a:ext>
            </a:extLst>
          </p:cNvPr>
          <p:cNvSpPr/>
          <p:nvPr/>
        </p:nvSpPr>
        <p:spPr>
          <a:xfrm>
            <a:off x="914400" y="3127158"/>
            <a:ext cx="16459200" cy="6364314"/>
          </a:xfrm>
          <a:prstGeom prst="rect">
            <a:avLst/>
          </a:prstGeom>
          <a:noFill/>
          <a:ln>
            <a:noFill/>
          </a:ln>
        </p:spPr>
        <p:txBody>
          <a:bodyPr spcFirstLastPara="1" wrap="square" lIns="91425" tIns="45700" rIns="91425" bIns="45700" anchor="t" anchorCtr="0">
            <a:noAutofit/>
          </a:bodyPr>
          <a:lstStyle/>
          <a:p>
            <a:pPr marL="457200" indent="-457200" algn="l">
              <a:lnSpc>
                <a:spcPct val="100000"/>
              </a:lnSpc>
              <a:spcBef>
                <a:spcPts val="600"/>
              </a:spcBef>
              <a:spcAft>
                <a:spcPts val="600"/>
              </a:spcAft>
              <a:buBlip>
                <a:blip r:embed="rId4"/>
              </a:buBlip>
            </a:pPr>
            <a:r>
              <a:rPr lang="en-US" sz="3600" b="1" dirty="0">
                <a:latin typeface="Montserrat" pitchFamily="2" charset="77"/>
              </a:rPr>
              <a:t>Location: </a:t>
            </a:r>
            <a:r>
              <a:rPr lang="en-US" sz="3600" dirty="0">
                <a:latin typeface="Montserrat" pitchFamily="2" charset="77"/>
              </a:rPr>
              <a:t>Where was the study conducted?</a:t>
            </a:r>
          </a:p>
          <a:p>
            <a:pPr marL="457200" indent="-457200" algn="l">
              <a:lnSpc>
                <a:spcPct val="100000"/>
              </a:lnSpc>
              <a:spcBef>
                <a:spcPts val="600"/>
              </a:spcBef>
              <a:spcAft>
                <a:spcPts val="600"/>
              </a:spcAft>
              <a:buBlip>
                <a:blip r:embed="rId4"/>
              </a:buBlip>
            </a:pPr>
            <a:r>
              <a:rPr lang="en-US" sz="3600" b="1" dirty="0">
                <a:latin typeface="Montserrat" pitchFamily="2" charset="77"/>
              </a:rPr>
              <a:t>Study design: </a:t>
            </a:r>
            <a:r>
              <a:rPr lang="en-US" sz="3600" dirty="0">
                <a:latin typeface="Montserrat" pitchFamily="2" charset="77"/>
              </a:rPr>
              <a:t>What design was used in gathering information?</a:t>
            </a:r>
          </a:p>
          <a:p>
            <a:pPr marL="457200" indent="-457200" algn="l">
              <a:lnSpc>
                <a:spcPct val="100000"/>
              </a:lnSpc>
              <a:spcBef>
                <a:spcPts val="600"/>
              </a:spcBef>
              <a:spcAft>
                <a:spcPts val="600"/>
              </a:spcAft>
              <a:buBlip>
                <a:blip r:embed="rId4"/>
              </a:buBlip>
            </a:pPr>
            <a:r>
              <a:rPr lang="en-US" sz="3600" b="1" dirty="0">
                <a:latin typeface="Montserrat" pitchFamily="2" charset="77"/>
              </a:rPr>
              <a:t>Data source: </a:t>
            </a:r>
            <a:r>
              <a:rPr lang="en-US" sz="3600" dirty="0">
                <a:latin typeface="Montserrat" pitchFamily="2" charset="77"/>
              </a:rPr>
              <a:t>Data collection procedures, primary or secondary ?</a:t>
            </a:r>
          </a:p>
          <a:p>
            <a:pPr marL="457200" indent="-457200" algn="l">
              <a:lnSpc>
                <a:spcPct val="100000"/>
              </a:lnSpc>
              <a:spcBef>
                <a:spcPts val="600"/>
              </a:spcBef>
              <a:spcAft>
                <a:spcPts val="600"/>
              </a:spcAft>
              <a:buBlip>
                <a:blip r:embed="rId4"/>
              </a:buBlip>
            </a:pPr>
            <a:r>
              <a:rPr lang="en-US" sz="3600" b="1" dirty="0">
                <a:latin typeface="Montserrat" pitchFamily="2" charset="77"/>
              </a:rPr>
              <a:t>Time frame: </a:t>
            </a:r>
            <a:r>
              <a:rPr lang="en-US" sz="3600" dirty="0">
                <a:latin typeface="Montserrat" pitchFamily="2" charset="77"/>
              </a:rPr>
              <a:t>Period when study was carried out</a:t>
            </a:r>
          </a:p>
          <a:p>
            <a:pPr marL="457200" indent="-457200" algn="l">
              <a:lnSpc>
                <a:spcPct val="100000"/>
              </a:lnSpc>
              <a:spcBef>
                <a:spcPts val="600"/>
              </a:spcBef>
              <a:spcAft>
                <a:spcPts val="600"/>
              </a:spcAft>
              <a:buBlip>
                <a:blip r:embed="rId4"/>
              </a:buBlip>
            </a:pPr>
            <a:r>
              <a:rPr lang="en-US" sz="3600" b="1" dirty="0">
                <a:latin typeface="Montserrat" pitchFamily="2" charset="77"/>
              </a:rPr>
              <a:t>Sample size: </a:t>
            </a:r>
            <a:r>
              <a:rPr lang="en-US" sz="3600" dirty="0">
                <a:latin typeface="Montserrat" pitchFamily="2" charset="77"/>
              </a:rPr>
              <a:t>Population, sampling procedures, number of treatments if 	any</a:t>
            </a:r>
          </a:p>
          <a:p>
            <a:pPr marL="457200" indent="-457200" algn="l">
              <a:lnSpc>
                <a:spcPct val="100000"/>
              </a:lnSpc>
              <a:spcBef>
                <a:spcPts val="600"/>
              </a:spcBef>
              <a:spcAft>
                <a:spcPts val="600"/>
              </a:spcAft>
              <a:buBlip>
                <a:blip r:embed="rId4"/>
              </a:buBlip>
            </a:pPr>
            <a:r>
              <a:rPr lang="en-US" sz="3600" b="1" dirty="0">
                <a:latin typeface="Montserrat" pitchFamily="2" charset="77"/>
              </a:rPr>
              <a:t>Analytical approach: </a:t>
            </a:r>
            <a:r>
              <a:rPr lang="en-US" sz="3600" dirty="0">
                <a:latin typeface="Montserrat" pitchFamily="2" charset="77"/>
              </a:rPr>
              <a:t>Research outcome measurements and analysis procedures</a:t>
            </a:r>
          </a:p>
        </p:txBody>
      </p:sp>
      <p:sp>
        <p:nvSpPr>
          <p:cNvPr id="2" name="Google Shape;129;p4">
            <a:extLst>
              <a:ext uri="{FF2B5EF4-FFF2-40B4-BE49-F238E27FC236}">
                <a16:creationId xmlns:a16="http://schemas.microsoft.com/office/drawing/2014/main" id="{BA149169-EE12-1D14-E5C0-4B1AFBBDC368}"/>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Tools and techniques used for the research</a:t>
            </a:r>
          </a:p>
        </p:txBody>
      </p:sp>
    </p:spTree>
    <p:extLst>
      <p:ext uri="{BB962C8B-B14F-4D97-AF65-F5344CB8AC3E}">
        <p14:creationId xmlns:p14="http://schemas.microsoft.com/office/powerpoint/2010/main" val="3077892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263A4EC-844D-3971-0F6A-F590614207D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AE04300F-8CD7-8EA1-2D7D-EA82E21EB8D4}"/>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EE079174-EC11-3550-AFAD-8C19BC1A3D39}"/>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0DE0BB91-169E-B3EF-C341-1D5C7314DB7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C275CA1-CDE3-C6FC-5E16-4FA1FBCF0FF1}"/>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8436AFC2-AE90-3CA8-B070-EB3C93F35485}"/>
              </a:ext>
            </a:extLst>
          </p:cNvPr>
          <p:cNvSpPr/>
          <p:nvPr/>
        </p:nvSpPr>
        <p:spPr>
          <a:xfrm>
            <a:off x="914400" y="3127158"/>
            <a:ext cx="16459200" cy="6048926"/>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This section helps reviewers assess whether the methods you applied were appropriate for your research question.</a:t>
            </a:r>
          </a:p>
          <a:p>
            <a:pPr marL="571500" indent="-571500" algn="l">
              <a:lnSpc>
                <a:spcPct val="100000"/>
              </a:lnSpc>
              <a:spcBef>
                <a:spcPts val="600"/>
              </a:spcBef>
              <a:spcAft>
                <a:spcPts val="600"/>
              </a:spcAft>
              <a:buBlip>
                <a:blip r:embed="rId4"/>
              </a:buBlip>
            </a:pPr>
            <a:r>
              <a:rPr lang="en-US" sz="3600" b="1" dirty="0">
                <a:latin typeface="Montserrat" pitchFamily="2" charset="77"/>
              </a:rPr>
              <a:t>Do</a:t>
            </a:r>
            <a:r>
              <a:rPr lang="en-US" sz="3600" dirty="0">
                <a:latin typeface="Montserrat" pitchFamily="2" charset="77"/>
              </a:rPr>
              <a:t> be specific but </a:t>
            </a:r>
            <a:r>
              <a:rPr lang="en-US" sz="3600" b="1" i="1" dirty="0">
                <a:latin typeface="Montserrat" pitchFamily="2" charset="77"/>
              </a:rPr>
              <a:t>do not </a:t>
            </a:r>
            <a:r>
              <a:rPr lang="en-US" sz="3600" dirty="0">
                <a:latin typeface="Montserrat" pitchFamily="2" charset="77"/>
              </a:rPr>
              <a:t>be overly detailed.</a:t>
            </a:r>
          </a:p>
          <a:p>
            <a:pPr marL="571500" indent="-571500" algn="l">
              <a:lnSpc>
                <a:spcPct val="100000"/>
              </a:lnSpc>
              <a:spcBef>
                <a:spcPts val="600"/>
              </a:spcBef>
              <a:spcAft>
                <a:spcPts val="600"/>
              </a:spcAft>
              <a:buFont typeface="Arial" panose="020B0604020202020204" pitchFamily="34" charset="0"/>
              <a:buChar char="•"/>
            </a:pPr>
            <a:r>
              <a:rPr lang="en-US" sz="3600" dirty="0">
                <a:latin typeface="Montserrat" pitchFamily="2" charset="77"/>
              </a:rPr>
              <a:t>Ask yourself, “Is this information that is necessary to understand the research or is it detail that does not change how someone would understand and interpret the results?”</a:t>
            </a:r>
          </a:p>
          <a:p>
            <a:pPr marL="1028700" lvl="1" indent="-571500">
              <a:spcBef>
                <a:spcPts val="600"/>
              </a:spcBef>
              <a:spcAft>
                <a:spcPts val="600"/>
              </a:spcAft>
              <a:buBlip>
                <a:blip r:embed="rId4"/>
              </a:buBlip>
            </a:pPr>
            <a:endParaRPr lang="es-ES_tradnl" sz="4400" dirty="0">
              <a:latin typeface="Montserrat" pitchFamily="2" charset="77"/>
            </a:endParaRPr>
          </a:p>
        </p:txBody>
      </p:sp>
      <p:sp>
        <p:nvSpPr>
          <p:cNvPr id="2" name="Google Shape;129;p4">
            <a:extLst>
              <a:ext uri="{FF2B5EF4-FFF2-40B4-BE49-F238E27FC236}">
                <a16:creationId xmlns:a16="http://schemas.microsoft.com/office/drawing/2014/main" id="{E5238F23-0DEC-2EA0-5525-F3CB77A123B1}"/>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Tools and techniques used for the research</a:t>
            </a:r>
          </a:p>
        </p:txBody>
      </p:sp>
    </p:spTree>
    <p:extLst>
      <p:ext uri="{BB962C8B-B14F-4D97-AF65-F5344CB8AC3E}">
        <p14:creationId xmlns:p14="http://schemas.microsoft.com/office/powerpoint/2010/main" val="21519337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239FEC6-9D0B-39E3-AA0B-9C10BC98D14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4031618-56AF-B4B8-B9E4-CB103D9D6DC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526DB70-4AC9-A715-C632-82FB53ED2CE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456F9F8-0DCE-675D-426D-2D4CA20F2F45}"/>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58689D8-8F2E-BE0A-FFDD-6D2A2A6E516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E076F906-3E76-0E98-BBC5-F65F50FB3B9F}"/>
              </a:ext>
            </a:extLst>
          </p:cNvPr>
          <p:cNvSpPr/>
          <p:nvPr/>
        </p:nvSpPr>
        <p:spPr>
          <a:xfrm>
            <a:off x="914400" y="2932018"/>
            <a:ext cx="16459200" cy="6292194"/>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2400" dirty="0">
                <a:latin typeface="Montserrat" pitchFamily="2" charset="77"/>
              </a:rPr>
              <a:t>“PMA-MNH was conducted in SNNP-R between July 2016 and July 2017.  Forty-four enumeration areas (EAs) used in PMA2020/Ethiopia Rounds 1-4 were included.  At screening, 329 women were identified as six or more months pregnant and thus eligible for the study; all consented and enrolled. Over six months, eight women were lost to follow-up.  Receipt and provider of antenatal care, postnatal care, and facility delivery care was assessed at the first follow-up visit.  Uptake of postpartum family planning, including method choice, was assessed at six weeks and six months postpartum in conjunction with amenorrhea, sexual activity, exclusive breastfeeding, and date of family planning initiation.  Exploratory analyses, including the modern contraceptive prevalence rate, distribution of respondent characteristics and the method mix at six months, used survey weights to account for complex survey design. We used unweighted parametric survival regression analysis with Weibull distribution to assess the hazards of contraceptive uptake and associated covariates of interest, including type of ANC provider, facility delivery, sexual activity status, residence, parity, and amenorrhea status.”</a:t>
            </a:r>
            <a:endParaRPr lang="en-US" sz="24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400" dirty="0">
              <a:latin typeface="Montserrat" pitchFamily="2" charset="77"/>
            </a:endParaRPr>
          </a:p>
        </p:txBody>
      </p:sp>
      <p:sp>
        <p:nvSpPr>
          <p:cNvPr id="4" name="Rectangle 3">
            <a:extLst>
              <a:ext uri="{FF2B5EF4-FFF2-40B4-BE49-F238E27FC236}">
                <a16:creationId xmlns:a16="http://schemas.microsoft.com/office/drawing/2014/main" id="{60D30903-0E24-16F4-8125-E76645F8FE4D}"/>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B754D49E-3A9D-6C09-579F-6239FA29ABE5}"/>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3085886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F0A22D8-562C-F98A-D682-C80F9FA5DA55}"/>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C858D94F-1E92-EBE6-767C-CD32D045558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1E19D315-CCB5-8FE9-403E-48F3ED43C55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3CDA1C5-28D6-619D-5270-35B13383CC3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20421D4-416A-BB5B-C88F-410E1A6E89B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A6AA2D9-2A36-BA5F-96CF-8D0AA1999CE5}"/>
              </a:ext>
            </a:extLst>
          </p:cNvPr>
          <p:cNvSpPr/>
          <p:nvPr/>
        </p:nvSpPr>
        <p:spPr>
          <a:xfrm>
            <a:off x="914400" y="2932018"/>
            <a:ext cx="13055600" cy="6308236"/>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2300" b="1" dirty="0">
                <a:solidFill>
                  <a:schemeClr val="accent1"/>
                </a:solidFill>
                <a:latin typeface="Montserrat SemiBold" pitchFamily="2" charset="77"/>
              </a:rPr>
              <a:t> "PMA-MNH was conducted in SNNP-R between July 2016 and July 2017. </a:t>
            </a:r>
            <a:r>
              <a:rPr lang="en-US" sz="2300" b="1" dirty="0">
                <a:solidFill>
                  <a:srgbClr val="7030A0"/>
                </a:solidFill>
                <a:latin typeface="Montserrat SemiBold" pitchFamily="2" charset="77"/>
              </a:rPr>
              <a:t>Forty-four enumeration areas (EAs) used in PMA2020/Ethiopia Rounds 1-4 were included. </a:t>
            </a:r>
            <a:r>
              <a:rPr lang="en-US" sz="2300" b="1" dirty="0">
                <a:solidFill>
                  <a:schemeClr val="accent6"/>
                </a:solidFill>
                <a:latin typeface="Montserrat SemiBold" pitchFamily="2" charset="77"/>
              </a:rPr>
              <a:t>At screening, 329 women were identified as six or more months pregnant and thus eligible for the study</a:t>
            </a:r>
            <a:r>
              <a:rPr lang="en-US" sz="2300" b="1" dirty="0">
                <a:solidFill>
                  <a:srgbClr val="7030A0"/>
                </a:solidFill>
                <a:latin typeface="Montserrat SemiBold" pitchFamily="2" charset="77"/>
              </a:rPr>
              <a:t>; all consented and enrolled. Over six months, eight women were lost to follow-up.  Receipt and provider of antenatal care, postnatal care, and facility delivery care was assessed at the first follow-up visit.  Uptake of postpartum family planning, including method choice, was assessed at six weeks and six months postpartum in conjunction with amenorrhea, sexual activity, exclusive breastfeeding, and date of family planning initiation. </a:t>
            </a:r>
            <a:r>
              <a:rPr lang="en-US" sz="2300" b="1" dirty="0">
                <a:solidFill>
                  <a:schemeClr val="accent2">
                    <a:lumMod val="75000"/>
                  </a:schemeClr>
                </a:solidFill>
                <a:latin typeface="Montserrat SemiBold" pitchFamily="2" charset="77"/>
              </a:rPr>
              <a:t>Exploratory analyses, including the modern contraceptive prevalence rate, distribution of respondent characteristics and the method mix at six months, used survey weights to account for complex survey design. We used unweighted parametric survival regression analysis with Weibull distribution to assess the hazards of contraceptive uptake and associated covariates of interest, including type of ANC provider, facility delivery, sexual activity status, residence, parity, and amenorrhea status.”</a:t>
            </a:r>
            <a:endParaRPr lang="en-US" sz="2300" b="1" kern="100" dirty="0">
              <a:effectLst/>
              <a:latin typeface="Montserrat SemiBold"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n-US" sz="2300" dirty="0">
              <a:latin typeface="Montserrat" pitchFamily="2" charset="77"/>
            </a:endParaRPr>
          </a:p>
        </p:txBody>
      </p:sp>
      <p:sp>
        <p:nvSpPr>
          <p:cNvPr id="4" name="Rectangle 3">
            <a:extLst>
              <a:ext uri="{FF2B5EF4-FFF2-40B4-BE49-F238E27FC236}">
                <a16:creationId xmlns:a16="http://schemas.microsoft.com/office/drawing/2014/main" id="{8090F8AD-8972-7ED9-B827-FBB235FBF960}"/>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086937F5-7046-C316-1227-E881E1ED51F5}"/>
              </a:ext>
            </a:extLst>
          </p:cNvPr>
          <p:cNvSpPr txBox="1"/>
          <p:nvPr/>
        </p:nvSpPr>
        <p:spPr>
          <a:xfrm>
            <a:off x="14214104" y="3143292"/>
            <a:ext cx="3254596" cy="430887"/>
          </a:xfrm>
          <a:prstGeom prst="rect">
            <a:avLst/>
          </a:prstGeom>
          <a:noFill/>
          <a:ln>
            <a:solidFill>
              <a:schemeClr val="accent1"/>
            </a:solidFill>
          </a:ln>
        </p:spPr>
        <p:txBody>
          <a:bodyPr wrap="square" rtlCol="0">
            <a:spAutoFit/>
          </a:bodyPr>
          <a:lstStyle/>
          <a:p>
            <a:r>
              <a:rPr lang="en-US" sz="2200" dirty="0">
                <a:solidFill>
                  <a:schemeClr val="accent1"/>
                </a:solidFill>
                <a:latin typeface="Montserrat" pitchFamily="2" charset="77"/>
              </a:rPr>
              <a:t>Location and time</a:t>
            </a:r>
          </a:p>
        </p:txBody>
      </p:sp>
      <p:sp>
        <p:nvSpPr>
          <p:cNvPr id="3" name="TextBox 2">
            <a:extLst>
              <a:ext uri="{FF2B5EF4-FFF2-40B4-BE49-F238E27FC236}">
                <a16:creationId xmlns:a16="http://schemas.microsoft.com/office/drawing/2014/main" id="{E8CE99DC-AEF7-FECF-7526-1D831853C679}"/>
              </a:ext>
            </a:extLst>
          </p:cNvPr>
          <p:cNvSpPr txBox="1"/>
          <p:nvPr/>
        </p:nvSpPr>
        <p:spPr>
          <a:xfrm>
            <a:off x="14214104" y="5333884"/>
            <a:ext cx="3254596" cy="769441"/>
          </a:xfrm>
          <a:prstGeom prst="rect">
            <a:avLst/>
          </a:prstGeom>
          <a:noFill/>
          <a:ln>
            <a:solidFill>
              <a:srgbClr val="7030A0"/>
            </a:solidFill>
          </a:ln>
        </p:spPr>
        <p:txBody>
          <a:bodyPr wrap="square" rtlCol="0">
            <a:spAutoFit/>
          </a:bodyPr>
          <a:lstStyle/>
          <a:p>
            <a:r>
              <a:rPr lang="en-US" sz="2200" dirty="0">
                <a:solidFill>
                  <a:srgbClr val="7030A0"/>
                </a:solidFill>
                <a:latin typeface="Montserrat" pitchFamily="2" charset="77"/>
              </a:rPr>
              <a:t>Study design/ data source</a:t>
            </a:r>
          </a:p>
        </p:txBody>
      </p:sp>
      <p:sp>
        <p:nvSpPr>
          <p:cNvPr id="5" name="TextBox 4">
            <a:extLst>
              <a:ext uri="{FF2B5EF4-FFF2-40B4-BE49-F238E27FC236}">
                <a16:creationId xmlns:a16="http://schemas.microsoft.com/office/drawing/2014/main" id="{00D8B9B3-63FC-F572-D222-F0E8C8DFF4DF}"/>
              </a:ext>
            </a:extLst>
          </p:cNvPr>
          <p:cNvSpPr txBox="1"/>
          <p:nvPr/>
        </p:nvSpPr>
        <p:spPr>
          <a:xfrm>
            <a:off x="14214104" y="4223335"/>
            <a:ext cx="3254596" cy="430887"/>
          </a:xfrm>
          <a:prstGeom prst="rect">
            <a:avLst/>
          </a:prstGeom>
          <a:noFill/>
          <a:ln>
            <a:solidFill>
              <a:schemeClr val="accent6"/>
            </a:solidFill>
          </a:ln>
        </p:spPr>
        <p:txBody>
          <a:bodyPr wrap="square" rtlCol="0">
            <a:spAutoFit/>
          </a:bodyPr>
          <a:lstStyle/>
          <a:p>
            <a:r>
              <a:rPr lang="en-US" sz="2200" dirty="0">
                <a:solidFill>
                  <a:schemeClr val="accent6"/>
                </a:solidFill>
                <a:latin typeface="Montserrat" pitchFamily="2" charset="77"/>
              </a:rPr>
              <a:t>Sample size</a:t>
            </a:r>
          </a:p>
        </p:txBody>
      </p:sp>
      <p:sp>
        <p:nvSpPr>
          <p:cNvPr id="6" name="TextBox 5">
            <a:extLst>
              <a:ext uri="{FF2B5EF4-FFF2-40B4-BE49-F238E27FC236}">
                <a16:creationId xmlns:a16="http://schemas.microsoft.com/office/drawing/2014/main" id="{5D2BD825-242A-9722-00A5-D4D8DDBD56FB}"/>
              </a:ext>
            </a:extLst>
          </p:cNvPr>
          <p:cNvSpPr txBox="1"/>
          <p:nvPr/>
        </p:nvSpPr>
        <p:spPr>
          <a:xfrm>
            <a:off x="14214104" y="7401637"/>
            <a:ext cx="3254596" cy="430887"/>
          </a:xfrm>
          <a:prstGeom prst="rect">
            <a:avLst/>
          </a:prstGeom>
          <a:noFill/>
          <a:ln>
            <a:solidFill>
              <a:schemeClr val="accent2"/>
            </a:solidFill>
          </a:ln>
        </p:spPr>
        <p:txBody>
          <a:bodyPr wrap="square" rtlCol="0">
            <a:spAutoFit/>
          </a:bodyPr>
          <a:lstStyle/>
          <a:p>
            <a:r>
              <a:rPr lang="en-US" sz="2200" dirty="0">
                <a:solidFill>
                  <a:schemeClr val="accent2">
                    <a:lumMod val="75000"/>
                  </a:schemeClr>
                </a:solidFill>
                <a:latin typeface="Montserrat" pitchFamily="2" charset="77"/>
              </a:rPr>
              <a:t>Analytic approach</a:t>
            </a:r>
          </a:p>
        </p:txBody>
      </p:sp>
      <p:sp>
        <p:nvSpPr>
          <p:cNvPr id="7" name="Google Shape;129;p4">
            <a:extLst>
              <a:ext uri="{FF2B5EF4-FFF2-40B4-BE49-F238E27FC236}">
                <a16:creationId xmlns:a16="http://schemas.microsoft.com/office/drawing/2014/main" id="{F0A825F1-62D6-24E2-E0B4-74AEF66E14D8}"/>
              </a:ext>
            </a:extLst>
          </p:cNvPr>
          <p:cNvSpPr txBox="1"/>
          <p:nvPr/>
        </p:nvSpPr>
        <p:spPr>
          <a:xfrm>
            <a:off x="91440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3018905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1CCB-8E68-2E64-6A96-33B03CF4367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A29FBC2-5C5D-7EA6-6437-C320F7347864}"/>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0EF83FB0-28B3-B6FC-7FD8-49F7068444F9}"/>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0531CEF8-5784-E982-00DE-C7774289A1AE}"/>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26A2C897-DD29-68ED-E754-1C3F8AD57BAF}"/>
              </a:ext>
            </a:extLst>
          </p:cNvPr>
          <p:cNvSpPr txBox="1"/>
          <p:nvPr/>
        </p:nvSpPr>
        <p:spPr>
          <a:xfrm>
            <a:off x="0" y="4296968"/>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Results / Key Findings</a:t>
            </a:r>
            <a:endParaRPr lang="en-US" sz="7200" b="1" i="0" u="none" strike="noStrike" cap="none" dirty="0">
              <a:solidFill>
                <a:srgbClr val="FFFFFF"/>
              </a:solidFill>
              <a:latin typeface="Montserrat"/>
              <a:ea typeface="Montserrat"/>
              <a:cs typeface="Montserrat"/>
              <a:sym typeface="Montserrat"/>
            </a:endParaRPr>
          </a:p>
        </p:txBody>
      </p:sp>
      <p:sp>
        <p:nvSpPr>
          <p:cNvPr id="8" name="Google Shape;80;p1">
            <a:extLst>
              <a:ext uri="{FF2B5EF4-FFF2-40B4-BE49-F238E27FC236}">
                <a16:creationId xmlns:a16="http://schemas.microsoft.com/office/drawing/2014/main" id="{248839FB-67EB-7EEF-5E58-03E87AD0116D}"/>
              </a:ext>
            </a:extLst>
          </p:cNvPr>
          <p:cNvSpPr txBox="1"/>
          <p:nvPr/>
        </p:nvSpPr>
        <p:spPr>
          <a:xfrm>
            <a:off x="5123799" y="6091920"/>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a:solidFill>
                  <a:srgbClr val="FFFFFF"/>
                </a:solidFill>
                <a:latin typeface="Montserrat"/>
                <a:ea typeface="Montserrat"/>
                <a:cs typeface="Montserrat"/>
                <a:sym typeface="Montserrat"/>
              </a:rPr>
              <a:t>250 words maximum</a:t>
            </a:r>
          </a:p>
        </p:txBody>
      </p:sp>
    </p:spTree>
    <p:extLst>
      <p:ext uri="{BB962C8B-B14F-4D97-AF65-F5344CB8AC3E}">
        <p14:creationId xmlns:p14="http://schemas.microsoft.com/office/powerpoint/2010/main" val="2853477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8D3BB67-8CAD-4CA2-35DD-D94332B14A31}"/>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E621734-DD02-2218-5A8E-FFACF0789D4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28AAE712-2084-A014-AA3E-7CFAF2C8CB3B}"/>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50D106F-984E-C266-9EDA-EF7AAAB7B99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A71862E-4970-6C0C-B36D-914DF3D1019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A62EB683-34A9-68BD-B399-6DAF435C9F80}"/>
              </a:ext>
            </a:extLst>
          </p:cNvPr>
          <p:cNvSpPr/>
          <p:nvPr/>
        </p:nvSpPr>
        <p:spPr>
          <a:xfrm>
            <a:off x="914400" y="2932016"/>
            <a:ext cx="16459200" cy="657393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Answer the main question(s).</a:t>
            </a:r>
          </a:p>
          <a:p>
            <a:pPr marL="914400" lvl="1" indent="-457200">
              <a:spcBef>
                <a:spcPts val="600"/>
              </a:spcBef>
              <a:spcAft>
                <a:spcPts val="600"/>
              </a:spcAft>
              <a:buBlip>
                <a:blip r:embed="rId4"/>
              </a:buBlip>
            </a:pPr>
            <a:r>
              <a:rPr lang="en-US" sz="2400" dirty="0">
                <a:latin typeface="Montserrat" pitchFamily="2" charset="77"/>
              </a:rPr>
              <a:t>Describe the relevant results or lessons learned.</a:t>
            </a:r>
          </a:p>
          <a:p>
            <a:pPr marL="914400" lvl="1" indent="-457200">
              <a:spcBef>
                <a:spcPts val="600"/>
              </a:spcBef>
              <a:spcAft>
                <a:spcPts val="600"/>
              </a:spcAft>
              <a:buBlip>
                <a:blip r:embed="rId4"/>
              </a:buBlip>
            </a:pPr>
            <a:r>
              <a:rPr lang="en-US" sz="2400" dirty="0">
                <a:latin typeface="Montserrat" pitchFamily="2" charset="77"/>
              </a:rPr>
              <a:t>Each of your research questions/ hypotheses should be addressed.</a:t>
            </a:r>
          </a:p>
          <a:p>
            <a:pPr marL="114300" lvl="1" indent="-571500">
              <a:spcBef>
                <a:spcPts val="600"/>
              </a:spcBef>
              <a:spcAft>
                <a:spcPts val="600"/>
              </a:spcAft>
              <a:buBlip>
                <a:blip r:embed="rId4"/>
              </a:buBlip>
            </a:pPr>
            <a:r>
              <a:rPr lang="en-US" sz="3600" dirty="0">
                <a:latin typeface="Montserrat" pitchFamily="2" charset="77"/>
                <a:ea typeface="+mj-ea"/>
                <a:cs typeface="+mj-cs"/>
              </a:rPr>
              <a:t>Consider your audience. </a:t>
            </a:r>
          </a:p>
          <a:p>
            <a:pPr marL="914400" lvl="1" indent="-457200">
              <a:spcBef>
                <a:spcPts val="600"/>
              </a:spcBef>
              <a:spcAft>
                <a:spcPts val="600"/>
              </a:spcAft>
              <a:buBlip>
                <a:blip r:embed="rId4"/>
              </a:buBlip>
            </a:pPr>
            <a:r>
              <a:rPr lang="en-US" sz="2400" dirty="0">
                <a:latin typeface="Montserrat" pitchFamily="2" charset="77"/>
              </a:rPr>
              <a:t>What would the ICFP scientific community want to know? </a:t>
            </a:r>
          </a:p>
          <a:p>
            <a:pPr marL="914400" lvl="1" indent="-457200">
              <a:spcBef>
                <a:spcPts val="600"/>
              </a:spcBef>
              <a:spcAft>
                <a:spcPts val="600"/>
              </a:spcAft>
              <a:buBlip>
                <a:blip r:embed="rId4"/>
              </a:buBlip>
            </a:pPr>
            <a:r>
              <a:rPr lang="en-US" sz="2400" dirty="0">
                <a:latin typeface="Montserrat" pitchFamily="2" charset="77"/>
              </a:rPr>
              <a:t>What do they already know? </a:t>
            </a:r>
          </a:p>
          <a:p>
            <a:pPr marL="914400" lvl="1" indent="-457200">
              <a:spcBef>
                <a:spcPts val="600"/>
              </a:spcBef>
              <a:spcAft>
                <a:spcPts val="600"/>
              </a:spcAft>
              <a:buBlip>
                <a:blip r:embed="rId4"/>
              </a:buBlip>
            </a:pPr>
            <a:r>
              <a:rPr lang="en-US" sz="2400" dirty="0">
                <a:latin typeface="Montserrat" pitchFamily="2" charset="77"/>
              </a:rPr>
              <a:t>What appears new from the findings in your research?</a:t>
            </a:r>
          </a:p>
          <a:p>
            <a:pPr marL="914400" lvl="1" indent="-457200">
              <a:spcBef>
                <a:spcPts val="600"/>
              </a:spcBef>
              <a:spcAft>
                <a:spcPts val="600"/>
              </a:spcAft>
              <a:buBlip>
                <a:blip r:embed="rId4"/>
              </a:buBlip>
            </a:pPr>
            <a:r>
              <a:rPr lang="en-US" sz="2400" dirty="0">
                <a:latin typeface="Montserrat" pitchFamily="2" charset="77"/>
              </a:rPr>
              <a:t>Are there any new relationships or trends to emphasize?</a:t>
            </a:r>
          </a:p>
          <a:p>
            <a:pPr marL="571500" indent="-571500" algn="l">
              <a:lnSpc>
                <a:spcPct val="100000"/>
              </a:lnSpc>
              <a:spcBef>
                <a:spcPts val="600"/>
              </a:spcBef>
              <a:spcAft>
                <a:spcPts val="600"/>
              </a:spcAft>
              <a:buBlip>
                <a:blip r:embed="rId4"/>
              </a:buBlip>
            </a:pPr>
            <a:r>
              <a:rPr lang="en-US" sz="3600" dirty="0">
                <a:latin typeface="Montserrat" pitchFamily="2" charset="77"/>
              </a:rPr>
              <a:t>Be specific and as clear as possible.</a:t>
            </a:r>
          </a:p>
          <a:p>
            <a:pPr marL="571500" indent="-571500" algn="l">
              <a:lnSpc>
                <a:spcPct val="100000"/>
              </a:lnSpc>
              <a:spcBef>
                <a:spcPts val="600"/>
              </a:spcBef>
              <a:spcAft>
                <a:spcPts val="600"/>
              </a:spcAft>
              <a:buBlip>
                <a:blip r:embed="rId4"/>
              </a:buBlip>
            </a:pPr>
            <a:r>
              <a:rPr lang="en-US" sz="3600" dirty="0">
                <a:latin typeface="Montserrat" pitchFamily="2" charset="77"/>
              </a:rPr>
              <a:t>Report both positive and negative findings when relevant</a:t>
            </a:r>
            <a:r>
              <a:rPr lang="en-US" sz="3600" dirty="0">
                <a:latin typeface="Helvetica" pitchFamily="2" charset="0"/>
              </a:rPr>
              <a:t>.</a:t>
            </a:r>
          </a:p>
        </p:txBody>
      </p:sp>
      <p:sp>
        <p:nvSpPr>
          <p:cNvPr id="3" name="Google Shape;129;p4">
            <a:extLst>
              <a:ext uri="{FF2B5EF4-FFF2-40B4-BE49-F238E27FC236}">
                <a16:creationId xmlns:a16="http://schemas.microsoft.com/office/drawing/2014/main" id="{FC896312-97E1-7297-A1C6-7D6D779D989B}"/>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Preliminary or final results</a:t>
            </a:r>
          </a:p>
        </p:txBody>
      </p:sp>
    </p:spTree>
    <p:extLst>
      <p:ext uri="{BB962C8B-B14F-4D97-AF65-F5344CB8AC3E}">
        <p14:creationId xmlns:p14="http://schemas.microsoft.com/office/powerpoint/2010/main" val="4129823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sz="1638"/>
          </a:p>
        </p:txBody>
      </p:sp>
      <p:pic>
        <p:nvPicPr>
          <p:cNvPr id="3" name="object 3"/>
          <p:cNvPicPr/>
          <p:nvPr/>
        </p:nvPicPr>
        <p:blipFill>
          <a:blip r:embed="rId2" cstate="print"/>
          <a:stretch>
            <a:fillRect/>
          </a:stretch>
        </p:blipFill>
        <p:spPr>
          <a:xfrm>
            <a:off x="9344649" y="1590599"/>
            <a:ext cx="8942709" cy="8729544"/>
          </a:xfrm>
          <a:prstGeom prst="rect">
            <a:avLst/>
          </a:prstGeom>
        </p:spPr>
      </p:pic>
      <p:pic>
        <p:nvPicPr>
          <p:cNvPr id="4" name="object 4"/>
          <p:cNvPicPr/>
          <p:nvPr/>
        </p:nvPicPr>
        <p:blipFill>
          <a:blip r:embed="rId3" cstate="print"/>
          <a:stretch>
            <a:fillRect/>
          </a:stretch>
        </p:blipFill>
        <p:spPr>
          <a:xfrm>
            <a:off x="-16933" y="-14220"/>
            <a:ext cx="8942709" cy="8729544"/>
          </a:xfrm>
          <a:prstGeom prst="rect">
            <a:avLst/>
          </a:prstGeom>
        </p:spPr>
      </p:pic>
      <p:sp>
        <p:nvSpPr>
          <p:cNvPr id="5" name="object 5"/>
          <p:cNvSpPr txBox="1"/>
          <p:nvPr/>
        </p:nvSpPr>
        <p:spPr>
          <a:xfrm>
            <a:off x="6844822" y="4581632"/>
            <a:ext cx="4999654" cy="1123160"/>
          </a:xfrm>
          <a:prstGeom prst="rect">
            <a:avLst/>
          </a:prstGeom>
        </p:spPr>
        <p:txBody>
          <a:bodyPr vert="horz" wrap="square" lIns="0" tIns="15018" rIns="0" bIns="0" rtlCol="0">
            <a:spAutoFit/>
          </a:bodyPr>
          <a:lstStyle/>
          <a:p>
            <a:pPr algn="ctr"/>
            <a:r>
              <a:rPr lang="en-US" sz="7200" b="1" i="0" u="none" strike="noStrike" cap="none" dirty="0">
                <a:solidFill>
                  <a:srgbClr val="FFFFFF"/>
                </a:solidFill>
                <a:latin typeface="Montserrat"/>
                <a:ea typeface="Montserrat"/>
                <a:cs typeface="Montserrat"/>
                <a:sym typeface="Montserrat"/>
              </a:rPr>
              <a:t>Why?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87410A5-B5C9-650A-9B41-1C5869AC767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7CFBB694-76D0-2F47-622C-93F0A049C941}"/>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ADE683BE-A7EB-5F86-4E7F-B8A6361A4C3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699F3F03-2916-EC20-CE39-01013EC08E4E}"/>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93D5856-BAA5-BC3A-5AE7-AAAE0A06A4E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6B74D4-0309-9C67-933E-F04627F07595}"/>
              </a:ext>
            </a:extLst>
          </p:cNvPr>
          <p:cNvSpPr/>
          <p:nvPr/>
        </p:nvSpPr>
        <p:spPr>
          <a:xfrm>
            <a:off x="914400" y="2932017"/>
            <a:ext cx="16459200" cy="6729038"/>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Organize your results first to start with descriptive findings before analytical findings.</a:t>
            </a:r>
            <a:endParaRPr lang="en-US" sz="3600" dirty="0">
              <a:solidFill>
                <a:schemeClr val="accent1"/>
              </a:solidFill>
              <a:highlight>
                <a:srgbClr val="FFFF00"/>
              </a:highlight>
              <a:latin typeface="Montserrat" pitchFamily="2" charset="77"/>
            </a:endParaRPr>
          </a:p>
          <a:p>
            <a:pPr marL="571500" indent="-571500" algn="l">
              <a:lnSpc>
                <a:spcPct val="100000"/>
              </a:lnSpc>
              <a:spcBef>
                <a:spcPts val="600"/>
              </a:spcBef>
              <a:spcAft>
                <a:spcPts val="600"/>
              </a:spcAft>
              <a:buBlip>
                <a:blip r:embed="rId4"/>
              </a:buBlip>
            </a:pPr>
            <a:r>
              <a:rPr lang="en-US" sz="3600" dirty="0">
                <a:latin typeface="Montserrat" pitchFamily="2" charset="77"/>
              </a:rPr>
              <a:t>Report your findings in parallel with your methodology. </a:t>
            </a:r>
          </a:p>
          <a:p>
            <a:pPr marL="571500" indent="-571500" algn="l">
              <a:lnSpc>
                <a:spcPct val="100000"/>
              </a:lnSpc>
              <a:spcBef>
                <a:spcPts val="600"/>
              </a:spcBef>
              <a:spcAft>
                <a:spcPts val="600"/>
              </a:spcAft>
              <a:buBlip>
                <a:blip r:embed="rId4"/>
              </a:buBlip>
            </a:pPr>
            <a:r>
              <a:rPr lang="en-US" sz="3600" dirty="0">
                <a:latin typeface="Montserrat" pitchFamily="2" charset="77"/>
              </a:rPr>
              <a:t>For </a:t>
            </a:r>
            <a:r>
              <a:rPr lang="en-US" sz="3600" b="1" dirty="0">
                <a:latin typeface="Montserrat" pitchFamily="2" charset="77"/>
              </a:rPr>
              <a:t>quantitative</a:t>
            </a:r>
            <a:r>
              <a:rPr lang="en-US" sz="3600" dirty="0">
                <a:latin typeface="Montserrat" pitchFamily="2" charset="77"/>
              </a:rPr>
              <a:t> research abstracts:</a:t>
            </a:r>
          </a:p>
          <a:p>
            <a:pPr marL="914400" lvl="1" indent="-457200">
              <a:spcBef>
                <a:spcPts val="600"/>
              </a:spcBef>
              <a:spcAft>
                <a:spcPts val="600"/>
              </a:spcAft>
              <a:buBlip>
                <a:blip r:embed="rId4"/>
              </a:buBlip>
            </a:pPr>
            <a:r>
              <a:rPr lang="en-US" sz="2800" dirty="0">
                <a:latin typeface="Montserrat" pitchFamily="2" charset="77"/>
              </a:rPr>
              <a:t>Report associations with confidence intervals or p-values. </a:t>
            </a:r>
          </a:p>
          <a:p>
            <a:pPr marL="114300" lvl="1" indent="-571500">
              <a:spcBef>
                <a:spcPts val="600"/>
              </a:spcBef>
              <a:spcAft>
                <a:spcPts val="600"/>
              </a:spcAft>
              <a:buBlip>
                <a:blip r:embed="rId4"/>
              </a:buBlip>
            </a:pPr>
            <a:r>
              <a:rPr lang="en-US" sz="3600" dirty="0">
                <a:latin typeface="Montserrat" pitchFamily="2" charset="77"/>
                <a:ea typeface="+mj-ea"/>
                <a:cs typeface="+mj-cs"/>
              </a:rPr>
              <a:t>For </a:t>
            </a:r>
            <a:r>
              <a:rPr lang="en-US" sz="3600" b="1" dirty="0">
                <a:latin typeface="Montserrat" pitchFamily="2" charset="77"/>
                <a:ea typeface="+mj-ea"/>
                <a:cs typeface="+mj-cs"/>
              </a:rPr>
              <a:t>qualitative</a:t>
            </a:r>
            <a:r>
              <a:rPr lang="en-US" sz="3600" dirty="0">
                <a:latin typeface="Montserrat" pitchFamily="2" charset="77"/>
                <a:ea typeface="+mj-ea"/>
                <a:cs typeface="+mj-cs"/>
              </a:rPr>
              <a:t> research abstracts:</a:t>
            </a:r>
          </a:p>
          <a:p>
            <a:pPr marL="914400" lvl="1" indent="-457200">
              <a:spcBef>
                <a:spcPts val="600"/>
              </a:spcBef>
              <a:spcAft>
                <a:spcPts val="600"/>
              </a:spcAft>
              <a:buBlip>
                <a:blip r:embed="rId4"/>
              </a:buBlip>
            </a:pPr>
            <a:r>
              <a:rPr lang="en-US" sz="2800" dirty="0">
                <a:latin typeface="Montserrat" pitchFamily="2" charset="77"/>
              </a:rPr>
              <a:t>The results must be rich with depth, details, and nuance. </a:t>
            </a:r>
          </a:p>
          <a:p>
            <a:pPr marL="914400" lvl="1" indent="-457200">
              <a:spcBef>
                <a:spcPts val="600"/>
              </a:spcBef>
              <a:spcAft>
                <a:spcPts val="600"/>
              </a:spcAft>
              <a:buBlip>
                <a:blip r:embed="rId4"/>
              </a:buBlip>
            </a:pPr>
            <a:r>
              <a:rPr lang="en-US" sz="2800" dirty="0">
                <a:latin typeface="Montserrat" pitchFamily="2" charset="77"/>
              </a:rPr>
              <a:t>Results must be clearly tied to the methodology used to reach them and addressing the described research questions or hypothesis.</a:t>
            </a:r>
          </a:p>
        </p:txBody>
      </p:sp>
      <p:sp>
        <p:nvSpPr>
          <p:cNvPr id="2" name="Google Shape;129;p4">
            <a:extLst>
              <a:ext uri="{FF2B5EF4-FFF2-40B4-BE49-F238E27FC236}">
                <a16:creationId xmlns:a16="http://schemas.microsoft.com/office/drawing/2014/main" id="{9672B18B-BE33-010C-ACA0-30EDFF2769B3}"/>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Preliminary or final results</a:t>
            </a:r>
          </a:p>
        </p:txBody>
      </p:sp>
    </p:spTree>
    <p:extLst>
      <p:ext uri="{BB962C8B-B14F-4D97-AF65-F5344CB8AC3E}">
        <p14:creationId xmlns:p14="http://schemas.microsoft.com/office/powerpoint/2010/main" val="22782137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B434E4E-0288-CA67-2DD2-328602C9735F}"/>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F84F91A-82CE-B21B-56DD-F64FD4168755}"/>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EAAB37E-3586-81C1-2924-DB9B9E1D1F2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C748C88-E1D7-F5A4-9A1C-13A6C715A70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ABEFBBE9-9BC9-28F8-C9DB-63D0E3FC2B83}"/>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09C7D395-BF89-B54A-5DDE-8B878C4A4F6B}"/>
              </a:ext>
            </a:extLst>
          </p:cNvPr>
          <p:cNvSpPr/>
          <p:nvPr/>
        </p:nvSpPr>
        <p:spPr>
          <a:xfrm>
            <a:off x="914400" y="2932017"/>
            <a:ext cx="16459200" cy="6729038"/>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3200" dirty="0">
                <a:latin typeface="Montserrat" pitchFamily="2" charset="77"/>
              </a:rPr>
              <a:t>Your findings do not need to be final to be submitted. </a:t>
            </a:r>
            <a:r>
              <a:rPr lang="en-US" sz="3200" i="1" dirty="0">
                <a:latin typeface="Montserrat" pitchFamily="2" charset="77"/>
              </a:rPr>
              <a:t>HOWEVER</a:t>
            </a:r>
            <a:r>
              <a:rPr lang="en-US" sz="3200" dirty="0">
                <a:latin typeface="Montserrat" pitchFamily="2" charset="77"/>
              </a:rPr>
              <a:t>, abstracts that present at least some results are stronger than those that only have anticipated results.</a:t>
            </a:r>
          </a:p>
          <a:p>
            <a:pPr algn="l">
              <a:lnSpc>
                <a:spcPct val="100000"/>
              </a:lnSpc>
              <a:spcBef>
                <a:spcPts val="600"/>
              </a:spcBef>
              <a:spcAft>
                <a:spcPts val="600"/>
              </a:spcAft>
            </a:pPr>
            <a:r>
              <a:rPr lang="en-US" sz="3600" b="1" dirty="0">
                <a:latin typeface="Montserrat" pitchFamily="2" charset="77"/>
              </a:rPr>
              <a:t>Do: </a:t>
            </a:r>
          </a:p>
          <a:p>
            <a:pPr marL="914400" lvl="1" indent="-457200">
              <a:spcBef>
                <a:spcPts val="600"/>
              </a:spcBef>
              <a:spcAft>
                <a:spcPts val="600"/>
              </a:spcAft>
              <a:buBlip>
                <a:blip r:embed="rId4"/>
              </a:buBlip>
            </a:pPr>
            <a:r>
              <a:rPr lang="en-US" sz="3200" dirty="0">
                <a:latin typeface="Montserrat" pitchFamily="2" charset="77"/>
              </a:rPr>
              <a:t>Focus on the key findings related to implementation or evaluation.</a:t>
            </a:r>
          </a:p>
          <a:p>
            <a:pPr marL="914400" lvl="1" indent="-457200">
              <a:spcBef>
                <a:spcPts val="600"/>
              </a:spcBef>
              <a:spcAft>
                <a:spcPts val="600"/>
              </a:spcAft>
              <a:buBlip>
                <a:blip r:embed="rId4"/>
              </a:buBlip>
            </a:pPr>
            <a:r>
              <a:rPr lang="en-US" sz="3200" dirty="0">
                <a:latin typeface="Montserrat" pitchFamily="2" charset="77"/>
              </a:rPr>
              <a:t>Present results even if they are not what you expected, including no relationships if of central interest to the project.</a:t>
            </a:r>
          </a:p>
          <a:p>
            <a:pPr algn="l">
              <a:lnSpc>
                <a:spcPct val="100000"/>
              </a:lnSpc>
              <a:spcBef>
                <a:spcPts val="600"/>
              </a:spcBef>
              <a:spcAft>
                <a:spcPts val="600"/>
              </a:spcAft>
            </a:pPr>
            <a:r>
              <a:rPr lang="en-US" sz="3600" b="1" dirty="0">
                <a:latin typeface="Montserrat" pitchFamily="2" charset="77"/>
              </a:rPr>
              <a:t>Do </a:t>
            </a:r>
            <a:r>
              <a:rPr lang="en-US" sz="3600" b="1" i="1" u="sng" dirty="0">
                <a:latin typeface="Montserrat" pitchFamily="2" charset="77"/>
              </a:rPr>
              <a:t>NOT</a:t>
            </a:r>
            <a:r>
              <a:rPr lang="en-US" sz="3600" b="1" dirty="0">
                <a:latin typeface="Montserrat" pitchFamily="2" charset="77"/>
              </a:rPr>
              <a:t>:</a:t>
            </a:r>
          </a:p>
          <a:p>
            <a:pPr marL="914400" lvl="1" indent="-457200">
              <a:spcBef>
                <a:spcPts val="600"/>
              </a:spcBef>
              <a:spcAft>
                <a:spcPts val="600"/>
              </a:spcAft>
              <a:buBlip>
                <a:blip r:embed="rId4"/>
              </a:buBlip>
            </a:pPr>
            <a:r>
              <a:rPr lang="en-US" sz="3200" dirty="0">
                <a:latin typeface="Montserrat" pitchFamily="2" charset="77"/>
              </a:rPr>
              <a:t>Do not focus on results from descriptive analyses at the expense of your key results.</a:t>
            </a:r>
          </a:p>
        </p:txBody>
      </p:sp>
      <p:sp>
        <p:nvSpPr>
          <p:cNvPr id="2" name="Google Shape;129;p4">
            <a:extLst>
              <a:ext uri="{FF2B5EF4-FFF2-40B4-BE49-F238E27FC236}">
                <a16:creationId xmlns:a16="http://schemas.microsoft.com/office/drawing/2014/main" id="{4E2E72D5-99CB-AB58-E0DC-6970FE43D946}"/>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Preliminary or final results</a:t>
            </a:r>
          </a:p>
        </p:txBody>
      </p:sp>
    </p:spTree>
    <p:extLst>
      <p:ext uri="{BB962C8B-B14F-4D97-AF65-F5344CB8AC3E}">
        <p14:creationId xmlns:p14="http://schemas.microsoft.com/office/powerpoint/2010/main" val="25711487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D696AE95-49F3-C659-395B-BE084FB2008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5D7CF7BD-42A4-2FB9-2732-EC9FB267534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9F01D3D4-9B09-F827-9AF8-B7F17F74A6F6}"/>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D66D3F5C-40E9-11C3-EF93-CC02FC6A50A2}"/>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8BCF166-1BFF-FC97-F566-E062774F19EB}"/>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3" name="Rectangle 2">
            <a:extLst>
              <a:ext uri="{FF2B5EF4-FFF2-40B4-BE49-F238E27FC236}">
                <a16:creationId xmlns:a16="http://schemas.microsoft.com/office/drawing/2014/main" id="{0A5007A1-2108-28F5-B429-CD21A523A257}"/>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55F0A0B8-5CF2-43C9-02A9-D84AFE76E1BB}"/>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
        <p:nvSpPr>
          <p:cNvPr id="9" name="Google Shape;130;p4">
            <a:extLst>
              <a:ext uri="{FF2B5EF4-FFF2-40B4-BE49-F238E27FC236}">
                <a16:creationId xmlns:a16="http://schemas.microsoft.com/office/drawing/2014/main" id="{89491E68-F540-80F0-57CE-72F7C90DC217}"/>
              </a:ext>
            </a:extLst>
          </p:cNvPr>
          <p:cNvSpPr/>
          <p:nvPr/>
        </p:nvSpPr>
        <p:spPr>
          <a:xfrm>
            <a:off x="914400" y="2932017"/>
            <a:ext cx="16459200" cy="6211983"/>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2400" b="1" dirty="0">
                <a:latin typeface="Montserrat SemiBold" pitchFamily="2" charset="77"/>
              </a:rPr>
              <a:t>“</a:t>
            </a:r>
            <a:r>
              <a:rPr lang="en-US" sz="2400" b="1" dirty="0">
                <a:solidFill>
                  <a:schemeClr val="accent1"/>
                </a:solidFill>
                <a:latin typeface="Montserrat SemiBold" pitchFamily="2" charset="77"/>
              </a:rPr>
              <a:t>Fewer than half of all women reported receiving any postpartum family planning counseling prior to delivery (47.2%), despite 82.9% of women receiving at least one ANC visit.  At six months, 43.1% of women reported using any method of contraception.  Of these, implants accounted for 22.4% of the method mix and injectables 66.0%.   Over half of all users of a modern method (55.6%) reported receiving their method from an HEW; these percentages were highest among implant (65.9%) and injectable users (59.8%).</a:t>
            </a:r>
            <a:r>
              <a:rPr lang="en-US" sz="2400" b="1" dirty="0">
                <a:latin typeface="Montserrat SemiBold" pitchFamily="2" charset="77"/>
              </a:rPr>
              <a:t> </a:t>
            </a:r>
            <a:r>
              <a:rPr lang="en-US" sz="2400" b="1" dirty="0">
                <a:solidFill>
                  <a:schemeClr val="accent6"/>
                </a:solidFill>
                <a:latin typeface="Montserrat SemiBold" pitchFamily="2" charset="77"/>
              </a:rPr>
              <a:t>Log-rank tests for the equality of survivor functions demonstrated statistically significant differences in contraceptive uptake between type of ANC provider and facility delivery.  After adjustment for other covariates, there were statistically significant differences in women who received ANC care from a skilled provider other than an HEW and women who did not receive ANC care from a skilled provider.  </a:t>
            </a:r>
            <a:r>
              <a:rPr lang="en-US" sz="2400" b="1" dirty="0">
                <a:solidFill>
                  <a:schemeClr val="accent2"/>
                </a:solidFill>
                <a:latin typeface="Montserrat SemiBold" pitchFamily="2" charset="77"/>
              </a:rPr>
              <a:t>Women who reported at least one visit with health professionals other than an HEW initiated contraceptive use at 1.6 times the rate of women who did not (p=.03).</a:t>
            </a:r>
            <a:r>
              <a:rPr lang="en-US" sz="2400" b="1" dirty="0">
                <a:latin typeface="Montserrat SemiBold" pitchFamily="2" charset="77"/>
              </a:rPr>
              <a:t>  </a:t>
            </a:r>
            <a:r>
              <a:rPr lang="en-US" sz="2400" b="1" dirty="0">
                <a:solidFill>
                  <a:srgbClr val="7030A0"/>
                </a:solidFill>
                <a:latin typeface="Montserrat SemiBold" pitchFamily="2" charset="77"/>
              </a:rPr>
              <a:t>There were no statistically significant differences between women who delivered in a facility relative to a home birth (HR: 1.16, p=.57). Women who had not resumed sex with their partner since the birth of the child and women who were still </a:t>
            </a:r>
            <a:r>
              <a:rPr lang="en-US" sz="2400" b="1" dirty="0" err="1">
                <a:solidFill>
                  <a:srgbClr val="7030A0"/>
                </a:solidFill>
                <a:latin typeface="Montserrat SemiBold" pitchFamily="2" charset="77"/>
              </a:rPr>
              <a:t>amenorrheaic</a:t>
            </a:r>
            <a:r>
              <a:rPr lang="en-US" sz="2400" b="1" dirty="0">
                <a:solidFill>
                  <a:srgbClr val="7030A0"/>
                </a:solidFill>
                <a:latin typeface="Montserrat SemiBold" pitchFamily="2" charset="77"/>
              </a:rPr>
              <a:t> had significantly lower rates of contraceptive uptake than their counterparts ((HR: 0.17, p&lt;.001) and (HR: 0.14, p&lt;.001), respectively). There were no differences by residence or parity in the rate of contraceptive uptake.”</a:t>
            </a:r>
          </a:p>
          <a:p>
            <a:pPr>
              <a:spcBef>
                <a:spcPts val="900"/>
              </a:spcBef>
              <a:buSzPct val="110000"/>
              <a:defRPr sz="3000">
                <a:latin typeface="+mj-lt"/>
                <a:ea typeface="+mj-ea"/>
                <a:cs typeface="+mj-cs"/>
                <a:sym typeface="Helvetica"/>
              </a:defRPr>
            </a:pPr>
            <a:endParaRPr lang="es-ES_tradnl" sz="2200" dirty="0">
              <a:latin typeface="Montserrat" pitchFamily="2" charset="77"/>
            </a:endParaRPr>
          </a:p>
        </p:txBody>
      </p:sp>
    </p:spTree>
    <p:extLst>
      <p:ext uri="{BB962C8B-B14F-4D97-AF65-F5344CB8AC3E}">
        <p14:creationId xmlns:p14="http://schemas.microsoft.com/office/powerpoint/2010/main" val="15926119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F5B6-41AB-F863-0051-8452F1D8D0D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CE07A8D5-2119-35EE-D14F-CA2E39AA3C45}"/>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E9119028-D71F-43E6-AC5E-23835F61AED7}"/>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39802DF6-510C-FA1E-56AA-C77FAE2129C6}"/>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5AC310F6-7BD0-8C72-7DF0-6E71528FEFAA}"/>
              </a:ext>
            </a:extLst>
          </p:cNvPr>
          <p:cNvSpPr txBox="1"/>
          <p:nvPr/>
        </p:nvSpPr>
        <p:spPr>
          <a:xfrm>
            <a:off x="35151" y="4138547"/>
            <a:ext cx="18252849" cy="1123160"/>
          </a:xfrm>
          <a:prstGeom prst="rect">
            <a:avLst/>
          </a:prstGeom>
        </p:spPr>
        <p:txBody>
          <a:bodyPr vert="horz" wrap="square" lIns="0" tIns="15018" rIns="0" bIns="0" rtlCol="0">
            <a:spAutoFit/>
          </a:bodyPr>
          <a:lstStyle/>
          <a:p>
            <a:pPr algn="ctr"/>
            <a:r>
              <a:rPr lang="en-US" sz="7200" b="1" dirty="0">
                <a:solidFill>
                  <a:schemeClr val="bg1"/>
                </a:solidFill>
                <a:latin typeface="Montserrat" pitchFamily="2" charset="77"/>
              </a:rPr>
              <a:t>Knowledge Contribution</a:t>
            </a:r>
            <a:endParaRPr lang="en-US" sz="7200" b="1" i="0" u="none" strike="noStrike" cap="none" dirty="0">
              <a:solidFill>
                <a:srgbClr val="FFFFFF"/>
              </a:solidFill>
              <a:latin typeface="Montserrat" pitchFamily="2" charset="77"/>
              <a:ea typeface="Montserrat"/>
              <a:cs typeface="Montserrat"/>
              <a:sym typeface="Montserrat"/>
            </a:endParaRPr>
          </a:p>
        </p:txBody>
      </p:sp>
      <p:sp>
        <p:nvSpPr>
          <p:cNvPr id="8" name="Google Shape;80;p1">
            <a:extLst>
              <a:ext uri="{FF2B5EF4-FFF2-40B4-BE49-F238E27FC236}">
                <a16:creationId xmlns:a16="http://schemas.microsoft.com/office/drawing/2014/main" id="{A6D0A4A9-CD33-FE11-BA59-C46ED7D4705B}"/>
              </a:ext>
            </a:extLst>
          </p:cNvPr>
          <p:cNvSpPr txBox="1"/>
          <p:nvPr/>
        </p:nvSpPr>
        <p:spPr>
          <a:xfrm>
            <a:off x="5123157" y="5704569"/>
            <a:ext cx="8441700" cy="646331"/>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Clr>
                <a:srgbClr val="000000"/>
              </a:buClr>
              <a:buSzPts val="1700"/>
              <a:buFont typeface="Arial"/>
              <a:buNone/>
            </a:pPr>
            <a:r>
              <a:rPr lang="en-US" sz="2800" i="0" u="none" strike="noStrike" cap="none" dirty="0">
                <a:solidFill>
                  <a:srgbClr val="FFFFFF"/>
                </a:solidFill>
                <a:latin typeface="Montserrat"/>
                <a:ea typeface="Montserrat"/>
                <a:cs typeface="Montserrat"/>
                <a:sym typeface="Montserrat"/>
              </a:rPr>
              <a:t>250 words maximum</a:t>
            </a:r>
          </a:p>
        </p:txBody>
      </p:sp>
    </p:spTree>
    <p:extLst>
      <p:ext uri="{BB962C8B-B14F-4D97-AF65-F5344CB8AC3E}">
        <p14:creationId xmlns:p14="http://schemas.microsoft.com/office/powerpoint/2010/main" val="1270868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A12D8F0-7E4B-2248-09F7-EB6B6F336A0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E6853CE-7553-0F5E-2A21-05A72E075E43}"/>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CDBA77B-1DAB-C964-E700-2FD87AD15810}"/>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4DE6853-3531-7D33-554D-89D7A9BC176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E43AF95-B7AC-3079-FF38-E0FDBC23925F}"/>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73692BE-BED7-8A7D-5D6E-29EB2ABA7784}"/>
              </a:ext>
            </a:extLst>
          </p:cNvPr>
          <p:cNvSpPr/>
          <p:nvPr/>
        </p:nvSpPr>
        <p:spPr>
          <a:xfrm>
            <a:off x="914400" y="3279558"/>
            <a:ext cx="16459200" cy="5912568"/>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Most important takeaway message or lesson from your research</a:t>
            </a:r>
          </a:p>
          <a:p>
            <a:pPr marL="571500" indent="-571500" algn="l">
              <a:lnSpc>
                <a:spcPct val="100000"/>
              </a:lnSpc>
              <a:spcBef>
                <a:spcPts val="600"/>
              </a:spcBef>
              <a:spcAft>
                <a:spcPts val="600"/>
              </a:spcAft>
              <a:buBlip>
                <a:blip r:embed="rId4"/>
              </a:buBlip>
            </a:pPr>
            <a:r>
              <a:rPr lang="en-US" sz="3600" dirty="0">
                <a:latin typeface="Montserrat" pitchFamily="2" charset="77"/>
              </a:rPr>
              <a:t>Formulation: A few precisely worded sentences</a:t>
            </a:r>
          </a:p>
          <a:p>
            <a:pPr marL="571500" indent="-571500" algn="l">
              <a:lnSpc>
                <a:spcPct val="100000"/>
              </a:lnSpc>
              <a:spcBef>
                <a:spcPts val="600"/>
              </a:spcBef>
              <a:spcAft>
                <a:spcPts val="600"/>
              </a:spcAft>
              <a:buBlip>
                <a:blip r:embed="rId4"/>
              </a:buBlip>
            </a:pPr>
            <a:r>
              <a:rPr lang="en-US" sz="3600" dirty="0">
                <a:latin typeface="Montserrat" pitchFamily="2" charset="77"/>
              </a:rPr>
              <a:t>Three essential questions:</a:t>
            </a:r>
          </a:p>
          <a:p>
            <a:pPr marL="1028700" lvl="1" indent="-571500">
              <a:spcBef>
                <a:spcPts val="600"/>
              </a:spcBef>
              <a:spcAft>
                <a:spcPts val="600"/>
              </a:spcAft>
              <a:buBlip>
                <a:blip r:embed="rId4"/>
              </a:buBlip>
            </a:pPr>
            <a:r>
              <a:rPr lang="en-US" sz="3200" b="1" dirty="0">
                <a:latin typeface="Montserrat" pitchFamily="2" charset="77"/>
              </a:rPr>
              <a:t>Message: </a:t>
            </a:r>
            <a:r>
              <a:rPr lang="en-US" sz="3200" dirty="0">
                <a:latin typeface="Montserrat" pitchFamily="2" charset="77"/>
              </a:rPr>
              <a:t>How do the findings address the problem/gap?</a:t>
            </a:r>
          </a:p>
          <a:p>
            <a:pPr marL="1028700" lvl="1" indent="-571500">
              <a:spcBef>
                <a:spcPts val="600"/>
              </a:spcBef>
              <a:spcAft>
                <a:spcPts val="600"/>
              </a:spcAft>
              <a:buBlip>
                <a:blip r:embed="rId4"/>
              </a:buBlip>
            </a:pPr>
            <a:r>
              <a:rPr lang="en-US" sz="3200" b="1" dirty="0">
                <a:latin typeface="Montserrat" pitchFamily="2" charset="77"/>
              </a:rPr>
              <a:t>Importance: </a:t>
            </a:r>
            <a:r>
              <a:rPr lang="en-US" sz="3200" dirty="0">
                <a:latin typeface="Montserrat" pitchFamily="2" charset="77"/>
              </a:rPr>
              <a:t>What are the implications for the field?</a:t>
            </a:r>
          </a:p>
          <a:p>
            <a:pPr marL="1028700" lvl="1" indent="-571500">
              <a:spcBef>
                <a:spcPts val="600"/>
              </a:spcBef>
              <a:spcAft>
                <a:spcPts val="600"/>
              </a:spcAft>
              <a:buBlip>
                <a:blip r:embed="rId4"/>
              </a:buBlip>
            </a:pPr>
            <a:r>
              <a:rPr lang="en-US" sz="3200" b="1" dirty="0">
                <a:latin typeface="Montserrat" pitchFamily="2" charset="77"/>
              </a:rPr>
              <a:t>Perspective: </a:t>
            </a:r>
            <a:r>
              <a:rPr lang="en-US" sz="3200" dirty="0">
                <a:latin typeface="Montserrat" pitchFamily="2" charset="77"/>
              </a:rPr>
              <a:t>What are the recommendations and future studies/ programs/interventions?</a:t>
            </a:r>
            <a:endParaRPr lang="es-ES_tradnl" sz="5400" dirty="0">
              <a:latin typeface="Montserrat" pitchFamily="2" charset="77"/>
            </a:endParaRPr>
          </a:p>
        </p:txBody>
      </p:sp>
      <p:sp>
        <p:nvSpPr>
          <p:cNvPr id="2" name="Google Shape;129;p4">
            <a:extLst>
              <a:ext uri="{FF2B5EF4-FFF2-40B4-BE49-F238E27FC236}">
                <a16:creationId xmlns:a16="http://schemas.microsoft.com/office/drawing/2014/main" id="{610DF59A-BD06-145C-94BB-1200226433BB}"/>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Important takeaways</a:t>
            </a:r>
          </a:p>
        </p:txBody>
      </p:sp>
    </p:spTree>
    <p:extLst>
      <p:ext uri="{BB962C8B-B14F-4D97-AF65-F5344CB8AC3E}">
        <p14:creationId xmlns:p14="http://schemas.microsoft.com/office/powerpoint/2010/main" val="29930894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7AE8A55A-0D40-4913-E843-FAEB3D41575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95E41BB-45BD-0502-BFDF-9A294E770FA9}"/>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AFEBBD8-3D4D-0CB8-E59A-607DEFE973D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AF56333-5061-797D-F4E4-28FD86176F5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CC519D5-B734-05DE-DA6E-D4E0FCA3FE89}"/>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D2D05A90-CA24-D861-8F75-EFF28DAE153D}"/>
              </a:ext>
            </a:extLst>
          </p:cNvPr>
          <p:cNvSpPr/>
          <p:nvPr/>
        </p:nvSpPr>
        <p:spPr>
          <a:xfrm>
            <a:off x="914400" y="3279558"/>
            <a:ext cx="16459200" cy="5912568"/>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Bef>
                <a:spcPts val="600"/>
              </a:spcBef>
              <a:spcAft>
                <a:spcPts val="600"/>
              </a:spcAft>
              <a:buBlip>
                <a:blip r:embed="rId4"/>
              </a:buBlip>
            </a:pPr>
            <a:r>
              <a:rPr lang="en-US" sz="3600" dirty="0">
                <a:latin typeface="Montserrat" pitchFamily="2" charset="77"/>
              </a:rPr>
              <a:t>Your conclusions </a:t>
            </a:r>
            <a:r>
              <a:rPr lang="en-US" sz="3600" b="1" i="1" u="sng" dirty="0">
                <a:latin typeface="Montserrat" pitchFamily="2" charset="77"/>
              </a:rPr>
              <a:t>must</a:t>
            </a:r>
            <a:r>
              <a:rPr lang="en-US" sz="3600" dirty="0">
                <a:latin typeface="Montserrat" pitchFamily="2" charset="77"/>
              </a:rPr>
              <a:t> be accurately supported by the data.</a:t>
            </a:r>
          </a:p>
          <a:p>
            <a:pPr marL="571500" indent="-571500" algn="l">
              <a:lnSpc>
                <a:spcPct val="100000"/>
              </a:lnSpc>
              <a:spcBef>
                <a:spcPts val="600"/>
              </a:spcBef>
              <a:spcAft>
                <a:spcPts val="600"/>
              </a:spcAft>
              <a:buBlip>
                <a:blip r:embed="rId4"/>
              </a:buBlip>
            </a:pPr>
            <a:r>
              <a:rPr lang="en-US" sz="3600" dirty="0">
                <a:latin typeface="Montserrat" pitchFamily="2" charset="77"/>
              </a:rPr>
              <a:t>The key takeaways should focus on the research question(s) of study.</a:t>
            </a:r>
          </a:p>
          <a:p>
            <a:pPr marL="571500" indent="-571500" algn="l">
              <a:lnSpc>
                <a:spcPct val="100000"/>
              </a:lnSpc>
              <a:spcBef>
                <a:spcPts val="600"/>
              </a:spcBef>
              <a:spcAft>
                <a:spcPts val="600"/>
              </a:spcAft>
              <a:buBlip>
                <a:blip r:embed="rId4"/>
              </a:buBlip>
            </a:pPr>
            <a:r>
              <a:rPr lang="en-US" sz="3600" dirty="0">
                <a:latin typeface="Montserrat" pitchFamily="2" charset="77"/>
              </a:rPr>
              <a:t>Allow space to mention important or unexpected findings.</a:t>
            </a:r>
          </a:p>
          <a:p>
            <a:pPr marL="571500" indent="-571500" algn="l">
              <a:lnSpc>
                <a:spcPct val="100000"/>
              </a:lnSpc>
              <a:spcBef>
                <a:spcPts val="600"/>
              </a:spcBef>
              <a:spcAft>
                <a:spcPts val="600"/>
              </a:spcAft>
              <a:buBlip>
                <a:blip r:embed="rId4"/>
              </a:buBlip>
            </a:pPr>
            <a:r>
              <a:rPr lang="en-US" sz="3600" dirty="0">
                <a:latin typeface="Montserrat" pitchFamily="2" charset="77"/>
              </a:rPr>
              <a:t>Iterate on the implications of your findings for future FP research, program, services and policy.</a:t>
            </a:r>
          </a:p>
          <a:p>
            <a:pPr marL="571500" indent="-571500" algn="l">
              <a:lnSpc>
                <a:spcPct val="100000"/>
              </a:lnSpc>
              <a:spcBef>
                <a:spcPts val="600"/>
              </a:spcBef>
              <a:spcAft>
                <a:spcPts val="600"/>
              </a:spcAft>
              <a:buBlip>
                <a:blip r:embed="rId4"/>
              </a:buBlip>
            </a:pPr>
            <a:r>
              <a:rPr lang="en-US" sz="3600" dirty="0">
                <a:latin typeface="Montserrat" pitchFamily="2" charset="77"/>
              </a:rPr>
              <a:t>Ensure your conclusions are scrupulously honest and no claims are not supported by your data.</a:t>
            </a:r>
            <a:endParaRPr lang="es-ES_tradnl" sz="5400" dirty="0">
              <a:latin typeface="Montserrat" pitchFamily="2" charset="77"/>
            </a:endParaRPr>
          </a:p>
        </p:txBody>
      </p:sp>
      <p:sp>
        <p:nvSpPr>
          <p:cNvPr id="2" name="Google Shape;129;p4">
            <a:extLst>
              <a:ext uri="{FF2B5EF4-FFF2-40B4-BE49-F238E27FC236}">
                <a16:creationId xmlns:a16="http://schemas.microsoft.com/office/drawing/2014/main" id="{E65F0D50-0135-78EB-2806-AF49E454C065}"/>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Important takeaways</a:t>
            </a:r>
          </a:p>
        </p:txBody>
      </p:sp>
    </p:spTree>
    <p:extLst>
      <p:ext uri="{BB962C8B-B14F-4D97-AF65-F5344CB8AC3E}">
        <p14:creationId xmlns:p14="http://schemas.microsoft.com/office/powerpoint/2010/main" val="33636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9971F22-58B9-EE0A-C5DA-EBBE106564B8}"/>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8DB71B72-44F3-7AC7-1748-18978216247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3397AA9-7F80-0200-0107-5F241C230EB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0E006C3-066F-67F0-5407-D10C5884EC0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375EB4C-30DC-BE76-F1D2-72D6E11B80E4}"/>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3D483876-EC79-8188-2C74-AE5DAFE7ACE6}"/>
              </a:ext>
            </a:extLst>
          </p:cNvPr>
          <p:cNvSpPr/>
          <p:nvPr/>
        </p:nvSpPr>
        <p:spPr>
          <a:xfrm>
            <a:off x="914400" y="2932017"/>
            <a:ext cx="16459200" cy="6244067"/>
          </a:xfrm>
          <a:prstGeom prst="rect">
            <a:avLst/>
          </a:prstGeom>
          <a:noFill/>
          <a:ln>
            <a:noFill/>
          </a:ln>
        </p:spPr>
        <p:txBody>
          <a:bodyPr spcFirstLastPara="1" wrap="square" lIns="91425" tIns="45700" rIns="91425" bIns="45700" anchor="t" anchorCtr="0">
            <a:noAutofit/>
          </a:bodyPr>
          <a:lstStyle/>
          <a:p>
            <a:pPr algn="l">
              <a:lnSpc>
                <a:spcPct val="100000"/>
              </a:lnSpc>
              <a:spcBef>
                <a:spcPts val="600"/>
              </a:spcBef>
              <a:spcAft>
                <a:spcPts val="600"/>
              </a:spcAft>
            </a:pPr>
            <a:r>
              <a:rPr lang="en-US" sz="2600" b="1" dirty="0">
                <a:solidFill>
                  <a:schemeClr val="accent1"/>
                </a:solidFill>
                <a:latin typeface="Montserrat SemiBold" pitchFamily="2" charset="77"/>
              </a:rPr>
              <a:t>“</a:t>
            </a:r>
            <a:r>
              <a:rPr lang="en-US" sz="2600" b="1" dirty="0">
                <a:solidFill>
                  <a:srgbClr val="0070C0"/>
                </a:solidFill>
                <a:latin typeface="Montserrat SemiBold" pitchFamily="2" charset="77"/>
              </a:rPr>
              <a:t>Postpartum family planning uptake by six months is relatively high in SNNP-R and not significantly different between urban and rural women, reflecting the commitment of the government to provide comprehensive services to rural populations.  </a:t>
            </a:r>
            <a:r>
              <a:rPr lang="en-US" sz="2600" b="1" dirty="0">
                <a:latin typeface="Montserrat SemiBold" pitchFamily="2" charset="77"/>
              </a:rPr>
              <a:t>HEWs provide the majority of modern contraceptive services to postpartum women, again demonstrating the success of the HEW program in provision of contraceptive services, and long-acting methods in particular.  </a:t>
            </a:r>
            <a:r>
              <a:rPr lang="en-US" sz="2600" b="1" dirty="0">
                <a:solidFill>
                  <a:srgbClr val="00B050"/>
                </a:solidFill>
                <a:latin typeface="Montserrat SemiBold" pitchFamily="2" charset="77"/>
              </a:rPr>
              <a:t>The difference in uptake, however, between women who see a skilled ANC provider other than an HEW at least once in their pregnancy relative to women who do not reflects that demand generation and counseling regarding PPFP are not being effectively delivered by HEWs alone.</a:t>
            </a:r>
            <a:r>
              <a:rPr lang="en-US" sz="2600" b="1" dirty="0">
                <a:latin typeface="Montserrat SemiBold" pitchFamily="2" charset="77"/>
              </a:rPr>
              <a:t>  </a:t>
            </a:r>
            <a:r>
              <a:rPr lang="en-US" sz="2600" b="1" dirty="0">
                <a:solidFill>
                  <a:srgbClr val="7030A0"/>
                </a:solidFill>
                <a:latin typeface="Montserrat SemiBold" pitchFamily="2" charset="77"/>
              </a:rPr>
              <a:t>More information is needed to explain why counseling on PPFP is not being effectively delivered outside of the advanced health care system, but this demonstrates that increased training on PPFP counseling may be needed for HEWs if PPFP is identified as a priority of the Ethiopian government.  Additional focus should also be placed on counseling women that they may be at risk of pregnancy even while </a:t>
            </a:r>
            <a:r>
              <a:rPr lang="en-US" sz="2600" b="1" dirty="0" err="1">
                <a:solidFill>
                  <a:srgbClr val="7030A0"/>
                </a:solidFill>
                <a:latin typeface="Montserrat SemiBold" pitchFamily="2" charset="77"/>
              </a:rPr>
              <a:t>amenorrheaic</a:t>
            </a:r>
            <a:r>
              <a:rPr lang="en-US" sz="2600" b="1" dirty="0">
                <a:solidFill>
                  <a:srgbClr val="7030A0"/>
                </a:solidFill>
                <a:latin typeface="Montserrat SemiBold" pitchFamily="2" charset="77"/>
              </a:rPr>
              <a:t> to avoid unintended pregnancies.”</a:t>
            </a:r>
            <a:endParaRPr lang="en-US" sz="2600" b="1" kern="100" dirty="0">
              <a:effectLst/>
              <a:latin typeface="Montserrat SemiBold"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600" kern="100" dirty="0">
              <a:effectLst/>
              <a:latin typeface="Montserrat" pitchFamily="2" charset="77"/>
              <a:ea typeface="Aptos" panose="020B0004020202020204" pitchFamily="34" charset="0"/>
              <a:cs typeface="Times New Roman" panose="02020603050405020304" pitchFamily="18" charset="0"/>
            </a:endParaRPr>
          </a:p>
          <a:p>
            <a:pPr>
              <a:spcBef>
                <a:spcPts val="900"/>
              </a:spcBef>
              <a:buSzPct val="110000"/>
              <a:defRPr sz="3000">
                <a:latin typeface="+mj-lt"/>
                <a:ea typeface="+mj-ea"/>
                <a:cs typeface="+mj-cs"/>
                <a:sym typeface="Helvetica"/>
              </a:defRPr>
            </a:pPr>
            <a:endParaRPr lang="es-ES_tradnl" sz="2600" dirty="0">
              <a:latin typeface="Montserrat" pitchFamily="2" charset="77"/>
            </a:endParaRPr>
          </a:p>
        </p:txBody>
      </p:sp>
      <p:sp>
        <p:nvSpPr>
          <p:cNvPr id="3" name="Rectangle 2">
            <a:extLst>
              <a:ext uri="{FF2B5EF4-FFF2-40B4-BE49-F238E27FC236}">
                <a16:creationId xmlns:a16="http://schemas.microsoft.com/office/drawing/2014/main" id="{0DC8FEBF-60AC-839E-147E-5F766835487A}"/>
              </a:ext>
            </a:extLst>
          </p:cNvPr>
          <p:cNvSpPr/>
          <p:nvPr/>
        </p:nvSpPr>
        <p:spPr>
          <a:xfrm>
            <a:off x="914400" y="9414298"/>
            <a:ext cx="16459200" cy="523220"/>
          </a:xfrm>
          <a:prstGeom prst="rect">
            <a:avLst/>
          </a:prstGeom>
        </p:spPr>
        <p:txBody>
          <a:bodyPr wrap="square">
            <a:spAutoFit/>
          </a:bodyPr>
          <a:lstStyle/>
          <a:p>
            <a:r>
              <a:rPr lang="en-US" dirty="0">
                <a:solidFill>
                  <a:srgbClr val="333333"/>
                </a:solidFill>
                <a:latin typeface="Montserrat" pitchFamily="2" charset="77"/>
                <a:ea typeface="Times New Roman" panose="02020603050405020304" pitchFamily="18" charset="0"/>
                <a:cs typeface="Times New Roman" panose="02020603050405020304" pitchFamily="18" charset="0"/>
              </a:rPr>
              <a:t>Zimmerman L, Ahmed S, et al: Do Maternal Care Contacts Improve Postpartum family planning?  Evidence from a longitudinal cohort study in SNNPR, Ethiopia. Paper presented at: 5th International Conference on FP (ICFP); November 12–15; Kigali, Rwanda. ICFP Program. [online database]. </a:t>
            </a:r>
            <a:r>
              <a:rPr lang="en-US" dirty="0">
                <a:solidFill>
                  <a:srgbClr val="333333"/>
                </a:solidFill>
                <a:latin typeface="Montserrat" pitchFamily="2" charset="77"/>
                <a:ea typeface="Calibri" panose="020F0502020204030204" pitchFamily="34" charset="0"/>
                <a:cs typeface="Times New Roman" panose="02020603050405020304" pitchFamily="18" charset="0"/>
                <a:hlinkClick r:id="rId4"/>
              </a:rPr>
              <a:t>https://www.xcdsystem.com/icfp/program/fhwQ4ds/index.cfm</a:t>
            </a:r>
            <a:endParaRPr lang="en-US" sz="2400" dirty="0">
              <a:effectLst/>
              <a:latin typeface="Montserrat" pitchFamily="2" charset="77"/>
              <a:ea typeface="Calibri" panose="020F0502020204030204" pitchFamily="34" charset="0"/>
              <a:cs typeface="Times New Roman" panose="02020603050405020304" pitchFamily="18" charset="0"/>
            </a:endParaRPr>
          </a:p>
        </p:txBody>
      </p:sp>
      <p:sp>
        <p:nvSpPr>
          <p:cNvPr id="2" name="Google Shape;129;p4">
            <a:extLst>
              <a:ext uri="{FF2B5EF4-FFF2-40B4-BE49-F238E27FC236}">
                <a16:creationId xmlns:a16="http://schemas.microsoft.com/office/drawing/2014/main" id="{B77A5F81-CF50-2A1F-85E8-DF5BCEDF882D}"/>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Example</a:t>
            </a:r>
          </a:p>
        </p:txBody>
      </p:sp>
    </p:spTree>
    <p:extLst>
      <p:ext uri="{BB962C8B-B14F-4D97-AF65-F5344CB8AC3E}">
        <p14:creationId xmlns:p14="http://schemas.microsoft.com/office/powerpoint/2010/main" val="30732563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3F03-8093-C4F4-D55D-F322C0F7EA7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B84B291-EE49-72DF-25DC-DDFF549BBE6D}"/>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BEA59C5C-7E76-8294-44E2-F07343B5463A}"/>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5BD552F4-A7EB-8FCD-57B3-8A9DAFC5428C}"/>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99DAA8B0-E371-6865-455B-0C2F6511A60A}"/>
              </a:ext>
            </a:extLst>
          </p:cNvPr>
          <p:cNvSpPr txBox="1"/>
          <p:nvPr/>
        </p:nvSpPr>
        <p:spPr>
          <a:xfrm>
            <a:off x="-217582" y="4347767"/>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Research Misconduct</a:t>
            </a:r>
            <a:endParaRPr lang="en-US"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36615290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DF04560-D803-E754-CE7E-60188D1368A6}"/>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0A6A525-F592-E268-4C49-9BC632D77656}"/>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0AFDD287-801A-1C45-C4F9-E80F353A297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385C2CF3-EF57-1E8B-8A4E-2115B9E22533}"/>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B1F22568-9CFC-4F7C-91EB-33FA3F4A696A}"/>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6849A5A-3F03-E24D-8B29-3C1D0807FD94}"/>
              </a:ext>
            </a:extLst>
          </p:cNvPr>
          <p:cNvSpPr/>
          <p:nvPr/>
        </p:nvSpPr>
        <p:spPr>
          <a:xfrm>
            <a:off x="914400" y="2951067"/>
            <a:ext cx="16459200" cy="6283198"/>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Fabrication: </a:t>
            </a:r>
          </a:p>
          <a:p>
            <a:pPr lvl="2">
              <a:spcBef>
                <a:spcPts val="600"/>
              </a:spcBef>
              <a:buSzPct val="110000"/>
              <a:defRPr sz="2800">
                <a:latin typeface="+mj-lt"/>
                <a:ea typeface="+mj-ea"/>
                <a:cs typeface="+mj-cs"/>
                <a:sym typeface="Helvetica"/>
              </a:defRPr>
            </a:pPr>
            <a:r>
              <a:rPr lang="en-US" sz="3200" dirty="0">
                <a:latin typeface="Montserrat" pitchFamily="2" charset="77"/>
              </a:rPr>
              <a:t>The ICFP Scientific Subcommittee conducts thorough investigations whenever data fabrication is suspected, and abstracts are likely to be rejected in such cases.</a:t>
            </a:r>
          </a:p>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Falsification:</a:t>
            </a:r>
          </a:p>
          <a:p>
            <a:pPr lvl="1">
              <a:spcBef>
                <a:spcPts val="600"/>
              </a:spcBef>
              <a:buSzPct val="110000"/>
              <a:defRPr sz="2800">
                <a:latin typeface="+mj-lt"/>
                <a:ea typeface="+mj-ea"/>
                <a:cs typeface="+mj-cs"/>
                <a:sym typeface="Helvetica"/>
              </a:defRPr>
            </a:pPr>
            <a:r>
              <a:rPr lang="en-US" sz="3200" dirty="0">
                <a:latin typeface="Montserrat" pitchFamily="2" charset="77"/>
              </a:rPr>
              <a:t>Any manipulation of research findings or inaccurate representation of data may lead to rejection of the abstracts.</a:t>
            </a:r>
          </a:p>
          <a:p>
            <a:pPr marL="571500" indent="-571500">
              <a:spcBef>
                <a:spcPts val="600"/>
              </a:spcBef>
              <a:buSzPct val="110000"/>
              <a:buBlip>
                <a:blip r:embed="rId4"/>
              </a:buBlip>
              <a:defRPr sz="2800">
                <a:latin typeface="+mj-lt"/>
                <a:ea typeface="+mj-ea"/>
                <a:cs typeface="+mj-cs"/>
                <a:sym typeface="Helvetica"/>
              </a:defRPr>
            </a:pPr>
            <a:r>
              <a:rPr lang="en-US" sz="3600" b="1" dirty="0">
                <a:latin typeface="Montserrat" pitchFamily="2" charset="77"/>
              </a:rPr>
              <a:t>Plagiarism:</a:t>
            </a:r>
          </a:p>
          <a:p>
            <a:pPr>
              <a:spcBef>
                <a:spcPts val="600"/>
              </a:spcBef>
              <a:buSzPct val="110000"/>
              <a:defRPr sz="2800">
                <a:latin typeface="+mj-lt"/>
                <a:ea typeface="+mj-ea"/>
                <a:cs typeface="+mj-cs"/>
                <a:sym typeface="Helvetica"/>
              </a:defRPr>
            </a:pPr>
            <a:r>
              <a:rPr lang="en-US" sz="3200" dirty="0">
                <a:latin typeface="Montserrat" pitchFamily="2" charset="77"/>
              </a:rPr>
              <a:t>Using another author’s words, ideas or phrasing without  proper attribution is strictly punishable and concerned abstracts will be rejected.</a:t>
            </a:r>
          </a:p>
        </p:txBody>
      </p:sp>
      <p:sp>
        <p:nvSpPr>
          <p:cNvPr id="2"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E57DCA88-159A-25F7-1078-451F17AF47D7}"/>
              </a:ext>
            </a:extLst>
          </p:cNvPr>
          <p:cNvSpPr txBox="1"/>
          <p:nvPr/>
        </p:nvSpPr>
        <p:spPr>
          <a:xfrm>
            <a:off x="914401" y="9234265"/>
            <a:ext cx="15966528"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lgn="l">
              <a:lnSpc>
                <a:spcPct val="100000"/>
              </a:lnSpc>
              <a:spcBef>
                <a:spcPts val="600"/>
              </a:spcBef>
              <a:spcAft>
                <a:spcPts val="600"/>
              </a:spcAft>
            </a:pPr>
            <a:r>
              <a:rPr lang="en-US" sz="2000" i="1" dirty="0">
                <a:latin typeface="Montserrat" pitchFamily="2" charset="77"/>
              </a:rPr>
              <a:t>More on our research ethics policy can be found here: </a:t>
            </a:r>
            <a:r>
              <a:rPr lang="en-US" sz="2000" i="1" dirty="0">
                <a:latin typeface="Montserrat" pitchFamily="2" charset="77"/>
                <a:hlinkClick r:id="rId5"/>
              </a:rPr>
              <a:t>https://www.jhsph.edu/offices-and-services/student-affairs/resources/student-policies/_documents/academic-ethics-code.pdf</a:t>
            </a:r>
            <a:r>
              <a:rPr lang="en-US" sz="2000" i="1" dirty="0">
                <a:latin typeface="Montserrat" pitchFamily="2" charset="77"/>
              </a:rPr>
              <a:t> </a:t>
            </a:r>
          </a:p>
        </p:txBody>
      </p:sp>
      <p:sp>
        <p:nvSpPr>
          <p:cNvPr id="3" name="Google Shape;129;p4">
            <a:extLst>
              <a:ext uri="{FF2B5EF4-FFF2-40B4-BE49-F238E27FC236}">
                <a16:creationId xmlns:a16="http://schemas.microsoft.com/office/drawing/2014/main" id="{51D8D379-8345-E23B-679A-D82E28C019E7}"/>
              </a:ext>
            </a:extLst>
          </p:cNvPr>
          <p:cNvSpPr txBox="1"/>
          <p:nvPr/>
        </p:nvSpPr>
        <p:spPr>
          <a:xfrm>
            <a:off x="933450" y="625945"/>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Good research conduct is essential</a:t>
            </a:r>
          </a:p>
        </p:txBody>
      </p:sp>
    </p:spTree>
    <p:extLst>
      <p:ext uri="{BB962C8B-B14F-4D97-AF65-F5344CB8AC3E}">
        <p14:creationId xmlns:p14="http://schemas.microsoft.com/office/powerpoint/2010/main" val="14632983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A177E-4E82-3C5E-E71C-522297C9267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470E81EE-595D-02CE-62DC-866F3A1144CE}"/>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CA2EC848-AB4D-FE39-4E7E-28760E3392D2}"/>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AC6CF736-EC08-654C-C2B0-5B654A925323}"/>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EF9C6EB7-822C-B79F-84BF-878BAC76B612}"/>
              </a:ext>
            </a:extLst>
          </p:cNvPr>
          <p:cNvSpPr txBox="1"/>
          <p:nvPr/>
        </p:nvSpPr>
        <p:spPr>
          <a:xfrm>
            <a:off x="69017" y="4490754"/>
            <a:ext cx="18252849"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Frequently Asked Questions</a:t>
            </a: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8530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Google Shape;125;p4"/>
          <p:cNvGrpSpPr/>
          <p:nvPr/>
        </p:nvGrpSpPr>
        <p:grpSpPr>
          <a:xfrm>
            <a:off x="175" y="-152400"/>
            <a:ext cx="18288219" cy="2590820"/>
            <a:chOff x="0" y="-38100"/>
            <a:chExt cx="5123755" cy="850900"/>
          </a:xfrm>
        </p:grpSpPr>
        <p:sp>
          <p:nvSpPr>
            <p:cNvPr id="126" name="Google Shape;126;p4"/>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Why present your </a:t>
            </a:r>
            <a:r>
              <a:rPr lang="en-US" sz="4800" b="1" dirty="0">
                <a:solidFill>
                  <a:srgbClr val="FFFFFF"/>
                </a:solidFill>
                <a:latin typeface="Montserrat"/>
                <a:ea typeface="Montserrat"/>
                <a:cs typeface="Montserrat"/>
                <a:sym typeface="Montserrat"/>
              </a:rPr>
              <a:t>research </a:t>
            </a:r>
            <a:r>
              <a:rPr lang="en-US" sz="4800" b="1" i="0" u="none" strike="noStrike" cap="none" dirty="0">
                <a:solidFill>
                  <a:srgbClr val="FFFFFF"/>
                </a:solidFill>
                <a:latin typeface="Montserrat"/>
                <a:ea typeface="Montserrat"/>
                <a:cs typeface="Montserrat"/>
                <a:sym typeface="Montserrat"/>
              </a:rPr>
              <a:t>at ICFP?</a:t>
            </a:r>
          </a:p>
        </p:txBody>
      </p:sp>
      <p:sp>
        <p:nvSpPr>
          <p:cNvPr id="130" name="Google Shape;130;p4"/>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Contribute</a:t>
            </a:r>
            <a:r>
              <a:rPr lang="en-US" sz="3600" dirty="0">
                <a:latin typeface="Montserrat" pitchFamily="2" charset="77"/>
              </a:rPr>
              <a:t> to the field of family planning (FP) with new knowledge.</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Learn</a:t>
            </a:r>
            <a:r>
              <a:rPr lang="en-US" sz="3600" dirty="0">
                <a:latin typeface="Montserrat" pitchFamily="2" charset="77"/>
              </a:rPr>
              <a:t> about the most recent advancements in the field of FP.</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Raise</a:t>
            </a:r>
            <a:r>
              <a:rPr lang="en-US" sz="3600" dirty="0">
                <a:latin typeface="Montserrat" pitchFamily="2" charset="77"/>
              </a:rPr>
              <a:t> awareness about your research and explore opportunities for research collaboration.</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Develop</a:t>
            </a:r>
            <a:r>
              <a:rPr lang="en-US" sz="3600" dirty="0">
                <a:latin typeface="Montserrat" pitchFamily="2" charset="77"/>
              </a:rPr>
              <a:t> new skills and practices through interactions with other researchers, advocates, service providers, program implementers and policymakers.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Add</a:t>
            </a:r>
            <a:r>
              <a:rPr lang="en-US" sz="3600" dirty="0">
                <a:latin typeface="Montserrat" pitchFamily="2" charset="77"/>
              </a:rPr>
              <a:t> to your professional development and overall profile.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F4A31CE-D704-77EC-86DE-56A5789E4B0C}"/>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6864E25D-51B8-0037-9925-2E4CADCD3147}"/>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C8659AF-D99A-9394-C97C-8676963EEBC1}"/>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2C04A06-1D4F-7BC1-5964-517499EA27E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8A8D95CA-7329-6282-1ED1-D449D73CB3F5}"/>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2C064AC2-EC43-9FC6-F08D-1FE2D6B3D6D3}"/>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Which abstracts are likely to be accepted </a:t>
            </a:r>
          </a:p>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for ICFP?</a:t>
            </a:r>
          </a:p>
        </p:txBody>
      </p:sp>
      <p:sp>
        <p:nvSpPr>
          <p:cNvPr id="3" name="Google Shape;130;p4">
            <a:extLst>
              <a:ext uri="{FF2B5EF4-FFF2-40B4-BE49-F238E27FC236}">
                <a16:creationId xmlns:a16="http://schemas.microsoft.com/office/drawing/2014/main" id="{776C6602-9863-3432-6C7B-745F18D9F8A3}"/>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strictly following the guidelines and word count.</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presenting new knowledge or evidence supported by the data and clear analysis methodology.</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Abstracts written in </a:t>
            </a:r>
            <a:r>
              <a:rPr lang="en-US" sz="3600" b="1" dirty="0">
                <a:latin typeface="Montserrat" pitchFamily="2" charset="77"/>
              </a:rPr>
              <a:t>English, French, or Spanish</a:t>
            </a:r>
            <a:r>
              <a:rPr lang="en-US" sz="3600" dirty="0">
                <a:latin typeface="Montserrat" pitchFamily="2" charset="77"/>
              </a:rPr>
              <a: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Abstracts in </a:t>
            </a:r>
            <a:r>
              <a:rPr lang="en-US" sz="3000" b="1" dirty="0">
                <a:latin typeface="Montserrat" pitchFamily="2" charset="77"/>
              </a:rPr>
              <a:t>English, French, or Spanish </a:t>
            </a:r>
            <a:r>
              <a:rPr lang="en-US" sz="3000" dirty="0">
                <a:latin typeface="Montserrat" pitchFamily="2" charset="77"/>
              </a:rPr>
              <a:t>languages have equal chance to be accepted.</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Ensure clarity of the language used in the abstract.</a:t>
            </a:r>
          </a:p>
          <a:p>
            <a:pPr marL="571500" lvl="2"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Review your abstracts to make sur there are no typos or wrong words</a:t>
            </a:r>
          </a:p>
        </p:txBody>
      </p:sp>
    </p:spTree>
    <p:extLst>
      <p:ext uri="{BB962C8B-B14F-4D97-AF65-F5344CB8AC3E}">
        <p14:creationId xmlns:p14="http://schemas.microsoft.com/office/powerpoint/2010/main" val="38193192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C89D4A8-EBF1-5F69-7AE9-2579C96E4C3A}"/>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F5179CE-FA2F-E3A3-21B4-DB7381C530E2}"/>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FFBF9139-E03A-9D08-3A7F-2CD53A27FE1F}"/>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E40BB7C1-1763-D4BD-1FA1-1363DDDCDA9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075CC56E-C4E8-1132-D73E-EB562BF6A9C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5607BAA1-0411-7252-93C6-FC4FF9CA2E4D}"/>
              </a:ext>
            </a:extLst>
          </p:cNvPr>
          <p:cNvSpPr txBox="1"/>
          <p:nvPr/>
        </p:nvSpPr>
        <p:spPr>
          <a:xfrm>
            <a:off x="914400" y="404346"/>
            <a:ext cx="15716100" cy="147732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Why long abstracts for ICFP </a:t>
            </a:r>
          </a:p>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(1000 words vs 300 words)?</a:t>
            </a:r>
          </a:p>
        </p:txBody>
      </p:sp>
      <p:sp>
        <p:nvSpPr>
          <p:cNvPr id="3" name="Google Shape;130;p4">
            <a:extLst>
              <a:ext uri="{FF2B5EF4-FFF2-40B4-BE49-F238E27FC236}">
                <a16:creationId xmlns:a16="http://schemas.microsoft.com/office/drawing/2014/main" id="{DD0E15F9-FA1F-7C87-8702-226783D1D722}"/>
              </a:ext>
            </a:extLst>
          </p:cNvPr>
          <p:cNvSpPr/>
          <p:nvPr/>
        </p:nvSpPr>
        <p:spPr>
          <a:xfrm>
            <a:off x="914400" y="2932017"/>
            <a:ext cx="16459200" cy="5864442"/>
          </a:xfrm>
          <a:prstGeom prst="rect">
            <a:avLst/>
          </a:prstGeom>
          <a:noFill/>
          <a:ln>
            <a:noFill/>
          </a:ln>
        </p:spPr>
        <p:txBody>
          <a:bodyPr spcFirstLastPara="1" wrap="square" lIns="91425" tIns="45700" rIns="91425" bIns="45700" anchor="t" anchorCtr="0">
            <a:noAutofit/>
          </a:bodyPr>
          <a:lstStyle/>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ICFP allows up to 1000 words for individual abstracts and 400 words for abstracts submitted as part of a preformed panel.</a:t>
            </a:r>
            <a:br>
              <a:rPr lang="en-US" sz="3600" dirty="0">
                <a:latin typeface="Montserrat" pitchFamily="2" charset="77"/>
              </a:rPr>
            </a:br>
            <a:endParaRPr lang="en-US" sz="3600" dirty="0">
              <a:latin typeface="Montserrat" pitchFamily="2" charset="77"/>
            </a:endParaRPr>
          </a:p>
          <a:p>
            <a:pPr marL="571500" indent="-571500">
              <a:spcBef>
                <a:spcPts val="600"/>
              </a:spcBef>
              <a:buSzPct val="110000"/>
              <a:buBlip>
                <a:blip r:embed="rId4"/>
              </a:buBlip>
              <a:defRPr sz="2600">
                <a:latin typeface="+mj-lt"/>
                <a:ea typeface="+mj-ea"/>
                <a:cs typeface="+mj-cs"/>
                <a:sym typeface="Helvetica"/>
              </a:defRPr>
            </a:pPr>
            <a:r>
              <a:rPr lang="en-US" sz="3600" dirty="0">
                <a:latin typeface="Montserrat" pitchFamily="2" charset="77"/>
              </a:rPr>
              <a:t>Long abstracts allow authors to:</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Provide sufficient details that allow the ICFP Scientific Subcommittee to appropriately review the abstract.</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Clearly clarify the research question(s) and context.</a:t>
            </a:r>
          </a:p>
          <a:p>
            <a:pPr marL="571500" indent="-571500">
              <a:spcBef>
                <a:spcPts val="600"/>
              </a:spcBef>
              <a:buSzPct val="110000"/>
              <a:buFont typeface="Arial" panose="020B0604020202020204" pitchFamily="34" charset="0"/>
              <a:buChar char="•"/>
              <a:defRPr sz="2600">
                <a:latin typeface="+mj-lt"/>
                <a:ea typeface="+mj-ea"/>
                <a:cs typeface="+mj-cs"/>
                <a:sym typeface="Helvetica"/>
              </a:defRPr>
            </a:pPr>
            <a:r>
              <a:rPr lang="en-US" sz="3000" dirty="0">
                <a:latin typeface="Montserrat" pitchFamily="2" charset="77"/>
              </a:rPr>
              <a:t>Explain the methodology in detail and results.</a:t>
            </a:r>
          </a:p>
        </p:txBody>
      </p:sp>
    </p:spTree>
    <p:extLst>
      <p:ext uri="{BB962C8B-B14F-4D97-AF65-F5344CB8AC3E}">
        <p14:creationId xmlns:p14="http://schemas.microsoft.com/office/powerpoint/2010/main" val="28108783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898E85AE-D423-EBBF-A3B7-38B003F3C78D}"/>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2E02430E-37E4-F9F9-8133-B7E3DA1CFD7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03C16FA-1A87-E4CF-8B5F-AFC7BAD62C7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5F09BB31-1279-B7A3-A934-415DFE31495B}"/>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8C0FB83-6B90-0274-6428-52A23AD11C22}"/>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1AE43032-B69C-4A10-71D7-56C10E4DD891}"/>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9F9B9E51-8DBC-5063-2F77-E82585D23840}"/>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indent="-571500" algn="l">
              <a:lnSpc>
                <a:spcPct val="100000"/>
              </a:lnSpc>
              <a:spcAft>
                <a:spcPts val="1200"/>
              </a:spcAft>
              <a:buBlip>
                <a:blip r:embed="rId4"/>
              </a:buBlip>
            </a:pPr>
            <a:r>
              <a:rPr lang="en-US" sz="3600" dirty="0">
                <a:latin typeface="Montserrat" pitchFamily="2" charset="77"/>
              </a:rPr>
              <a:t>Make sure you stay on topic</a:t>
            </a:r>
          </a:p>
          <a:p>
            <a:pPr marL="914400" lvl="1" indent="-457200">
              <a:spcAft>
                <a:spcPts val="1200"/>
              </a:spcAft>
              <a:buBlip>
                <a:blip r:embed="rId4"/>
              </a:buBlip>
            </a:pPr>
            <a:r>
              <a:rPr lang="en-US" sz="2800" b="1" dirty="0">
                <a:latin typeface="Montserrat" pitchFamily="2" charset="77"/>
              </a:rPr>
              <a:t>Abstracts that do not address family planning will not be accepted.</a:t>
            </a:r>
            <a:br>
              <a:rPr lang="en-US" sz="2800" dirty="0">
                <a:latin typeface="Montserrat" pitchFamily="2" charset="77"/>
              </a:rPr>
            </a:br>
            <a:endParaRPr lang="en-US" sz="3600" dirty="0">
              <a:latin typeface="Montserrat" pitchFamily="2" charset="77"/>
            </a:endParaRPr>
          </a:p>
          <a:p>
            <a:pPr marL="571500" indent="-571500" algn="l">
              <a:lnSpc>
                <a:spcPct val="100000"/>
              </a:lnSpc>
              <a:spcAft>
                <a:spcPts val="1200"/>
              </a:spcAft>
              <a:buBlip>
                <a:blip r:embed="rId4"/>
              </a:buBlip>
            </a:pPr>
            <a:r>
              <a:rPr lang="en-US" sz="3600" dirty="0">
                <a:latin typeface="Montserrat" pitchFamily="2" charset="77"/>
              </a:rPr>
              <a:t>Rule of three: “Simple,” “Clear,” and “Comprehensible”</a:t>
            </a:r>
          </a:p>
          <a:p>
            <a:pPr marL="914400" lvl="1" indent="-457200">
              <a:spcAft>
                <a:spcPts val="1200"/>
              </a:spcAft>
              <a:buBlip>
                <a:blip r:embed="rId4"/>
              </a:buBlip>
            </a:pPr>
            <a:r>
              <a:rPr lang="en-US" sz="2800" dirty="0">
                <a:latin typeface="Montserrat" pitchFamily="2" charset="77"/>
              </a:rPr>
              <a:t>Avoid very long sentences and dense paragraphs. </a:t>
            </a:r>
          </a:p>
          <a:p>
            <a:pPr marL="914400" lvl="1" indent="-457200">
              <a:spcAft>
                <a:spcPts val="1200"/>
              </a:spcAft>
              <a:buBlip>
                <a:blip r:embed="rId4"/>
              </a:buBlip>
            </a:pPr>
            <a:r>
              <a:rPr lang="en-US" sz="2800" dirty="0">
                <a:latin typeface="Montserrat" pitchFamily="2" charset="77"/>
              </a:rPr>
              <a:t>Do not use unusual terms and acronyms without defining them.</a:t>
            </a:r>
          </a:p>
          <a:p>
            <a:pPr marL="914400" lvl="1" indent="-457200">
              <a:spcAft>
                <a:spcPts val="1200"/>
              </a:spcAft>
              <a:buBlip>
                <a:blip r:embed="rId4"/>
              </a:buBlip>
            </a:pPr>
            <a:r>
              <a:rPr lang="en-US" sz="2800" dirty="0">
                <a:latin typeface="Montserrat" pitchFamily="2" charset="77"/>
              </a:rPr>
              <a:t>Consider having your abstract reviewed by a native speaker of the language of your abstract before submission.</a:t>
            </a:r>
            <a:br>
              <a:rPr lang="en-US" sz="2800" dirty="0">
                <a:latin typeface="Montserrat" pitchFamily="2" charset="77"/>
              </a:rPr>
            </a:br>
            <a:endParaRPr lang="en-US" sz="2800" dirty="0">
              <a:latin typeface="Montserrat" pitchFamily="2" charset="77"/>
            </a:endParaRPr>
          </a:p>
          <a:p>
            <a:pPr marL="571500" indent="-571500" algn="l">
              <a:lnSpc>
                <a:spcPct val="100000"/>
              </a:lnSpc>
              <a:spcAft>
                <a:spcPts val="1200"/>
              </a:spcAft>
              <a:buBlip>
                <a:blip r:embed="rId4"/>
              </a:buBlip>
            </a:pPr>
            <a:r>
              <a:rPr lang="en-US" sz="3600" dirty="0">
                <a:latin typeface="Montserrat" pitchFamily="2" charset="77"/>
              </a:rPr>
              <a:t>Be consistent when you write the confidence intervals and the number of decimals.</a:t>
            </a:r>
          </a:p>
        </p:txBody>
      </p:sp>
      <p:sp>
        <p:nvSpPr>
          <p:cNvPr id="4" name="More on our research ethics policy can be found here https://www.jhsph.edu/offices-and-services/student-affairs/resources/student-policies/_documents/academic-ethics-code.pdf">
            <a:extLst>
              <a:ext uri="{FF2B5EF4-FFF2-40B4-BE49-F238E27FC236}">
                <a16:creationId xmlns:a16="http://schemas.microsoft.com/office/drawing/2014/main" id="{F434C963-A79A-372B-63B9-F664524C71D5}"/>
              </a:ext>
            </a:extLst>
          </p:cNvPr>
          <p:cNvSpPr txBox="1"/>
          <p:nvPr/>
        </p:nvSpPr>
        <p:spPr>
          <a:xfrm>
            <a:off x="914401" y="9691296"/>
            <a:ext cx="15966528"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lang="en-US" sz="1200" dirty="0">
                <a:latin typeface="Montserrat" pitchFamily="2" charset="77"/>
                <a:hlinkClick r:id="rId5"/>
              </a:rPr>
              <a:t>Source:</a:t>
            </a:r>
            <a:r>
              <a:rPr lang="en-US" sz="1200" dirty="0">
                <a:latin typeface="Montserrat" pitchFamily="2" charset="77"/>
              </a:rPr>
              <a:t>	Mary M. Shirley. 0A Dozen Dos and Don’ts: Thoughts after Reading Hundreds of Abstracts. </a:t>
            </a:r>
            <a:r>
              <a:rPr lang="en-US" sz="1200" dirty="0">
                <a:latin typeface="Montserrat" pitchFamily="2" charset="77"/>
                <a:hlinkClick r:id="rId5"/>
              </a:rPr>
              <a:t>https://www.coase.org/writings/shirley2010dosanddontsinabstracts.pdf</a:t>
            </a:r>
            <a:endParaRPr lang="en-US" sz="1200" dirty="0">
              <a:latin typeface="Montserrat" pitchFamily="2" charset="77"/>
            </a:endParaRPr>
          </a:p>
        </p:txBody>
      </p:sp>
    </p:spTree>
    <p:extLst>
      <p:ext uri="{BB962C8B-B14F-4D97-AF65-F5344CB8AC3E}">
        <p14:creationId xmlns:p14="http://schemas.microsoft.com/office/powerpoint/2010/main" val="30204716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C630D719-632B-5389-4E51-93EF84A591D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078C060-6A21-4EE6-1E9D-0844FE66180E}"/>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69D7301A-3545-7A40-E966-112DE0C5405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BC8B5CF6-F0A2-890E-027E-AEBBB3D43D7C}"/>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46C4F061-0428-1DF9-4295-7A7ADDDA855E}"/>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FB2A192E-A6F7-47CF-E8E0-AB8CF87AE30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11DC6CAB-5145-FB32-505E-4EFABECC8F7B}"/>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en-US" sz="3600" dirty="0">
                <a:latin typeface="Montserrat" pitchFamily="2" charset="77"/>
              </a:rPr>
              <a:t>Avoid using the passive voice </a:t>
            </a:r>
          </a:p>
          <a:p>
            <a:pPr marL="571500" lvl="1" indent="-571500">
              <a:spcAft>
                <a:spcPts val="1200"/>
              </a:spcAft>
              <a:buBlip>
                <a:blip r:embed="rId4"/>
              </a:buBlip>
            </a:pPr>
            <a:r>
              <a:rPr lang="en-US" sz="3600" dirty="0">
                <a:latin typeface="Montserrat" pitchFamily="2" charset="77"/>
              </a:rPr>
              <a:t>Use the present tense to describe:</a:t>
            </a:r>
          </a:p>
          <a:p>
            <a:pPr marL="914400" lvl="1" indent="-457200">
              <a:spcAft>
                <a:spcPts val="1200"/>
              </a:spcAft>
              <a:buBlip>
                <a:blip r:embed="rId4"/>
              </a:buBlip>
            </a:pPr>
            <a:r>
              <a:rPr lang="en-US" sz="2800" dirty="0">
                <a:latin typeface="Montserrat" pitchFamily="2" charset="77"/>
              </a:rPr>
              <a:t>The problem addressed by your abstract</a:t>
            </a:r>
          </a:p>
          <a:p>
            <a:pPr marL="914400" lvl="1" indent="-457200">
              <a:spcAft>
                <a:spcPts val="1200"/>
              </a:spcAft>
              <a:buBlip>
                <a:blip r:embed="rId4"/>
              </a:buBlip>
            </a:pPr>
            <a:r>
              <a:rPr lang="en-US" sz="2800" dirty="0">
                <a:latin typeface="Montserrat" pitchFamily="2" charset="77"/>
              </a:rPr>
              <a:t>Implications of your research findings</a:t>
            </a:r>
          </a:p>
          <a:p>
            <a:pPr marL="571500" lvl="1" indent="-571500">
              <a:spcAft>
                <a:spcPts val="1200"/>
              </a:spcAft>
              <a:buBlip>
                <a:blip r:embed="rId4"/>
              </a:buBlip>
            </a:pPr>
            <a:r>
              <a:rPr lang="en-US" sz="3600" dirty="0">
                <a:latin typeface="Montserrat" pitchFamily="2" charset="77"/>
              </a:rPr>
              <a:t>Use past tense when describing:</a:t>
            </a:r>
          </a:p>
          <a:p>
            <a:pPr marL="914400" lvl="1" indent="-457200">
              <a:spcAft>
                <a:spcPts val="1200"/>
              </a:spcAft>
              <a:buBlip>
                <a:blip r:embed="rId4"/>
              </a:buBlip>
            </a:pPr>
            <a:r>
              <a:rPr lang="en-US" sz="2800" dirty="0">
                <a:latin typeface="Montserrat" pitchFamily="2" charset="77"/>
              </a:rPr>
              <a:t>Methods used</a:t>
            </a:r>
          </a:p>
          <a:p>
            <a:pPr marL="914400" lvl="1" indent="-457200">
              <a:spcAft>
                <a:spcPts val="1200"/>
              </a:spcAft>
              <a:buBlip>
                <a:blip r:embed="rId4"/>
              </a:buBlip>
            </a:pPr>
            <a:r>
              <a:rPr lang="en-US" sz="2800" dirty="0">
                <a:latin typeface="Montserrat" pitchFamily="2" charset="77"/>
              </a:rPr>
              <a:t>Results found </a:t>
            </a:r>
          </a:p>
          <a:p>
            <a:pPr marL="914400" lvl="1" indent="-457200">
              <a:spcAft>
                <a:spcPts val="1200"/>
              </a:spcAft>
              <a:buBlip>
                <a:blip r:embed="rId4"/>
              </a:buBlip>
            </a:pPr>
            <a:r>
              <a:rPr lang="en-US" sz="2800" dirty="0">
                <a:latin typeface="Montserrat" pitchFamily="2" charset="77"/>
              </a:rPr>
              <a:t>Study limitations and strength</a:t>
            </a:r>
          </a:p>
          <a:p>
            <a:pPr marL="571500" lvl="1" indent="-571500">
              <a:spcAft>
                <a:spcPts val="1200"/>
              </a:spcAft>
              <a:buBlip>
                <a:blip r:embed="rId4"/>
              </a:buBlip>
            </a:pPr>
            <a:r>
              <a:rPr lang="en-US" sz="3600" dirty="0">
                <a:latin typeface="Montserrat" pitchFamily="2" charset="77"/>
              </a:rPr>
              <a:t>Never start a sentence with a number. </a:t>
            </a:r>
          </a:p>
        </p:txBody>
      </p:sp>
    </p:spTree>
    <p:extLst>
      <p:ext uri="{BB962C8B-B14F-4D97-AF65-F5344CB8AC3E}">
        <p14:creationId xmlns:p14="http://schemas.microsoft.com/office/powerpoint/2010/main" val="3463931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B7E3CE4E-F8FA-58CE-6F68-D4A46F0B4BC9}"/>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113F30B7-AAF4-7C32-305F-3E7ECD756B5C}"/>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36FF865E-7F57-6065-6C92-A60568D8BEDA}"/>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A4526D6B-D01A-6FB8-4FDC-F848AE8BD81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31405E15-913F-94FA-9C6A-0B39DD392BB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2" name="Google Shape;129;p4">
            <a:extLst>
              <a:ext uri="{FF2B5EF4-FFF2-40B4-BE49-F238E27FC236}">
                <a16:creationId xmlns:a16="http://schemas.microsoft.com/office/drawing/2014/main" id="{D97EE994-4339-EACE-FC51-710496CBF02A}"/>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What to do and what not to do</a:t>
            </a:r>
          </a:p>
        </p:txBody>
      </p:sp>
      <p:sp>
        <p:nvSpPr>
          <p:cNvPr id="3" name="Google Shape;130;p4">
            <a:extLst>
              <a:ext uri="{FF2B5EF4-FFF2-40B4-BE49-F238E27FC236}">
                <a16:creationId xmlns:a16="http://schemas.microsoft.com/office/drawing/2014/main" id="{79B44162-1CDE-72B7-F581-9C57AF84CAB6}"/>
              </a:ext>
            </a:extLst>
          </p:cNvPr>
          <p:cNvSpPr/>
          <p:nvPr/>
        </p:nvSpPr>
        <p:spPr>
          <a:xfrm>
            <a:off x="914400" y="2932016"/>
            <a:ext cx="16459200" cy="6669183"/>
          </a:xfrm>
          <a:prstGeom prst="rect">
            <a:avLst/>
          </a:prstGeom>
          <a:noFill/>
          <a:ln>
            <a:noFill/>
          </a:ln>
        </p:spPr>
        <p:txBody>
          <a:bodyPr spcFirstLastPara="1" wrap="square" lIns="91425" tIns="45700" rIns="91425" bIns="45700" anchor="t" anchorCtr="0">
            <a:noAutofit/>
          </a:bodyPr>
          <a:lstStyle/>
          <a:p>
            <a:pPr marL="571500" lvl="1" indent="-571500">
              <a:spcAft>
                <a:spcPts val="1200"/>
              </a:spcAft>
              <a:buBlip>
                <a:blip r:embed="rId4"/>
              </a:buBlip>
            </a:pPr>
            <a:r>
              <a:rPr lang="en-US" sz="3600" dirty="0">
                <a:latin typeface="Montserrat" pitchFamily="2" charset="77"/>
              </a:rPr>
              <a:t>Your first lines should iterate on why anyone should care about the topic of your abstract.</a:t>
            </a:r>
          </a:p>
          <a:p>
            <a:pPr marL="571500" lvl="1" indent="-571500">
              <a:spcAft>
                <a:spcPts val="1200"/>
              </a:spcAft>
              <a:buBlip>
                <a:blip r:embed="rId4"/>
              </a:buBlip>
            </a:pPr>
            <a:r>
              <a:rPr lang="en-US" sz="3600" dirty="0">
                <a:latin typeface="Montserrat" pitchFamily="2" charset="77"/>
              </a:rPr>
              <a:t>Remember, the abstract is about:</a:t>
            </a:r>
          </a:p>
          <a:p>
            <a:pPr marL="914400" lvl="1" indent="-457200">
              <a:spcAft>
                <a:spcPts val="1200"/>
              </a:spcAft>
              <a:buBlip>
                <a:blip r:embed="rId4"/>
              </a:buBlip>
            </a:pPr>
            <a:r>
              <a:rPr lang="en-US" sz="2800" dirty="0">
                <a:latin typeface="Montserrat" pitchFamily="2" charset="77"/>
              </a:rPr>
              <a:t>“What you did”</a:t>
            </a:r>
          </a:p>
          <a:p>
            <a:pPr marL="914400" lvl="1" indent="-457200">
              <a:spcAft>
                <a:spcPts val="1200"/>
              </a:spcAft>
              <a:buBlip>
                <a:blip r:embed="rId4"/>
              </a:buBlip>
            </a:pPr>
            <a:r>
              <a:rPr lang="en-US" sz="2800" dirty="0">
                <a:latin typeface="Montserrat" pitchFamily="2" charset="77"/>
              </a:rPr>
              <a:t>“How you did it”</a:t>
            </a:r>
          </a:p>
          <a:p>
            <a:pPr marL="914400" lvl="1" indent="-457200">
              <a:spcAft>
                <a:spcPts val="1200"/>
              </a:spcAft>
              <a:buBlip>
                <a:blip r:embed="rId4"/>
              </a:buBlip>
            </a:pPr>
            <a:r>
              <a:rPr lang="en-US" sz="2800" dirty="0">
                <a:latin typeface="Montserrat" pitchFamily="2" charset="77"/>
              </a:rPr>
              <a:t>“What you found”</a:t>
            </a:r>
          </a:p>
          <a:p>
            <a:pPr marL="914400" lvl="1" indent="-457200">
              <a:spcAft>
                <a:spcPts val="1200"/>
              </a:spcAft>
              <a:buBlip>
                <a:blip r:embed="rId4"/>
              </a:buBlip>
            </a:pPr>
            <a:r>
              <a:rPr lang="en-US" sz="2800" dirty="0">
                <a:latin typeface="Montserrat" pitchFamily="2" charset="77"/>
              </a:rPr>
              <a:t>“What you learned”</a:t>
            </a:r>
          </a:p>
        </p:txBody>
      </p:sp>
    </p:spTree>
    <p:extLst>
      <p:ext uri="{BB962C8B-B14F-4D97-AF65-F5344CB8AC3E}">
        <p14:creationId xmlns:p14="http://schemas.microsoft.com/office/powerpoint/2010/main" val="21757408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3E4BFD37-4244-244F-5ECD-65D461B4DA4B}"/>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BC1B3C7D-EDDE-0670-11F4-60D0D64B617F}"/>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928EBA3-3B87-B884-0341-55712E4DB5A7}"/>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CBAED837-03C4-A03A-F6B9-D3BBF158D8D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5A1A77FF-FFD6-BE98-E79F-78E94B5DCBA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DD7F1D1-D580-D1B0-3C17-29291C78255B}"/>
              </a:ext>
            </a:extLst>
          </p:cNvPr>
          <p:cNvSpPr/>
          <p:nvPr/>
        </p:nvSpPr>
        <p:spPr>
          <a:xfrm>
            <a:off x="914400" y="3279558"/>
            <a:ext cx="16459200" cy="6035892"/>
          </a:xfrm>
          <a:prstGeom prst="rect">
            <a:avLst/>
          </a:prstGeom>
          <a:noFill/>
          <a:ln>
            <a:noFill/>
          </a:ln>
        </p:spPr>
        <p:txBody>
          <a:bodyPr spcFirstLastPara="1" wrap="square" lIns="91425" tIns="45700" rIns="91425" bIns="45700" anchor="t" anchorCtr="0">
            <a:noAutofit/>
          </a:bodyPr>
          <a:lstStyle/>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Mary M. Shirley. 0A Dozen Dos and Don’ts: Thoughts after Reading Hundreds of Abstracts. </a:t>
            </a:r>
            <a:r>
              <a:rPr lang="en-US" sz="3200" u="sng" dirty="0">
                <a:solidFill>
                  <a:srgbClr val="0563C1"/>
                </a:solidFill>
                <a:uFill>
                  <a:solidFill>
                    <a:srgbClr val="0563C1"/>
                  </a:solidFill>
                </a:uFill>
                <a:latin typeface="Montserrat" pitchFamily="2" charset="77"/>
                <a:hlinkClick r:id="rId5"/>
              </a:rPr>
              <a:t>https://www.coase.org/writings/shirley2010dosanddontsinabstracts.pdf</a:t>
            </a: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Andrade, C. (2011). How to write a good abstract for a scientific paper or conference presentation. Indian journal of psychiatry, 53(2), 172.</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Conn, V. S. (2020). Crafting Effective Abstracts.</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a:latin typeface="Montserrat" pitchFamily="2" charset="77"/>
              </a:rPr>
              <a:t>Ferreira, J. C., &amp; </a:t>
            </a:r>
            <a:r>
              <a:rPr lang="en-US" sz="3200" dirty="0" err="1">
                <a:latin typeface="Montserrat" pitchFamily="2" charset="77"/>
              </a:rPr>
              <a:t>Patino</a:t>
            </a:r>
            <a:r>
              <a:rPr lang="en-US" sz="3200" dirty="0">
                <a:latin typeface="Montserrat" pitchFamily="2" charset="77"/>
              </a:rPr>
              <a:t>, C. M. (2018). Twelve tips to write an abstract for a conference: advice for young and experienced investigators. </a:t>
            </a:r>
            <a:r>
              <a:rPr lang="en-US" sz="3200" dirty="0" err="1">
                <a:latin typeface="Montserrat" pitchFamily="2" charset="77"/>
              </a:rPr>
              <a:t>Jornal</a:t>
            </a:r>
            <a:r>
              <a:rPr lang="en-US" sz="3200" dirty="0">
                <a:latin typeface="Montserrat" pitchFamily="2" charset="77"/>
              </a:rPr>
              <a:t> </a:t>
            </a:r>
            <a:r>
              <a:rPr lang="en-US" sz="3200" dirty="0" err="1">
                <a:latin typeface="Montserrat" pitchFamily="2" charset="77"/>
              </a:rPr>
              <a:t>Brasileiro</a:t>
            </a:r>
            <a:r>
              <a:rPr lang="en-US" sz="3200" dirty="0">
                <a:latin typeface="Montserrat" pitchFamily="2" charset="77"/>
              </a:rPr>
              <a:t> de </a:t>
            </a:r>
            <a:r>
              <a:rPr lang="en-US" sz="3200" dirty="0" err="1">
                <a:latin typeface="Montserrat" pitchFamily="2" charset="77"/>
              </a:rPr>
              <a:t>Pneumologia</a:t>
            </a:r>
            <a:r>
              <a:rPr lang="en-US" sz="3200" dirty="0">
                <a:latin typeface="Montserrat" pitchFamily="2" charset="77"/>
              </a:rPr>
              <a:t>, 44(4), 260-260.</a:t>
            </a:r>
            <a:endParaRPr lang="en-US" sz="3200" dirty="0">
              <a:latin typeface="Montserrat" pitchFamily="2" charset="77"/>
              <a:ea typeface="Calibri Light"/>
              <a:cs typeface="Calibri Light"/>
              <a:sym typeface="Calibri Light"/>
            </a:endParaRPr>
          </a:p>
          <a:p>
            <a:pPr marL="457200" indent="-457200">
              <a:lnSpc>
                <a:spcPct val="90000"/>
              </a:lnSpc>
              <a:spcBef>
                <a:spcPts val="600"/>
              </a:spcBef>
              <a:buSzPct val="100000"/>
              <a:buBlip>
                <a:blip r:embed="rId4"/>
              </a:buBlip>
              <a:defRPr sz="2400">
                <a:latin typeface="+mj-lt"/>
                <a:ea typeface="+mj-ea"/>
                <a:cs typeface="+mj-cs"/>
                <a:sym typeface="Helvetica"/>
              </a:defRPr>
            </a:pPr>
            <a:r>
              <a:rPr lang="en-US" sz="3200" dirty="0" err="1">
                <a:latin typeface="Montserrat" pitchFamily="2" charset="77"/>
              </a:rPr>
              <a:t>Simkhada</a:t>
            </a:r>
            <a:r>
              <a:rPr lang="en-US" sz="3200" dirty="0">
                <a:latin typeface="Montserrat" pitchFamily="2" charset="77"/>
              </a:rPr>
              <a:t>, P., Van </a:t>
            </a:r>
            <a:r>
              <a:rPr lang="en-US" sz="3200" dirty="0" err="1">
                <a:latin typeface="Montserrat" pitchFamily="2" charset="77"/>
              </a:rPr>
              <a:t>Teijlingen</a:t>
            </a:r>
            <a:r>
              <a:rPr lang="en-US" sz="3200" dirty="0">
                <a:latin typeface="Montserrat" pitchFamily="2" charset="77"/>
              </a:rPr>
              <a:t>, E., Hundley, V., &amp; </a:t>
            </a:r>
            <a:r>
              <a:rPr lang="en-US" sz="3200" dirty="0" err="1">
                <a:latin typeface="Montserrat" pitchFamily="2" charset="77"/>
              </a:rPr>
              <a:t>Simkhada</a:t>
            </a:r>
            <a:r>
              <a:rPr lang="en-US" sz="3200" dirty="0">
                <a:latin typeface="Montserrat" pitchFamily="2" charset="77"/>
              </a:rPr>
              <a:t>, B. (2015). Writing an Abstract for a Scientific Conference. Kathmandu University Medical Journal, 11(3), 262-265. https://</a:t>
            </a:r>
            <a:r>
              <a:rPr lang="en-US" sz="3200" dirty="0" err="1">
                <a:latin typeface="Montserrat" pitchFamily="2" charset="77"/>
              </a:rPr>
              <a:t>doi.org</a:t>
            </a:r>
            <a:r>
              <a:rPr lang="en-US" sz="3200" dirty="0">
                <a:latin typeface="Montserrat" pitchFamily="2" charset="77"/>
              </a:rPr>
              <a:t>/10.3126/kumj.v11i3.12518</a:t>
            </a:r>
          </a:p>
          <a:p>
            <a:pPr marL="457200" indent="-457200">
              <a:lnSpc>
                <a:spcPct val="90000"/>
              </a:lnSpc>
              <a:spcBef>
                <a:spcPts val="600"/>
              </a:spcBef>
              <a:buSzPct val="100000"/>
              <a:buBlip>
                <a:blip r:embed="rId4"/>
              </a:buBlip>
              <a:defRPr sz="2800">
                <a:latin typeface="+mj-lt"/>
                <a:ea typeface="+mj-ea"/>
                <a:cs typeface="+mj-cs"/>
                <a:sym typeface="Helvetica"/>
              </a:defRPr>
            </a:pPr>
            <a:endParaRPr lang="es-ES_tradnl" sz="3200" dirty="0">
              <a:latin typeface="Montserrat" pitchFamily="2" charset="77"/>
            </a:endParaRPr>
          </a:p>
        </p:txBody>
      </p:sp>
      <p:sp>
        <p:nvSpPr>
          <p:cNvPr id="2" name="Google Shape;129;p4">
            <a:extLst>
              <a:ext uri="{FF2B5EF4-FFF2-40B4-BE49-F238E27FC236}">
                <a16:creationId xmlns:a16="http://schemas.microsoft.com/office/drawing/2014/main" id="{1E531DE1-FF06-71CB-10D0-15A199A7D8E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Recommended resources</a:t>
            </a:r>
          </a:p>
        </p:txBody>
      </p:sp>
    </p:spTree>
    <p:extLst>
      <p:ext uri="{BB962C8B-B14F-4D97-AF65-F5344CB8AC3E}">
        <p14:creationId xmlns:p14="http://schemas.microsoft.com/office/powerpoint/2010/main" val="2897502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613B94EC-4670-5DF2-D1A3-744DE89B4310}"/>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F49162C4-BEB9-36A0-F6ED-4755F652472A}"/>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4FDDD4F2-1FCE-462B-C8D9-91C7B30B3FC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4921891A-0891-8A65-5C21-96E8686B05CA}"/>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D427030D-2DB0-D3BA-6CCA-468CCE7B45F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CE0C0BCB-163B-277D-3B4C-3B719BF5AC69}"/>
              </a:ext>
            </a:extLst>
          </p:cNvPr>
          <p:cNvSpPr/>
          <p:nvPr/>
        </p:nvSpPr>
        <p:spPr>
          <a:xfrm>
            <a:off x="914400" y="5143500"/>
            <a:ext cx="16459200" cy="3067484"/>
          </a:xfrm>
          <a:prstGeom prst="rect">
            <a:avLst/>
          </a:prstGeom>
          <a:noFill/>
          <a:ln>
            <a:noFill/>
          </a:ln>
        </p:spPr>
        <p:txBody>
          <a:bodyPr spcFirstLastPara="1" wrap="square" lIns="91425" tIns="45700" rIns="91425" bIns="45700" anchor="t" anchorCtr="0">
            <a:noAutofit/>
          </a:bodyPr>
          <a:lstStyle/>
          <a:p>
            <a:pPr algn="ctr">
              <a:lnSpc>
                <a:spcPct val="90000"/>
              </a:lnSpc>
              <a:spcBef>
                <a:spcPts val="600"/>
              </a:spcBef>
              <a:buSzPct val="100000"/>
              <a:defRPr sz="2800">
                <a:latin typeface="+mj-lt"/>
                <a:ea typeface="+mj-ea"/>
                <a:cs typeface="+mj-cs"/>
                <a:sym typeface="Helvetica"/>
              </a:defRPr>
            </a:pPr>
            <a:r>
              <a:rPr lang="en-US" sz="4800" dirty="0">
                <a:latin typeface="Montserrat" pitchFamily="2" charset="77"/>
              </a:rPr>
              <a:t>Any questions regarding abstract submission may be directed to </a:t>
            </a:r>
            <a:r>
              <a:rPr lang="en-US" sz="4800" dirty="0">
                <a:latin typeface="Montserrat" pitchFamily="2" charset="77"/>
                <a:hlinkClick r:id="rId4"/>
              </a:rPr>
              <a:t>abstracts@theicfp.org</a:t>
            </a:r>
            <a:r>
              <a:rPr lang="en-US" sz="4800" dirty="0">
                <a:latin typeface="Montserrat" pitchFamily="2" charset="77"/>
              </a:rPr>
              <a:t>. </a:t>
            </a:r>
          </a:p>
        </p:txBody>
      </p:sp>
      <p:sp>
        <p:nvSpPr>
          <p:cNvPr id="2" name="Google Shape;129;p4">
            <a:extLst>
              <a:ext uri="{FF2B5EF4-FFF2-40B4-BE49-F238E27FC236}">
                <a16:creationId xmlns:a16="http://schemas.microsoft.com/office/drawing/2014/main" id="{C18A63A6-3385-7544-37FD-F8CC4E237D2B}"/>
              </a:ext>
            </a:extLst>
          </p:cNvPr>
          <p:cNvSpPr txBox="1"/>
          <p:nvPr/>
        </p:nvSpPr>
        <p:spPr>
          <a:xfrm>
            <a:off x="914400" y="8280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Questions?</a:t>
            </a:r>
          </a:p>
        </p:txBody>
      </p:sp>
    </p:spTree>
    <p:extLst>
      <p:ext uri="{BB962C8B-B14F-4D97-AF65-F5344CB8AC3E}">
        <p14:creationId xmlns:p14="http://schemas.microsoft.com/office/powerpoint/2010/main" val="17891263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121D37"/>
        </a:solidFill>
        <a:effectLst/>
      </p:bgPr>
    </p:bg>
    <p:spTree>
      <p:nvGrpSpPr>
        <p:cNvPr id="1" name="Shape 313"/>
        <p:cNvGrpSpPr/>
        <p:nvPr/>
      </p:nvGrpSpPr>
      <p:grpSpPr>
        <a:xfrm>
          <a:off x="0" y="0"/>
          <a:ext cx="0" cy="0"/>
          <a:chOff x="0" y="0"/>
          <a:chExt cx="0" cy="0"/>
        </a:xfrm>
      </p:grpSpPr>
      <p:sp>
        <p:nvSpPr>
          <p:cNvPr id="314" name="Google Shape;314;p22"/>
          <p:cNvSpPr txBox="1"/>
          <p:nvPr/>
        </p:nvSpPr>
        <p:spPr>
          <a:xfrm>
            <a:off x="914400" y="4432536"/>
            <a:ext cx="16459200" cy="1421928"/>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000000"/>
              </a:buClr>
              <a:buSzPts val="6600"/>
              <a:buFont typeface="Arial"/>
              <a:buNone/>
            </a:pPr>
            <a:r>
              <a:rPr lang="en-US" sz="6600" b="1" i="0" u="none" strike="noStrike" cap="none" dirty="0">
                <a:solidFill>
                  <a:schemeClr val="lt1"/>
                </a:solidFill>
                <a:latin typeface="Montserrat"/>
                <a:ea typeface="Montserrat"/>
                <a:cs typeface="Montserrat"/>
                <a:sym typeface="Montserrat"/>
              </a:rPr>
              <a:t>Thank you.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D2254-951D-8A44-B05A-8F5322602F4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1EFAAA-D955-1E40-D80B-DE5C68CFDB77}"/>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D09B4632-5983-2ED4-0D9F-027DDFB2B248}"/>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E66C1064-9397-7C60-3339-DCAFD171CC3F}"/>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F573ACE4-4185-D62B-4D17-DDF05EA75EAC}"/>
              </a:ext>
            </a:extLst>
          </p:cNvPr>
          <p:cNvSpPr txBox="1"/>
          <p:nvPr/>
        </p:nvSpPr>
        <p:spPr>
          <a:xfrm>
            <a:off x="6760230" y="4581632"/>
            <a:ext cx="4767540"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Purpose</a:t>
            </a:r>
            <a:endParaRPr lang="en-US"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170172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5C2B1A1B-BFD4-91A9-3FEA-481E60B872D7}"/>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DE9BA0E4-13CE-1A95-92CB-50AB59CBA0AB}"/>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7D50C5AE-7844-BB41-4CFA-05D7908A356D}"/>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1D8271B1-6A94-2F59-B344-F98786008BF1}"/>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C0F22719-07E6-B854-FE2A-7F8135AB887C}"/>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521CD53B-6130-F81D-4CCA-3C0F12BC9054}"/>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marL="685800" indent="-685800">
              <a:spcBef>
                <a:spcPts val="900"/>
              </a:spcBef>
              <a:buSzPct val="110000"/>
              <a:buBlip>
                <a:blip r:embed="rId4"/>
              </a:buBlip>
              <a:defRPr sz="3000">
                <a:latin typeface="+mj-lt"/>
                <a:ea typeface="+mj-ea"/>
                <a:cs typeface="+mj-cs"/>
                <a:sym typeface="Helvetica"/>
              </a:defRPr>
            </a:pPr>
            <a:r>
              <a:rPr lang="en-US" sz="3600" b="1" dirty="0">
                <a:latin typeface="Montserrat" pitchFamily="2" charset="77"/>
              </a:rPr>
              <a:t>To demonstrate </a:t>
            </a:r>
            <a:r>
              <a:rPr lang="en-US" sz="3600" dirty="0">
                <a:latin typeface="Montserrat" pitchFamily="2" charset="77"/>
              </a:rPr>
              <a:t>to reviewers the relevance of your research</a:t>
            </a:r>
          </a:p>
          <a:p>
            <a:pPr marL="685800" indent="-685800">
              <a:spcBef>
                <a:spcPts val="900"/>
              </a:spcBef>
              <a:buSzPct val="110000"/>
              <a:buBlip>
                <a:blip r:embed="rId4"/>
              </a:buBlip>
              <a:defRPr sz="3000">
                <a:latin typeface="+mj-lt"/>
                <a:ea typeface="+mj-ea"/>
                <a:cs typeface="+mj-cs"/>
                <a:sym typeface="Helvetica"/>
              </a:defRPr>
            </a:pPr>
            <a:r>
              <a:rPr lang="en-US" sz="3600" b="1" dirty="0">
                <a:latin typeface="Montserrat" pitchFamily="2" charset="77"/>
              </a:rPr>
              <a:t>To provide a brief summary </a:t>
            </a:r>
            <a:r>
              <a:rPr lang="en-US" sz="3600" dirty="0">
                <a:latin typeface="Montserrat" pitchFamily="2" charset="77"/>
              </a:rPr>
              <a:t>that attendees can review and use to decide whether to attend your session</a:t>
            </a:r>
          </a:p>
          <a:p>
            <a:pPr marL="685800" indent="-685800">
              <a:spcBef>
                <a:spcPts val="900"/>
              </a:spcBef>
              <a:buSzPct val="110000"/>
              <a:buBlip>
                <a:blip r:embed="rId4"/>
              </a:buBlip>
              <a:defRPr sz="3000">
                <a:latin typeface="+mj-lt"/>
                <a:ea typeface="+mj-ea"/>
                <a:cs typeface="+mj-cs"/>
                <a:sym typeface="Helvetica"/>
              </a:defRPr>
            </a:pPr>
            <a:r>
              <a:rPr lang="en-US" sz="3600" b="1" dirty="0">
                <a:latin typeface="Montserrat" pitchFamily="2" charset="77"/>
              </a:rPr>
              <a:t>To accurately and succinctly summarize </a:t>
            </a:r>
            <a:r>
              <a:rPr lang="en-US" sz="3600" dirty="0">
                <a:latin typeface="Montserrat" pitchFamily="2" charset="77"/>
              </a:rPr>
              <a:t>the research question(s), the methodology, key findings and knowledge contribution for other researchers to review</a:t>
            </a:r>
          </a:p>
        </p:txBody>
      </p:sp>
      <p:sp>
        <p:nvSpPr>
          <p:cNvPr id="2" name="Google Shape;129;p4">
            <a:extLst>
              <a:ext uri="{FF2B5EF4-FFF2-40B4-BE49-F238E27FC236}">
                <a16:creationId xmlns:a16="http://schemas.microsoft.com/office/drawing/2014/main" id="{8F322C8E-23D2-4079-F255-3752BCDBF2A6}"/>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Purpose of a research abstract?</a:t>
            </a:r>
          </a:p>
        </p:txBody>
      </p:sp>
    </p:spTree>
    <p:extLst>
      <p:ext uri="{BB962C8B-B14F-4D97-AF65-F5344CB8AC3E}">
        <p14:creationId xmlns:p14="http://schemas.microsoft.com/office/powerpoint/2010/main" val="36856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18428D2-728C-6F9C-1731-3A79340F7F3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44A9B8DA-B574-C154-820A-E0792D069C20}"/>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5A484A98-4133-E05F-E0A3-0009F1F01AAE}"/>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7AB87DD9-9285-2572-EF24-63F6697EB5AD}"/>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2898C5F9-0A2D-C654-F1F4-325BD54A8198}"/>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30" name="Google Shape;130;p4">
            <a:extLst>
              <a:ext uri="{FF2B5EF4-FFF2-40B4-BE49-F238E27FC236}">
                <a16:creationId xmlns:a16="http://schemas.microsoft.com/office/drawing/2014/main" id="{204E1109-0767-F505-0F62-0555B6165AFC}"/>
              </a:ext>
            </a:extLst>
          </p:cNvPr>
          <p:cNvSpPr/>
          <p:nvPr/>
        </p:nvSpPr>
        <p:spPr>
          <a:xfrm>
            <a:off x="914400" y="2932017"/>
            <a:ext cx="16459200" cy="6400800"/>
          </a:xfrm>
          <a:prstGeom prst="rect">
            <a:avLst/>
          </a:prstGeom>
          <a:noFill/>
          <a:ln>
            <a:noFill/>
          </a:ln>
        </p:spPr>
        <p:txBody>
          <a:bodyPr spcFirstLastPara="1" wrap="square" lIns="91425" tIns="45700" rIns="91425" bIns="45700" anchor="t" anchorCtr="0">
            <a:noAutofit/>
          </a:bodyPr>
          <a:lstStyle/>
          <a:p>
            <a:pPr>
              <a:spcBef>
                <a:spcPts val="900"/>
              </a:spcBef>
              <a:buSzPct val="110000"/>
              <a:defRPr sz="3000">
                <a:latin typeface="+mj-lt"/>
                <a:ea typeface="+mj-ea"/>
                <a:cs typeface="+mj-cs"/>
                <a:sym typeface="Helvetica"/>
              </a:defRPr>
            </a:pPr>
            <a:r>
              <a:rPr lang="en-US" sz="4000" b="1" dirty="0">
                <a:latin typeface="Montserrat" pitchFamily="2" charset="77"/>
              </a:rPr>
              <a:t>To meet these objectives, your abstract should be:</a:t>
            </a:r>
          </a:p>
          <a:p>
            <a:pPr marL="685800" indent="-685800">
              <a:spcBef>
                <a:spcPts val="900"/>
              </a:spcBef>
              <a:buSzPct val="110000"/>
              <a:buBlip>
                <a:blip r:embed="rId4"/>
              </a:buBlip>
              <a:defRPr sz="3000">
                <a:latin typeface="+mj-lt"/>
                <a:ea typeface="+mj-ea"/>
                <a:cs typeface="+mj-cs"/>
                <a:sym typeface="Helvetica"/>
              </a:defRPr>
            </a:pPr>
            <a:r>
              <a:rPr lang="en-US" sz="3600" b="1" dirty="0">
                <a:latin typeface="Montserrat" pitchFamily="2" charset="77"/>
              </a:rPr>
              <a:t>Clear and succinct </a:t>
            </a:r>
            <a:r>
              <a:rPr lang="en-US" sz="3600" dirty="0">
                <a:latin typeface="Montserrat" pitchFamily="2" charset="77"/>
              </a:rPr>
              <a:t>– avoid complicated language and jargon, stick to word limits.</a:t>
            </a:r>
          </a:p>
          <a:p>
            <a:pPr marL="685800" indent="-685800">
              <a:spcBef>
                <a:spcPts val="900"/>
              </a:spcBef>
              <a:buSzPct val="110000"/>
              <a:buBlip>
                <a:blip r:embed="rId4"/>
              </a:buBlip>
              <a:defRPr sz="3000">
                <a:latin typeface="+mj-lt"/>
                <a:ea typeface="+mj-ea"/>
                <a:cs typeface="+mj-cs"/>
                <a:sym typeface="Helvetica"/>
              </a:defRPr>
            </a:pPr>
            <a:r>
              <a:rPr lang="en-US" sz="3600" b="1" dirty="0">
                <a:latin typeface="Montserrat" pitchFamily="2" charset="77"/>
              </a:rPr>
              <a:t>Accurate</a:t>
            </a:r>
            <a:r>
              <a:rPr lang="en-US" sz="3600" dirty="0">
                <a:latin typeface="Montserrat" pitchFamily="2" charset="77"/>
              </a:rPr>
              <a:t> – make sure your results are correct and that your conclusions follow logically from your results.</a:t>
            </a:r>
          </a:p>
          <a:p>
            <a:pPr marL="685800" indent="-685800">
              <a:spcBef>
                <a:spcPts val="900"/>
              </a:spcBef>
              <a:buSzPct val="110000"/>
              <a:buBlip>
                <a:blip r:embed="rId4"/>
              </a:buBlip>
              <a:defRPr sz="3000">
                <a:latin typeface="+mj-lt"/>
                <a:ea typeface="+mj-ea"/>
                <a:cs typeface="+mj-cs"/>
                <a:sym typeface="Helvetica"/>
              </a:defRPr>
            </a:pPr>
            <a:r>
              <a:rPr lang="en-US" sz="3600" b="1" dirty="0">
                <a:latin typeface="Montserrat" pitchFamily="2" charset="77"/>
              </a:rPr>
              <a:t>Complete </a:t>
            </a:r>
            <a:r>
              <a:rPr lang="en-US" sz="3600" dirty="0">
                <a:latin typeface="Montserrat" pitchFamily="2" charset="77"/>
              </a:rPr>
              <a:t>– do not leave sections blank or incomplete.  The abstract is a package.</a:t>
            </a:r>
          </a:p>
        </p:txBody>
      </p:sp>
      <p:sp>
        <p:nvSpPr>
          <p:cNvPr id="2" name="Google Shape;129;p4">
            <a:extLst>
              <a:ext uri="{FF2B5EF4-FFF2-40B4-BE49-F238E27FC236}">
                <a16:creationId xmlns:a16="http://schemas.microsoft.com/office/drawing/2014/main" id="{5A2D9333-E047-83F8-F371-4E4837543C51}"/>
              </a:ext>
            </a:extLst>
          </p:cNvPr>
          <p:cNvSpPr txBox="1"/>
          <p:nvPr/>
        </p:nvSpPr>
        <p:spPr>
          <a:xfrm>
            <a:off x="914400" y="683948"/>
            <a:ext cx="15716100" cy="1034129"/>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000000"/>
              </a:buClr>
              <a:buSzPts val="6200"/>
              <a:buFont typeface="Arial"/>
              <a:buNone/>
            </a:pPr>
            <a:r>
              <a:rPr lang="en-US" sz="4800" b="1" i="0" u="none" strike="noStrike" cap="none" dirty="0">
                <a:solidFill>
                  <a:srgbClr val="FFFFFF"/>
                </a:solidFill>
                <a:latin typeface="Montserrat"/>
                <a:ea typeface="Montserrat"/>
                <a:cs typeface="Montserrat"/>
                <a:sym typeface="Montserrat"/>
              </a:rPr>
              <a:t>Purpose</a:t>
            </a:r>
          </a:p>
        </p:txBody>
      </p:sp>
    </p:spTree>
    <p:extLst>
      <p:ext uri="{BB962C8B-B14F-4D97-AF65-F5344CB8AC3E}">
        <p14:creationId xmlns:p14="http://schemas.microsoft.com/office/powerpoint/2010/main" val="2461319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53D9E-2E2A-08A3-3233-F65FEA4AB21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5968015-1830-5E57-2242-4FE55AED11BB}"/>
              </a:ext>
            </a:extLst>
          </p:cNvPr>
          <p:cNvSpPr/>
          <p:nvPr/>
        </p:nvSpPr>
        <p:spPr>
          <a:xfrm>
            <a:off x="642" y="1"/>
            <a:ext cx="18286716" cy="1028642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61E37"/>
          </a:solidFill>
        </p:spPr>
        <p:txBody>
          <a:bodyPr wrap="square" lIns="0" tIns="0" rIns="0" bIns="0" rtlCol="0"/>
          <a:lstStyle/>
          <a:p>
            <a:endParaRPr lang="es-ES_tradnl" sz="1638"/>
          </a:p>
        </p:txBody>
      </p:sp>
      <p:pic>
        <p:nvPicPr>
          <p:cNvPr id="3" name="object 3">
            <a:extLst>
              <a:ext uri="{FF2B5EF4-FFF2-40B4-BE49-F238E27FC236}">
                <a16:creationId xmlns:a16="http://schemas.microsoft.com/office/drawing/2014/main" id="{2C801B12-BC46-31DF-AF41-6E98C3170433}"/>
              </a:ext>
            </a:extLst>
          </p:cNvPr>
          <p:cNvPicPr/>
          <p:nvPr/>
        </p:nvPicPr>
        <p:blipFill>
          <a:blip r:embed="rId2" cstate="print"/>
          <a:stretch>
            <a:fillRect/>
          </a:stretch>
        </p:blipFill>
        <p:spPr>
          <a:xfrm>
            <a:off x="9344649" y="1556733"/>
            <a:ext cx="8942709" cy="8729544"/>
          </a:xfrm>
          <a:prstGeom prst="rect">
            <a:avLst/>
          </a:prstGeom>
        </p:spPr>
      </p:pic>
      <p:pic>
        <p:nvPicPr>
          <p:cNvPr id="4" name="object 4">
            <a:extLst>
              <a:ext uri="{FF2B5EF4-FFF2-40B4-BE49-F238E27FC236}">
                <a16:creationId xmlns:a16="http://schemas.microsoft.com/office/drawing/2014/main" id="{8530DDBF-E886-37CB-06F1-088393EA1F17}"/>
              </a:ext>
            </a:extLst>
          </p:cNvPr>
          <p:cNvPicPr/>
          <p:nvPr/>
        </p:nvPicPr>
        <p:blipFill>
          <a:blip r:embed="rId3" cstate="print"/>
          <a:stretch>
            <a:fillRect/>
          </a:stretch>
        </p:blipFill>
        <p:spPr>
          <a:xfrm>
            <a:off x="-33866" y="-17005"/>
            <a:ext cx="8942709" cy="8729544"/>
          </a:xfrm>
          <a:prstGeom prst="rect">
            <a:avLst/>
          </a:prstGeom>
        </p:spPr>
      </p:pic>
      <p:sp>
        <p:nvSpPr>
          <p:cNvPr id="5" name="object 5">
            <a:extLst>
              <a:ext uri="{FF2B5EF4-FFF2-40B4-BE49-F238E27FC236}">
                <a16:creationId xmlns:a16="http://schemas.microsoft.com/office/drawing/2014/main" id="{785D6675-D051-77C2-6D1D-8FC6B9672B5C}"/>
              </a:ext>
            </a:extLst>
          </p:cNvPr>
          <p:cNvSpPr txBox="1"/>
          <p:nvPr/>
        </p:nvSpPr>
        <p:spPr>
          <a:xfrm>
            <a:off x="6725403" y="4581632"/>
            <a:ext cx="4837194" cy="1123160"/>
          </a:xfrm>
          <a:prstGeom prst="rect">
            <a:avLst/>
          </a:prstGeom>
        </p:spPr>
        <p:txBody>
          <a:bodyPr vert="horz" wrap="square" lIns="0" tIns="15018" rIns="0" bIns="0" rtlCol="0">
            <a:spAutoFit/>
          </a:bodyPr>
          <a:lstStyle/>
          <a:p>
            <a:pPr algn="ctr"/>
            <a:r>
              <a:rPr lang="en-US" sz="7200" b="1" dirty="0">
                <a:solidFill>
                  <a:srgbClr val="FFFFFF"/>
                </a:solidFill>
                <a:latin typeface="Montserrat"/>
                <a:ea typeface="Montserrat"/>
                <a:cs typeface="Montserrat"/>
                <a:sym typeface="Montserrat"/>
              </a:rPr>
              <a:t>Title</a:t>
            </a:r>
            <a:r>
              <a:rPr lang="es-ES_tradnl" sz="7200" b="1" dirty="0">
                <a:solidFill>
                  <a:srgbClr val="FFFFFF"/>
                </a:solidFill>
                <a:latin typeface="Montserrat"/>
                <a:ea typeface="Montserrat"/>
                <a:cs typeface="Montserrat"/>
                <a:sym typeface="Montserrat"/>
              </a:rPr>
              <a:t>  </a:t>
            </a:r>
            <a:endParaRPr lang="es-ES_tradnl" sz="7200" b="1" i="0" u="none" strike="noStrike" cap="none" dirty="0">
              <a:solidFill>
                <a:srgbClr val="FFFFFF"/>
              </a:solidFill>
              <a:latin typeface="Montserrat"/>
              <a:ea typeface="Montserrat"/>
              <a:cs typeface="Montserrat"/>
              <a:sym typeface="Montserrat"/>
            </a:endParaRPr>
          </a:p>
        </p:txBody>
      </p:sp>
    </p:spTree>
    <p:extLst>
      <p:ext uri="{BB962C8B-B14F-4D97-AF65-F5344CB8AC3E}">
        <p14:creationId xmlns:p14="http://schemas.microsoft.com/office/powerpoint/2010/main" val="2629146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A364EDD5-33BC-0E82-F235-385AB20049C4}"/>
            </a:ext>
          </a:extLst>
        </p:cNvPr>
        <p:cNvGrpSpPr/>
        <p:nvPr/>
      </p:nvGrpSpPr>
      <p:grpSpPr>
        <a:xfrm>
          <a:off x="0" y="0"/>
          <a:ext cx="0" cy="0"/>
          <a:chOff x="0" y="0"/>
          <a:chExt cx="0" cy="0"/>
        </a:xfrm>
      </p:grpSpPr>
      <p:grpSp>
        <p:nvGrpSpPr>
          <p:cNvPr id="125" name="Google Shape;125;p4">
            <a:extLst>
              <a:ext uri="{FF2B5EF4-FFF2-40B4-BE49-F238E27FC236}">
                <a16:creationId xmlns:a16="http://schemas.microsoft.com/office/drawing/2014/main" id="{EA82E963-76E4-F57D-E022-5F26FA11B80D}"/>
              </a:ext>
            </a:extLst>
          </p:cNvPr>
          <p:cNvGrpSpPr/>
          <p:nvPr/>
        </p:nvGrpSpPr>
        <p:grpSpPr>
          <a:xfrm>
            <a:off x="175" y="-152400"/>
            <a:ext cx="18288219" cy="2590820"/>
            <a:chOff x="0" y="-38100"/>
            <a:chExt cx="5123755" cy="850900"/>
          </a:xfrm>
        </p:grpSpPr>
        <p:sp>
          <p:nvSpPr>
            <p:cNvPr id="126" name="Google Shape;126;p4">
              <a:extLst>
                <a:ext uri="{FF2B5EF4-FFF2-40B4-BE49-F238E27FC236}">
                  <a16:creationId xmlns:a16="http://schemas.microsoft.com/office/drawing/2014/main" id="{BBFE230B-7AB1-1D41-7E3E-099321EA7C34}"/>
                </a:ext>
              </a:extLst>
            </p:cNvPr>
            <p:cNvSpPr/>
            <p:nvPr/>
          </p:nvSpPr>
          <p:spPr>
            <a:xfrm>
              <a:off x="0" y="0"/>
              <a:ext cx="5123755" cy="812800"/>
            </a:xfrm>
            <a:custGeom>
              <a:avLst/>
              <a:gdLst/>
              <a:ahLst/>
              <a:cxnLst/>
              <a:rect l="l" t="t" r="r" b="b"/>
              <a:pathLst>
                <a:path w="5123755" h="812800" extrusionOk="0">
                  <a:moveTo>
                    <a:pt x="0" y="0"/>
                  </a:moveTo>
                  <a:lnTo>
                    <a:pt x="5123755" y="0"/>
                  </a:lnTo>
                  <a:lnTo>
                    <a:pt x="5123755" y="812800"/>
                  </a:lnTo>
                  <a:lnTo>
                    <a:pt x="0" y="812800"/>
                  </a:lnTo>
                  <a:close/>
                </a:path>
              </a:pathLst>
            </a:custGeom>
            <a:solidFill>
              <a:srgbClr val="121D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7" name="Google Shape;127;p4">
              <a:extLst>
                <a:ext uri="{FF2B5EF4-FFF2-40B4-BE49-F238E27FC236}">
                  <a16:creationId xmlns:a16="http://schemas.microsoft.com/office/drawing/2014/main" id="{85C9D216-911D-458F-B99E-05BBA010DAAF}"/>
                </a:ext>
              </a:extLst>
            </p:cNvPr>
            <p:cNvSpPr txBox="1"/>
            <p:nvPr/>
          </p:nvSpPr>
          <p:spPr>
            <a:xfrm>
              <a:off x="0" y="-38100"/>
              <a:ext cx="5123755"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545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grpSp>
      <p:sp>
        <p:nvSpPr>
          <p:cNvPr id="128" name="Google Shape;128;p4">
            <a:extLst>
              <a:ext uri="{FF2B5EF4-FFF2-40B4-BE49-F238E27FC236}">
                <a16:creationId xmlns:a16="http://schemas.microsoft.com/office/drawing/2014/main" id="{61218839-1ADC-BA81-134F-31A68A862B67}"/>
              </a:ext>
            </a:extLst>
          </p:cNvPr>
          <p:cNvSpPr/>
          <p:nvPr/>
        </p:nvSpPr>
        <p:spPr>
          <a:xfrm>
            <a:off x="16880929" y="457204"/>
            <a:ext cx="985342" cy="985342"/>
          </a:xfrm>
          <a:custGeom>
            <a:avLst/>
            <a:gdLst/>
            <a:ahLst/>
            <a:cxnLst/>
            <a:rect l="l" t="t" r="r" b="b"/>
            <a:pathLst>
              <a:path w="985342" h="985342" extrusionOk="0">
                <a:moveTo>
                  <a:pt x="0" y="0"/>
                </a:moveTo>
                <a:lnTo>
                  <a:pt x="985342" y="0"/>
                </a:lnTo>
                <a:lnTo>
                  <a:pt x="985342" y="985342"/>
                </a:lnTo>
                <a:lnTo>
                  <a:pt x="0" y="98534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s-ES_tradnl" sz="1800" b="0" i="0" u="none" strike="noStrike" cap="none">
              <a:solidFill>
                <a:schemeClr val="dk1"/>
              </a:solidFill>
              <a:latin typeface="Calibri"/>
              <a:ea typeface="Calibri"/>
              <a:cs typeface="Calibri"/>
              <a:sym typeface="Calibri"/>
            </a:endParaRPr>
          </a:p>
        </p:txBody>
      </p:sp>
      <p:sp>
        <p:nvSpPr>
          <p:cNvPr id="129" name="Google Shape;129;p4">
            <a:extLst>
              <a:ext uri="{FF2B5EF4-FFF2-40B4-BE49-F238E27FC236}">
                <a16:creationId xmlns:a16="http://schemas.microsoft.com/office/drawing/2014/main" id="{E0227A0E-79B8-3414-4FEF-17F76E228A84}"/>
              </a:ext>
            </a:extLst>
          </p:cNvPr>
          <p:cNvSpPr txBox="1"/>
          <p:nvPr/>
        </p:nvSpPr>
        <p:spPr>
          <a:xfrm>
            <a:off x="914400" y="831681"/>
            <a:ext cx="15716100"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rgbClr val="000000"/>
              </a:buClr>
              <a:buSzPts val="6200"/>
              <a:buFont typeface="Arial"/>
              <a:buNone/>
            </a:pPr>
            <a:r>
              <a:rPr lang="en-US" sz="4800" b="1" dirty="0">
                <a:solidFill>
                  <a:srgbClr val="FFFFFF"/>
                </a:solidFill>
                <a:latin typeface="Montserrat"/>
                <a:ea typeface="Montserrat"/>
                <a:cs typeface="Montserrat"/>
                <a:sym typeface="Montserrat"/>
              </a:rPr>
              <a:t>The title is as important as the abstract content</a:t>
            </a:r>
            <a:endParaRPr lang="en-US" sz="4800" b="1" i="0" u="none" strike="noStrike" cap="none" dirty="0">
              <a:solidFill>
                <a:srgbClr val="FFFFFF"/>
              </a:solidFill>
              <a:latin typeface="Montserrat"/>
              <a:ea typeface="Montserrat"/>
              <a:cs typeface="Montserrat"/>
              <a:sym typeface="Montserrat"/>
            </a:endParaRPr>
          </a:p>
        </p:txBody>
      </p:sp>
      <p:sp>
        <p:nvSpPr>
          <p:cNvPr id="3" name="Google Shape;130;p4">
            <a:extLst>
              <a:ext uri="{FF2B5EF4-FFF2-40B4-BE49-F238E27FC236}">
                <a16:creationId xmlns:a16="http://schemas.microsoft.com/office/drawing/2014/main" id="{53BF8A89-AC5F-B08D-E7BF-BFC3B7A8D632}"/>
              </a:ext>
            </a:extLst>
          </p:cNvPr>
          <p:cNvSpPr/>
          <p:nvPr/>
        </p:nvSpPr>
        <p:spPr>
          <a:xfrm>
            <a:off x="1066800" y="3084417"/>
            <a:ext cx="16459200" cy="6400800"/>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Spend time on the title </a:t>
            </a:r>
            <a:r>
              <a:rPr lang="en-US" sz="3600" dirty="0">
                <a:latin typeface="Montserrat" pitchFamily="2" charset="77"/>
              </a:rPr>
              <a:t>– it is what all readers will see first. </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Avoid long titles </a:t>
            </a:r>
            <a:r>
              <a:rPr lang="en-US" sz="3600" dirty="0">
                <a:latin typeface="Montserrat" pitchFamily="2" charset="77"/>
              </a:rPr>
              <a:t>– limit your title to 10-12 words.</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Use descriptive terms and phrases that accurately capture the content.</a:t>
            </a:r>
          </a:p>
          <a:p>
            <a:pPr marL="571500" marR="0" lvl="0" indent="-571500" algn="l" rtl="0">
              <a:lnSpc>
                <a:spcPct val="100000"/>
              </a:lnSpc>
              <a:spcBef>
                <a:spcPts val="0"/>
              </a:spcBef>
              <a:spcAft>
                <a:spcPts val="1200"/>
              </a:spcAft>
              <a:buClr>
                <a:srgbClr val="000000"/>
              </a:buClr>
              <a:buSzPct val="110000"/>
              <a:buBlip>
                <a:blip r:embed="rId4"/>
              </a:buBlip>
            </a:pPr>
            <a:r>
              <a:rPr lang="en-US" sz="3600" b="1" dirty="0">
                <a:latin typeface="Montserrat" pitchFamily="2" charset="77"/>
              </a:rPr>
              <a:t>Considerations for a good title:</a:t>
            </a:r>
          </a:p>
          <a:p>
            <a:pPr marL="1485900" lvl="8" indent="-571500">
              <a:spcAft>
                <a:spcPts val="1200"/>
              </a:spcAft>
              <a:buSzPct val="110000"/>
              <a:buBlip>
                <a:blip r:embed="rId4"/>
              </a:buBlip>
            </a:pPr>
            <a:r>
              <a:rPr lang="en-US" sz="3200" dirty="0">
                <a:latin typeface="Montserrat" pitchFamily="2" charset="77"/>
              </a:rPr>
              <a:t>Uses a few words to condense the content of the abstract.</a:t>
            </a:r>
          </a:p>
          <a:p>
            <a:pPr marL="1485900" lvl="1" indent="-571500">
              <a:spcAft>
                <a:spcPts val="1200"/>
              </a:spcAft>
              <a:buSzPct val="110000"/>
              <a:buBlip>
                <a:blip r:embed="rId4"/>
              </a:buBlip>
            </a:pPr>
            <a:r>
              <a:rPr lang="en-US" sz="3200" dirty="0">
                <a:latin typeface="Montserrat" pitchFamily="2" charset="77"/>
              </a:rPr>
              <a:t>Includes the type of intervention (if applicable) – e.g. program implementation or evaluation.</a:t>
            </a:r>
          </a:p>
          <a:p>
            <a:pPr marL="1485900" lvl="1" indent="-571500">
              <a:spcAft>
                <a:spcPts val="1200"/>
              </a:spcAft>
              <a:buSzPct val="110000"/>
              <a:buBlip>
                <a:blip r:embed="rId4"/>
              </a:buBlip>
            </a:pPr>
            <a:r>
              <a:rPr lang="en-US" sz="3200" dirty="0">
                <a:latin typeface="Montserrat" pitchFamily="2" charset="77"/>
              </a:rPr>
              <a:t>Captures the attention of the reader(s).</a:t>
            </a:r>
          </a:p>
          <a:p>
            <a:pPr marL="1485900" lvl="1" indent="-571500">
              <a:spcAft>
                <a:spcPts val="1200"/>
              </a:spcAft>
              <a:buSzPct val="110000"/>
              <a:buBlip>
                <a:blip r:embed="rId4"/>
              </a:buBlip>
            </a:pPr>
            <a:r>
              <a:rPr lang="en-US" sz="3200" dirty="0">
                <a:latin typeface="Montserrat" pitchFamily="2" charset="77"/>
              </a:rPr>
              <a:t>Differentiates the abstract from other abstracts on the same subject.</a:t>
            </a:r>
          </a:p>
        </p:txBody>
      </p:sp>
    </p:spTree>
    <p:extLst>
      <p:ext uri="{BB962C8B-B14F-4D97-AF65-F5344CB8AC3E}">
        <p14:creationId xmlns:p14="http://schemas.microsoft.com/office/powerpoint/2010/main" val="397449977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1858</TotalTime>
  <Words>4965</Words>
  <Application>Microsoft Macintosh PowerPoint</Application>
  <PresentationFormat>Custom</PresentationFormat>
  <Paragraphs>238</Paragraphs>
  <Slides>47</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Montserrat SemiBold</vt:lpstr>
      <vt:lpstr>Aptos Display</vt:lpstr>
      <vt:lpstr>Aptos</vt:lpstr>
      <vt:lpstr>Arial</vt:lpstr>
      <vt:lpstr>Helvetica</vt:lpstr>
      <vt:lpstr>Calibri</vt:lpstr>
      <vt:lpstr>Montserrat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Molly Moesner</cp:lastModifiedBy>
  <cp:revision>43</cp:revision>
  <dcterms:modified xsi:type="dcterms:W3CDTF">2025-01-11T15:26:33Z</dcterms:modified>
</cp:coreProperties>
</file>