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50"/>
  </p:notesMasterIdLst>
  <p:sldIdLst>
    <p:sldId id="256" r:id="rId2"/>
    <p:sldId id="258" r:id="rId3"/>
    <p:sldId id="278" r:id="rId4"/>
    <p:sldId id="259" r:id="rId5"/>
    <p:sldId id="280" r:id="rId6"/>
    <p:sldId id="282" r:id="rId7"/>
    <p:sldId id="316" r:id="rId8"/>
    <p:sldId id="283" r:id="rId9"/>
    <p:sldId id="284" r:id="rId10"/>
    <p:sldId id="285" r:id="rId11"/>
    <p:sldId id="286" r:id="rId12"/>
    <p:sldId id="287" r:id="rId13"/>
    <p:sldId id="317" r:id="rId14"/>
    <p:sldId id="289" r:id="rId15"/>
    <p:sldId id="318" r:id="rId16"/>
    <p:sldId id="319" r:id="rId17"/>
    <p:sldId id="320" r:id="rId18"/>
    <p:sldId id="321" r:id="rId19"/>
    <p:sldId id="290" r:id="rId20"/>
    <p:sldId id="292" r:id="rId21"/>
    <p:sldId id="322" r:id="rId22"/>
    <p:sldId id="293" r:id="rId23"/>
    <p:sldId id="323" r:id="rId24"/>
    <p:sldId id="294" r:id="rId25"/>
    <p:sldId id="295" r:id="rId26"/>
    <p:sldId id="324" r:id="rId27"/>
    <p:sldId id="297" r:id="rId28"/>
    <p:sldId id="325" r:id="rId29"/>
    <p:sldId id="298" r:id="rId30"/>
    <p:sldId id="299" r:id="rId31"/>
    <p:sldId id="326" r:id="rId32"/>
    <p:sldId id="327" r:id="rId33"/>
    <p:sldId id="301" r:id="rId34"/>
    <p:sldId id="302" r:id="rId35"/>
    <p:sldId id="303" r:id="rId36"/>
    <p:sldId id="304" r:id="rId37"/>
    <p:sldId id="305" r:id="rId38"/>
    <p:sldId id="306" r:id="rId39"/>
    <p:sldId id="307" r:id="rId40"/>
    <p:sldId id="308" r:id="rId41"/>
    <p:sldId id="309" r:id="rId42"/>
    <p:sldId id="310" r:id="rId43"/>
    <p:sldId id="312" r:id="rId44"/>
    <p:sldId id="311" r:id="rId45"/>
    <p:sldId id="313" r:id="rId46"/>
    <p:sldId id="314" r:id="rId47"/>
    <p:sldId id="315" r:id="rId48"/>
    <p:sldId id="277" r:id="rId49"/>
  </p:sldIdLst>
  <p:sldSz cx="18288000" cy="10287000"/>
  <p:notesSz cx="6858000" cy="9144000"/>
  <p:embeddedFontLst>
    <p:embeddedFont>
      <p:font typeface="Montserrat" pitchFamily="2" charset="77"/>
      <p:regular r:id="rId51"/>
      <p:bold r:id="rId52"/>
      <p:italic r:id="rId53"/>
      <p:boldItalic r:id="rId5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15:clr>
            <a:srgbClr val="A4A3A4"/>
          </p15:clr>
        </p15:guide>
        <p15:guide id="2" pos="576">
          <p15:clr>
            <a:srgbClr val="A4A3A4"/>
          </p15:clr>
        </p15:guide>
        <p15:guide id="3" orient="horz" pos="288">
          <p15:clr>
            <a:srgbClr val="747775"/>
          </p15:clr>
        </p15:guide>
        <p15:guide id="4" pos="288">
          <p15:clr>
            <a:srgbClr val="747775"/>
          </p15:clr>
        </p15:guide>
        <p15:guide id="5" pos="11232">
          <p15:clr>
            <a:srgbClr val="747775"/>
          </p15:clr>
        </p15:guide>
        <p15:guide id="6" pos="10944">
          <p15:clr>
            <a:srgbClr val="747775"/>
          </p15:clr>
        </p15:guide>
        <p15:guide id="7" orient="horz" pos="6048">
          <p15:clr>
            <a:srgbClr val="747775"/>
          </p15:clr>
        </p15:guide>
        <p15:guide id="8" orient="horz" pos="5760">
          <p15:clr>
            <a:srgbClr val="747775"/>
          </p15:clr>
        </p15:guide>
        <p15:guide id="9" pos="8556">
          <p15:clr>
            <a:srgbClr val="747775"/>
          </p15:clr>
        </p15:guide>
        <p15:guide id="10" pos="10476">
          <p15:clr>
            <a:srgbClr val="747775"/>
          </p15:clr>
        </p15:guide>
        <p15:guide id="11" pos="7020">
          <p15:clr>
            <a:srgbClr val="747775"/>
          </p15:clr>
        </p15:guide>
        <p15:guide id="12" orient="horz" pos="5425">
          <p15:clr>
            <a:srgbClr val="747775"/>
          </p15:clr>
        </p15:guide>
        <p15:guide id="13" orient="horz" pos="5006">
          <p15:clr>
            <a:srgbClr val="747775"/>
          </p15:clr>
        </p15:guide>
        <p15:guide id="14" orient="horz" pos="4658">
          <p15:clr>
            <a:srgbClr val="747775"/>
          </p15:clr>
        </p15:guide>
        <p15:guide id="15" orient="horz" pos="4194">
          <p15:clr>
            <a:srgbClr val="747775"/>
          </p15:clr>
        </p15:guide>
      </p15:sldGuideLst>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55" roundtripDataSignature="AMtx7mgk/K/q0r1lScBiRw7st4GxxsVs0A=="/>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7DD71B9D-44B6-4920-9387-B6911BDAAAFB}">
  <a:tblStyle styleId="{7DD71B9D-44B6-4920-9387-B6911BDAAAFB}" styleName="Table_0">
    <a:wholeTbl>
      <a:tcTxStyle b="off" i="off">
        <a:font>
          <a:latin typeface="Arial"/>
          <a:ea typeface="Arial"/>
          <a:cs typeface="Arial"/>
        </a:font>
        <a:schemeClr val="dk1"/>
      </a:tcTxStyle>
      <a:tcStyle>
        <a:tcBdr>
          <a:left>
            <a:ln w="9525" cap="flat" cmpd="sng">
              <a:solidFill>
                <a:srgbClr val="000000">
                  <a:alpha val="0"/>
                </a:srgbClr>
              </a:solidFill>
              <a:prstDash val="solid"/>
              <a:round/>
              <a:headEnd type="none" w="sm" len="sm"/>
              <a:tailEnd type="none" w="sm" len="sm"/>
            </a:ln>
          </a:left>
          <a:right>
            <a:ln w="9525" cap="flat" cmpd="sng">
              <a:solidFill>
                <a:srgbClr val="000000">
                  <a:alpha val="0"/>
                </a:srgbClr>
              </a:solidFill>
              <a:prstDash val="solid"/>
              <a:round/>
              <a:headEnd type="none" w="sm" len="sm"/>
              <a:tailEnd type="none" w="sm" len="sm"/>
            </a:ln>
          </a:right>
          <a:top>
            <a:ln w="25400" cap="flat" cmpd="sng">
              <a:solidFill>
                <a:schemeClr val="dk1"/>
              </a:solidFill>
              <a:prstDash val="solid"/>
              <a:round/>
              <a:headEnd type="none" w="sm" len="sm"/>
              <a:tailEnd type="none" w="sm" len="sm"/>
            </a:ln>
          </a:top>
          <a:bottom>
            <a:ln w="25400" cap="flat" cmpd="sng">
              <a:solidFill>
                <a:schemeClr val="dk1"/>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chemeClr val="lt1"/>
          </a:solidFill>
        </a:fill>
      </a:tcStyle>
    </a:wholeTbl>
    <a:band1H>
      <a:tcTxStyle/>
      <a:tcStyle>
        <a:tcBdr/>
        <a:fill>
          <a:solidFill>
            <a:srgbClr val="E6E6E6"/>
          </a:solidFill>
        </a:fill>
      </a:tcStyle>
    </a:band1H>
    <a:band2H>
      <a:tcTxStyle/>
      <a:tcStyle>
        <a:tcBdr/>
      </a:tcStyle>
    </a:band2H>
    <a:band1V>
      <a:tcTxStyle/>
      <a:tcStyle>
        <a:tcBdr/>
        <a:fill>
          <a:solidFill>
            <a:srgbClr val="E6E6E6"/>
          </a:solidFill>
        </a:fill>
      </a:tcStyle>
    </a:band1V>
    <a:band2V>
      <a:tcTxStyle/>
      <a:tcStyle>
        <a:tcBdr/>
      </a:tcStyle>
    </a:band2V>
    <a:lastCol>
      <a:tcTxStyle b="on" i="off">
        <a:font>
          <a:latin typeface="Arial"/>
          <a:ea typeface="Arial"/>
          <a:cs typeface="Arial"/>
        </a:font>
        <a:schemeClr val="lt1"/>
      </a:tcTxStyle>
      <a:tcStyle>
        <a:tcBdr/>
        <a:fill>
          <a:solidFill>
            <a:schemeClr val="dk1"/>
          </a:solidFill>
        </a:fill>
      </a:tcStyle>
    </a:lastCol>
    <a:firstCol>
      <a:tcTxStyle b="on" i="off">
        <a:font>
          <a:latin typeface="Arial"/>
          <a:ea typeface="Arial"/>
          <a:cs typeface="Arial"/>
        </a:font>
        <a:schemeClr val="lt1"/>
      </a:tcTxStyle>
      <a:tcStyle>
        <a:tcBdr/>
        <a:fill>
          <a:solidFill>
            <a:schemeClr val="dk1"/>
          </a:solidFill>
        </a:fill>
      </a:tcStyle>
    </a:firstCol>
    <a:lastRow>
      <a:tcTxStyle b="on" i="off"/>
      <a:tcStyle>
        <a:tcBdr>
          <a:top>
            <a:ln w="50800" cap="flat" cmpd="sng">
              <a:solidFill>
                <a:schemeClr val="dk1"/>
              </a:solidFill>
              <a:prstDash val="solid"/>
              <a:round/>
              <a:headEnd type="none" w="sm" len="sm"/>
              <a:tailEnd type="none" w="sm" len="sm"/>
            </a:ln>
          </a:top>
        </a:tcBdr>
        <a:fill>
          <a:solidFill>
            <a:schemeClr val="lt1"/>
          </a:solidFill>
        </a:fill>
      </a:tcStyle>
    </a:lastRow>
    <a:seCell>
      <a:tcTxStyle b="on" i="off">
        <a:font>
          <a:latin typeface="Arial"/>
          <a:ea typeface="Arial"/>
          <a:cs typeface="Arial"/>
        </a:font>
        <a:schemeClr val="dk1"/>
      </a:tcTxStyle>
      <a:tcStyle>
        <a:tcBdr/>
      </a:tcStyle>
    </a:seCell>
    <a:swCell>
      <a:tcTxStyle b="on" i="off">
        <a:font>
          <a:latin typeface="Arial"/>
          <a:ea typeface="Arial"/>
          <a:cs typeface="Arial"/>
        </a:font>
        <a:schemeClr val="dk1"/>
      </a:tcTxStyle>
      <a:tcStyle>
        <a:tcBdr/>
      </a:tcStyle>
    </a:swCell>
    <a:firstRow>
      <a:tcTxStyle b="on" i="off">
        <a:font>
          <a:latin typeface="Arial"/>
          <a:ea typeface="Arial"/>
          <a:cs typeface="Arial"/>
        </a:font>
        <a:schemeClr val="lt1"/>
      </a:tcTxStyle>
      <a:tcStyle>
        <a:tcBdr>
          <a:bottom>
            <a:ln w="25400" cap="flat" cmpd="sng">
              <a:solidFill>
                <a:schemeClr val="dk1"/>
              </a:solidFill>
              <a:prstDash val="solid"/>
              <a:round/>
              <a:headEnd type="none" w="sm" len="sm"/>
              <a:tailEnd type="none" w="sm" len="sm"/>
            </a:ln>
          </a:bottom>
        </a:tcBdr>
        <a:fill>
          <a:solidFill>
            <a:schemeClr val="dk1"/>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80"/>
    <p:restoredTop sz="94860"/>
  </p:normalViewPr>
  <p:slideViewPr>
    <p:cSldViewPr snapToGrid="0">
      <p:cViewPr varScale="1">
        <p:scale>
          <a:sx n="45" d="100"/>
          <a:sy n="45" d="100"/>
        </p:scale>
        <p:origin x="232" y="992"/>
      </p:cViewPr>
      <p:guideLst>
        <p:guide orient="horz"/>
        <p:guide pos="576"/>
        <p:guide orient="horz" pos="288"/>
        <p:guide pos="288"/>
        <p:guide pos="11232"/>
        <p:guide pos="10944"/>
        <p:guide orient="horz" pos="6048"/>
        <p:guide orient="horz" pos="5760"/>
        <p:guide pos="8556"/>
        <p:guide pos="10476"/>
        <p:guide pos="7020"/>
        <p:guide orient="horz" pos="5425"/>
        <p:guide orient="horz" pos="5006"/>
        <p:guide orient="horz" pos="4658"/>
        <p:guide orient="horz" pos="4194"/>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55" Type="http://customschemas.google.com/relationships/presentationmetadata" Target="meta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3.fntdata"/><Relationship Id="rId58" Type="http://schemas.openxmlformats.org/officeDocument/2006/relationships/theme" Target="theme/theme1.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font" Target="fonts/font1.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2.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Google Shape;69;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70" name="Google Shape;70;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ED1DA79B-108F-94B6-BA49-0857FE0EA773}"/>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C5DBC0FA-D739-7186-4EE2-E8F5F5EA7BE2}"/>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72E828A5-591F-5EE2-0D05-162BD1BFF77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0144514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0FFD5B5F-DB82-18AA-BE42-BB903304BA3F}"/>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F655D528-1CAF-AD1E-D688-39964C36AFF0}"/>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C7A377C4-28ED-D9DA-C858-7C4B15BBB70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311284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500B1A69-5449-8051-F094-2829C1C36F6B}"/>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0FAAEC4F-DDD8-995A-2E9B-34996A7C62D2}"/>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A82E55C2-9D9A-864C-C670-1C367EAFD55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1982080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35F3848D-A613-8248-FC4E-CC72F611E1BA}"/>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12959678-CD3F-B668-DFD2-181D6169571E}"/>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E8E5B05D-964A-6AC4-0C03-8B61D822B2D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7474777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DE4E60DC-1130-7AC7-4F87-E392356A5173}"/>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2FC92096-5FC7-AA95-85A6-5593640061F7}"/>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623708F9-A64C-146F-627E-42CA3EE8595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90091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828E5FF2-6371-FDF7-3766-5B4ACFA31769}"/>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0AA65E8B-AE93-A4EE-A3B6-6636EBB1B310}"/>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BEA15B5F-C7A8-47C6-E31C-DD02489F757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8194182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FBBEC4B8-A19A-1389-28EB-6DE12F25A9D2}"/>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5CA2A892-563B-1794-BCA5-4154FADC6C47}"/>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70DC33C5-E83B-58F3-5BED-1BB66E869133}"/>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6013131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E78EF131-2D99-BD78-C75E-4D56572033C2}"/>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ACC5C816-81D7-7535-87D8-A039E1209BDC}"/>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7DABD0B2-0B37-0A22-9F5B-C1365B402D3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41665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05FD390E-753F-ABAE-F09A-668438804DCC}"/>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F62F860E-32E2-B0C6-82B2-A0BFA6872711}"/>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112EC94E-D559-2079-1217-D8E1D7EC1DC3}"/>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1109149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56E2ED17-CE94-A56D-62AB-1AE6F95F9C45}"/>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BDF30844-DA78-FDB0-AF7F-CC42848E9FB0}"/>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0EFC2A5E-C373-4BCC-2042-068288D7FEA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899318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10" name="Google Shape;11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5BF68C51-766B-0F4E-B8B4-A5B61635E1A2}"/>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5064235A-157D-1D99-5B64-C4E1C97DCC8F}"/>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E051DE1C-68D2-4B39-D934-F914CEE7181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7034438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B6F6F64F-3209-1671-8D11-C82A39699824}"/>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1E77AF35-862E-B160-7539-C1FC25127616}"/>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C83AD55D-771C-4665-12D4-13656ECCD36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02163495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E106CDC9-8C66-B382-A295-5DD128A8BF83}"/>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BF7FCA54-5E83-C61E-912B-205646B25073}"/>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3A95A088-B2FE-E7E3-4048-200B0A56BCF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1793235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BC10D484-833E-1B03-CB8B-2A24979FCEB2}"/>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896354B5-6215-0BD0-7067-DE8D730DC882}"/>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16FD7E8A-21F2-2451-CCEC-836496487E8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9005535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DB6E1F60-2698-DB6B-6932-65844D8858EB}"/>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D2BA52F0-6EB9-9D7F-B424-18AB2245E8F3}"/>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B3E77778-F2BD-9327-98DF-7BD7115A2C5A}"/>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56646560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2EAB0B44-B75B-C572-35F9-F599811F1473}"/>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6EC9B49F-DD8D-0582-3ECE-153F92D78851}"/>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5304F461-7B91-28FD-8732-02F596230AF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04632893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8BE03CFD-C1E0-4F19-E8FB-C61B1BB46FB2}"/>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3C0FC523-3E51-FD90-F117-F557ABC012E4}"/>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123" name="Google Shape;123;p4:notes">
            <a:extLst>
              <a:ext uri="{FF2B5EF4-FFF2-40B4-BE49-F238E27FC236}">
                <a16:creationId xmlns:a16="http://schemas.microsoft.com/office/drawing/2014/main" id="{670C0521-C01A-399A-87F5-B8550CCA5E7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31799587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95018B4F-4A0A-FAF0-ED3B-4138CEAE7169}"/>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8E2DFBC3-B37F-838D-CBE4-D9121627F8FE}"/>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AD46A5F8-4BF6-79AD-2E8B-8C54F9EB818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95683648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BE7481C3-ADEC-84E3-9BA7-DCAC595C6301}"/>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8943BB87-4B98-DAF1-CC97-996386E2C854}"/>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E4962FC5-A472-6DD7-D3A9-4ACB59B19163}"/>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1753387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73E482FE-0E11-93A8-FB2A-596EB1AC8CD1}"/>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EC6A521C-E8D0-3B5C-679C-525FA6ADC01F}"/>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123" name="Google Shape;123;p4:notes">
            <a:extLst>
              <a:ext uri="{FF2B5EF4-FFF2-40B4-BE49-F238E27FC236}">
                <a16:creationId xmlns:a16="http://schemas.microsoft.com/office/drawing/2014/main" id="{28B33433-465B-3AC9-BE17-2AFA28942B4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7636137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Google Shape;122;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A4AE4771-282B-9B62-3F72-4ACBC6823AAC}"/>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8058AE3A-24C8-C016-3EA7-1A71A99CEEAB}"/>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626A8336-F504-61B6-95A6-A8A8EB6C913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7901319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4D199867-AEDF-CE9C-110C-AB2F46143EE8}"/>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037081FF-8826-0BBC-4967-CABE96BBC91D}"/>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9AFD282B-79EF-311E-104B-90472FA919F3}"/>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6795461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FFEFC915-1174-4DB0-FBB5-3C3D4F551B26}"/>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A1601E9F-F993-EDBF-FF89-2884AC75B046}"/>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57F558D6-67D7-AB0A-D6F7-D1C2138452C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03419308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1A7D5546-FE9E-9B0B-2505-1C48A78B08E0}"/>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0B84C021-F9BD-88FE-FF6B-B91B9A475BAD}"/>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123" name="Google Shape;123;p4:notes">
            <a:extLst>
              <a:ext uri="{FF2B5EF4-FFF2-40B4-BE49-F238E27FC236}">
                <a16:creationId xmlns:a16="http://schemas.microsoft.com/office/drawing/2014/main" id="{EF7EA3E5-6045-B41D-53E5-56A5AFB25D6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43109610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5F4A1075-EF38-B56F-BEC1-5C7032258671}"/>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76867206-EAE9-5B3B-9BFE-08FA68874EB6}"/>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4526AF18-E6C3-C117-2CAF-AEFE431135C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56263671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2BE4DA60-5D35-B70A-BC45-79C6A32C3BE9}"/>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42D3EE79-DDC6-4B4A-AF61-55D8BD872314}"/>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EE7960DD-A70B-8ACA-3826-7A1552F76F5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92787275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45120160-65D8-5450-2EFC-F119B2D93F75}"/>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52C263D1-89A2-CECA-CE9D-AD85D12EA62E}"/>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97F41FCA-4788-2D21-9C29-B4366D86D50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46062112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F6AEC526-3A21-2154-61EC-6E5E5E1DE020}"/>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BEC3C710-170C-4088-E533-1F6F89894534}"/>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1A29CCB5-5179-9A36-7C78-BF642D3818C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22756644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0"/>
        <p:cNvGrpSpPr/>
        <p:nvPr/>
      </p:nvGrpSpPr>
      <p:grpSpPr>
        <a:xfrm>
          <a:off x="0" y="0"/>
          <a:ext cx="0" cy="0"/>
          <a:chOff x="0" y="0"/>
          <a:chExt cx="0" cy="0"/>
        </a:xfrm>
      </p:grpSpPr>
      <p:sp>
        <p:nvSpPr>
          <p:cNvPr id="311" name="Google Shape;311;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12" name="Google Shape;312;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55D7FDE3-94E7-1F5D-F5C4-D867B4991B0E}"/>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74E0C6E5-1186-A544-600E-78F5BF6F677E}"/>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C2243C94-DEF5-B94E-94CD-89A80158A62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8164689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457E95A1-B343-AAC1-EDFF-E2733212A2CB}"/>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9B532C02-0F9F-9E52-4CA9-2B97E44E9892}"/>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A6FBA21C-0C81-DB3E-95AE-86022B23254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638987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BA61E097-BE34-5686-3F37-774A523B63EB}"/>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CDD95B63-D66A-F1AB-08B5-64A6D815DF64}"/>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5D4BC6D5-5448-7440-BDE9-571ADD48697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0439560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9F3B4FD6-1263-D78C-03B1-004144492E21}"/>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6427D409-7E58-E886-B0A5-73DA9EDA3C2A}"/>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3D82C8AB-7498-1593-B745-0685407C8FD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3319918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D529C11F-8D17-B339-0357-28D92ED31974}"/>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134CDA27-FB71-83EC-FF09-1F8401C20A8D}"/>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6FEC106F-6B8C-9ED0-E9C3-29D363EC8F5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7763156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E9FB76E5-063F-29C9-C4FC-ED811447B06A}"/>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633DC70C-E289-2DFE-932A-95A114E83234}"/>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1C02620F-A465-34CE-543F-FB0D7334E06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7524064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222E26-7C44-0AFA-1131-68CC36D71D86}"/>
              </a:ext>
            </a:extLst>
          </p:cNvPr>
          <p:cNvSpPr>
            <a:spLocks noGrp="1"/>
          </p:cNvSpPr>
          <p:nvPr>
            <p:ph type="ctrTitle"/>
          </p:nvPr>
        </p:nvSpPr>
        <p:spPr>
          <a:xfrm>
            <a:off x="2286000" y="1684338"/>
            <a:ext cx="13716000" cy="3581400"/>
          </a:xfrm>
        </p:spPr>
        <p:txBody>
          <a:bodyPr anchor="b"/>
          <a:lstStyle>
            <a:lvl1pPr algn="ctr">
              <a:defRPr sz="6000"/>
            </a:lvl1pPr>
          </a:lstStyle>
          <a:p>
            <a:r>
              <a:rPr lang="en-US"/>
              <a:t>Click to edit Master title style</a:t>
            </a:r>
            <a:endParaRPr lang="es-ES_tradnl"/>
          </a:p>
        </p:txBody>
      </p:sp>
      <p:sp>
        <p:nvSpPr>
          <p:cNvPr id="3" name="Subtitle 2">
            <a:extLst>
              <a:ext uri="{FF2B5EF4-FFF2-40B4-BE49-F238E27FC236}">
                <a16:creationId xmlns:a16="http://schemas.microsoft.com/office/drawing/2014/main" id="{744537CB-5214-DE40-BD72-58366C948A17}"/>
              </a:ext>
            </a:extLst>
          </p:cNvPr>
          <p:cNvSpPr>
            <a:spLocks noGrp="1"/>
          </p:cNvSpPr>
          <p:nvPr>
            <p:ph type="subTitle" idx="1"/>
          </p:nvPr>
        </p:nvSpPr>
        <p:spPr>
          <a:xfrm>
            <a:off x="2286000" y="5403850"/>
            <a:ext cx="13716000" cy="2482850"/>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s-ES_tradnl"/>
          </a:p>
        </p:txBody>
      </p:sp>
      <p:sp>
        <p:nvSpPr>
          <p:cNvPr id="4" name="Date Placeholder 3">
            <a:extLst>
              <a:ext uri="{FF2B5EF4-FFF2-40B4-BE49-F238E27FC236}">
                <a16:creationId xmlns:a16="http://schemas.microsoft.com/office/drawing/2014/main" id="{F4799B19-7032-D68D-9060-11C424D612C5}"/>
              </a:ext>
            </a:extLst>
          </p:cNvPr>
          <p:cNvSpPr>
            <a:spLocks noGrp="1"/>
          </p:cNvSpPr>
          <p:nvPr>
            <p:ph type="dt" sz="half" idx="10"/>
          </p:nvPr>
        </p:nvSpPr>
        <p:spPr/>
        <p:txBody>
          <a:bodyPr/>
          <a:lstStyle/>
          <a:p>
            <a:fld id="{C7BCC370-6A01-5046-A652-63C43BADE6C4}" type="datetimeFigureOut">
              <a:rPr lang="es-ES_tradnl" smtClean="0"/>
              <a:t>2/12/24</a:t>
            </a:fld>
            <a:endParaRPr lang="es-ES_tradnl"/>
          </a:p>
        </p:txBody>
      </p:sp>
      <p:sp>
        <p:nvSpPr>
          <p:cNvPr id="5" name="Footer Placeholder 4">
            <a:extLst>
              <a:ext uri="{FF2B5EF4-FFF2-40B4-BE49-F238E27FC236}">
                <a16:creationId xmlns:a16="http://schemas.microsoft.com/office/drawing/2014/main" id="{DB994A6B-D437-2B3F-7E79-CE9909BEE84C}"/>
              </a:ext>
            </a:extLst>
          </p:cNvPr>
          <p:cNvSpPr>
            <a:spLocks noGrp="1"/>
          </p:cNvSpPr>
          <p:nvPr>
            <p:ph type="ftr" sz="quarter" idx="11"/>
          </p:nvPr>
        </p:nvSpPr>
        <p:spPr/>
        <p:txBody>
          <a:bodyPr/>
          <a:lstStyle/>
          <a:p>
            <a:endParaRPr lang="es-ES_tradnl"/>
          </a:p>
        </p:txBody>
      </p:sp>
      <p:sp>
        <p:nvSpPr>
          <p:cNvPr id="6" name="Slide Number Placeholder 5">
            <a:extLst>
              <a:ext uri="{FF2B5EF4-FFF2-40B4-BE49-F238E27FC236}">
                <a16:creationId xmlns:a16="http://schemas.microsoft.com/office/drawing/2014/main" id="{85F21FA9-85DB-ED94-7187-FFADDDE45E15}"/>
              </a:ext>
            </a:extLst>
          </p:cNvPr>
          <p:cNvSpPr>
            <a:spLocks noGrp="1"/>
          </p:cNvSpPr>
          <p:nvPr>
            <p:ph type="sldNum" sz="quarter" idx="12"/>
          </p:nvPr>
        </p:nvSpPr>
        <p:spPr/>
        <p:txBody>
          <a:body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4212333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359C7D-C49A-E478-0FF4-DF2CF9FF80C4}"/>
              </a:ext>
            </a:extLst>
          </p:cNvPr>
          <p:cNvSpPr>
            <a:spLocks noGrp="1"/>
          </p:cNvSpPr>
          <p:nvPr>
            <p:ph type="title"/>
          </p:nvPr>
        </p:nvSpPr>
        <p:spPr/>
        <p:txBody>
          <a:bodyPr/>
          <a:lstStyle/>
          <a:p>
            <a:r>
              <a:rPr lang="en-US"/>
              <a:t>Click to edit Master title style</a:t>
            </a:r>
            <a:endParaRPr lang="es-ES_tradnl"/>
          </a:p>
        </p:txBody>
      </p:sp>
      <p:sp>
        <p:nvSpPr>
          <p:cNvPr id="3" name="Vertical Text Placeholder 2">
            <a:extLst>
              <a:ext uri="{FF2B5EF4-FFF2-40B4-BE49-F238E27FC236}">
                <a16:creationId xmlns:a16="http://schemas.microsoft.com/office/drawing/2014/main" id="{35C9755B-9EF9-A2B5-F5B8-96D3CDEAD72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4" name="Date Placeholder 3">
            <a:extLst>
              <a:ext uri="{FF2B5EF4-FFF2-40B4-BE49-F238E27FC236}">
                <a16:creationId xmlns:a16="http://schemas.microsoft.com/office/drawing/2014/main" id="{C6470854-F90B-AD8E-3F9F-CAC785FB0811}"/>
              </a:ext>
            </a:extLst>
          </p:cNvPr>
          <p:cNvSpPr>
            <a:spLocks noGrp="1"/>
          </p:cNvSpPr>
          <p:nvPr>
            <p:ph type="dt" sz="half" idx="10"/>
          </p:nvPr>
        </p:nvSpPr>
        <p:spPr/>
        <p:txBody>
          <a:bodyPr/>
          <a:lstStyle/>
          <a:p>
            <a:fld id="{C7BCC370-6A01-5046-A652-63C43BADE6C4}" type="datetimeFigureOut">
              <a:rPr lang="es-ES_tradnl" smtClean="0"/>
              <a:t>2/12/24</a:t>
            </a:fld>
            <a:endParaRPr lang="es-ES_tradnl"/>
          </a:p>
        </p:txBody>
      </p:sp>
      <p:sp>
        <p:nvSpPr>
          <p:cNvPr id="5" name="Footer Placeholder 4">
            <a:extLst>
              <a:ext uri="{FF2B5EF4-FFF2-40B4-BE49-F238E27FC236}">
                <a16:creationId xmlns:a16="http://schemas.microsoft.com/office/drawing/2014/main" id="{D86346DA-55ED-7BEB-367E-B8CBA71BC3BF}"/>
              </a:ext>
            </a:extLst>
          </p:cNvPr>
          <p:cNvSpPr>
            <a:spLocks noGrp="1"/>
          </p:cNvSpPr>
          <p:nvPr>
            <p:ph type="ftr" sz="quarter" idx="11"/>
          </p:nvPr>
        </p:nvSpPr>
        <p:spPr/>
        <p:txBody>
          <a:bodyPr/>
          <a:lstStyle/>
          <a:p>
            <a:endParaRPr lang="es-ES_tradnl"/>
          </a:p>
        </p:txBody>
      </p:sp>
      <p:sp>
        <p:nvSpPr>
          <p:cNvPr id="6" name="Slide Number Placeholder 5">
            <a:extLst>
              <a:ext uri="{FF2B5EF4-FFF2-40B4-BE49-F238E27FC236}">
                <a16:creationId xmlns:a16="http://schemas.microsoft.com/office/drawing/2014/main" id="{BCAB2A8E-DFF9-214A-C393-843DF2981A9B}"/>
              </a:ext>
            </a:extLst>
          </p:cNvPr>
          <p:cNvSpPr>
            <a:spLocks noGrp="1"/>
          </p:cNvSpPr>
          <p:nvPr>
            <p:ph type="sldNum" sz="quarter" idx="12"/>
          </p:nvPr>
        </p:nvSpPr>
        <p:spPr/>
        <p:txBody>
          <a:body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9027288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AA30389-DC4A-C890-2B86-899B396929DE}"/>
              </a:ext>
            </a:extLst>
          </p:cNvPr>
          <p:cNvSpPr>
            <a:spLocks noGrp="1"/>
          </p:cNvSpPr>
          <p:nvPr>
            <p:ph type="title" orient="vert"/>
          </p:nvPr>
        </p:nvSpPr>
        <p:spPr>
          <a:xfrm>
            <a:off x="13087350" y="547688"/>
            <a:ext cx="3943350" cy="8718550"/>
          </a:xfrm>
        </p:spPr>
        <p:txBody>
          <a:bodyPr vert="eaVert"/>
          <a:lstStyle/>
          <a:p>
            <a:r>
              <a:rPr lang="en-US"/>
              <a:t>Click to edit Master title style</a:t>
            </a:r>
            <a:endParaRPr lang="es-ES_tradnl"/>
          </a:p>
        </p:txBody>
      </p:sp>
      <p:sp>
        <p:nvSpPr>
          <p:cNvPr id="3" name="Vertical Text Placeholder 2">
            <a:extLst>
              <a:ext uri="{FF2B5EF4-FFF2-40B4-BE49-F238E27FC236}">
                <a16:creationId xmlns:a16="http://schemas.microsoft.com/office/drawing/2014/main" id="{B3419FE0-1587-F9D4-C96F-40287E2D5536}"/>
              </a:ext>
            </a:extLst>
          </p:cNvPr>
          <p:cNvSpPr>
            <a:spLocks noGrp="1"/>
          </p:cNvSpPr>
          <p:nvPr>
            <p:ph type="body" orient="vert" idx="1"/>
          </p:nvPr>
        </p:nvSpPr>
        <p:spPr>
          <a:xfrm>
            <a:off x="1257300" y="547688"/>
            <a:ext cx="11677650" cy="87185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4" name="Date Placeholder 3">
            <a:extLst>
              <a:ext uri="{FF2B5EF4-FFF2-40B4-BE49-F238E27FC236}">
                <a16:creationId xmlns:a16="http://schemas.microsoft.com/office/drawing/2014/main" id="{48B2D18D-7EC9-713F-EF33-1FBBA5052E8C}"/>
              </a:ext>
            </a:extLst>
          </p:cNvPr>
          <p:cNvSpPr>
            <a:spLocks noGrp="1"/>
          </p:cNvSpPr>
          <p:nvPr>
            <p:ph type="dt" sz="half" idx="10"/>
          </p:nvPr>
        </p:nvSpPr>
        <p:spPr/>
        <p:txBody>
          <a:bodyPr/>
          <a:lstStyle/>
          <a:p>
            <a:fld id="{C7BCC370-6A01-5046-A652-63C43BADE6C4}" type="datetimeFigureOut">
              <a:rPr lang="es-ES_tradnl" smtClean="0"/>
              <a:t>2/12/24</a:t>
            </a:fld>
            <a:endParaRPr lang="es-ES_tradnl"/>
          </a:p>
        </p:txBody>
      </p:sp>
      <p:sp>
        <p:nvSpPr>
          <p:cNvPr id="5" name="Footer Placeholder 4">
            <a:extLst>
              <a:ext uri="{FF2B5EF4-FFF2-40B4-BE49-F238E27FC236}">
                <a16:creationId xmlns:a16="http://schemas.microsoft.com/office/drawing/2014/main" id="{26CB943F-2366-3854-DC90-49D99B844EB9}"/>
              </a:ext>
            </a:extLst>
          </p:cNvPr>
          <p:cNvSpPr>
            <a:spLocks noGrp="1"/>
          </p:cNvSpPr>
          <p:nvPr>
            <p:ph type="ftr" sz="quarter" idx="11"/>
          </p:nvPr>
        </p:nvSpPr>
        <p:spPr/>
        <p:txBody>
          <a:bodyPr/>
          <a:lstStyle/>
          <a:p>
            <a:endParaRPr lang="es-ES_tradnl"/>
          </a:p>
        </p:txBody>
      </p:sp>
      <p:sp>
        <p:nvSpPr>
          <p:cNvPr id="6" name="Slide Number Placeholder 5">
            <a:extLst>
              <a:ext uri="{FF2B5EF4-FFF2-40B4-BE49-F238E27FC236}">
                <a16:creationId xmlns:a16="http://schemas.microsoft.com/office/drawing/2014/main" id="{9F55A72D-CFEC-7803-EF01-8998306EB28F}"/>
              </a:ext>
            </a:extLst>
          </p:cNvPr>
          <p:cNvSpPr>
            <a:spLocks noGrp="1"/>
          </p:cNvSpPr>
          <p:nvPr>
            <p:ph type="sldNum" sz="quarter" idx="12"/>
          </p:nvPr>
        </p:nvSpPr>
        <p:spPr/>
        <p:txBody>
          <a:body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3395989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1_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12/2/24</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extLst>
      <p:ext uri="{BB962C8B-B14F-4D97-AF65-F5344CB8AC3E}">
        <p14:creationId xmlns:p14="http://schemas.microsoft.com/office/powerpoint/2010/main" val="25525662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F42AFA-EBB7-7FDD-FA5E-919A0ADD6CAE}"/>
              </a:ext>
            </a:extLst>
          </p:cNvPr>
          <p:cNvSpPr>
            <a:spLocks noGrp="1"/>
          </p:cNvSpPr>
          <p:nvPr>
            <p:ph type="title"/>
          </p:nvPr>
        </p:nvSpPr>
        <p:spPr/>
        <p:txBody>
          <a:bodyPr/>
          <a:lstStyle/>
          <a:p>
            <a:r>
              <a:rPr lang="en-US"/>
              <a:t>Click to edit Master title style</a:t>
            </a:r>
            <a:endParaRPr lang="es-ES_tradnl"/>
          </a:p>
        </p:txBody>
      </p:sp>
      <p:sp>
        <p:nvSpPr>
          <p:cNvPr id="3" name="Content Placeholder 2">
            <a:extLst>
              <a:ext uri="{FF2B5EF4-FFF2-40B4-BE49-F238E27FC236}">
                <a16:creationId xmlns:a16="http://schemas.microsoft.com/office/drawing/2014/main" id="{85D2CC9D-E938-753E-936A-00E35ECF78B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4" name="Date Placeholder 3">
            <a:extLst>
              <a:ext uri="{FF2B5EF4-FFF2-40B4-BE49-F238E27FC236}">
                <a16:creationId xmlns:a16="http://schemas.microsoft.com/office/drawing/2014/main" id="{628844A6-5F44-4EE0-B9C1-07D214C5B4E3}"/>
              </a:ext>
            </a:extLst>
          </p:cNvPr>
          <p:cNvSpPr>
            <a:spLocks noGrp="1"/>
          </p:cNvSpPr>
          <p:nvPr>
            <p:ph type="dt" sz="half" idx="10"/>
          </p:nvPr>
        </p:nvSpPr>
        <p:spPr/>
        <p:txBody>
          <a:bodyPr/>
          <a:lstStyle/>
          <a:p>
            <a:fld id="{C7BCC370-6A01-5046-A652-63C43BADE6C4}" type="datetimeFigureOut">
              <a:rPr lang="es-ES_tradnl" smtClean="0"/>
              <a:t>2/12/24</a:t>
            </a:fld>
            <a:endParaRPr lang="es-ES_tradnl"/>
          </a:p>
        </p:txBody>
      </p:sp>
      <p:sp>
        <p:nvSpPr>
          <p:cNvPr id="5" name="Footer Placeholder 4">
            <a:extLst>
              <a:ext uri="{FF2B5EF4-FFF2-40B4-BE49-F238E27FC236}">
                <a16:creationId xmlns:a16="http://schemas.microsoft.com/office/drawing/2014/main" id="{94579690-D22E-F788-3776-05C7EFF06F32}"/>
              </a:ext>
            </a:extLst>
          </p:cNvPr>
          <p:cNvSpPr>
            <a:spLocks noGrp="1"/>
          </p:cNvSpPr>
          <p:nvPr>
            <p:ph type="ftr" sz="quarter" idx="11"/>
          </p:nvPr>
        </p:nvSpPr>
        <p:spPr/>
        <p:txBody>
          <a:bodyPr/>
          <a:lstStyle/>
          <a:p>
            <a:endParaRPr lang="es-ES_tradnl"/>
          </a:p>
        </p:txBody>
      </p:sp>
      <p:sp>
        <p:nvSpPr>
          <p:cNvPr id="6" name="Slide Number Placeholder 5">
            <a:extLst>
              <a:ext uri="{FF2B5EF4-FFF2-40B4-BE49-F238E27FC236}">
                <a16:creationId xmlns:a16="http://schemas.microsoft.com/office/drawing/2014/main" id="{D2AB5DE8-8983-E447-964B-20A63FF3D8AE}"/>
              </a:ext>
            </a:extLst>
          </p:cNvPr>
          <p:cNvSpPr>
            <a:spLocks noGrp="1"/>
          </p:cNvSpPr>
          <p:nvPr>
            <p:ph type="sldNum" sz="quarter" idx="12"/>
          </p:nvPr>
        </p:nvSpPr>
        <p:spPr/>
        <p:txBody>
          <a:body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13037150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D8B3F6-4DD6-D93D-67E6-8C3ED187606A}"/>
              </a:ext>
            </a:extLst>
          </p:cNvPr>
          <p:cNvSpPr>
            <a:spLocks noGrp="1"/>
          </p:cNvSpPr>
          <p:nvPr>
            <p:ph type="title"/>
          </p:nvPr>
        </p:nvSpPr>
        <p:spPr>
          <a:xfrm>
            <a:off x="1247775" y="2565400"/>
            <a:ext cx="15773400" cy="4278313"/>
          </a:xfrm>
        </p:spPr>
        <p:txBody>
          <a:bodyPr anchor="b"/>
          <a:lstStyle>
            <a:lvl1pPr>
              <a:defRPr sz="6000"/>
            </a:lvl1pPr>
          </a:lstStyle>
          <a:p>
            <a:r>
              <a:rPr lang="en-US"/>
              <a:t>Click to edit Master title style</a:t>
            </a:r>
            <a:endParaRPr lang="es-ES_tradnl"/>
          </a:p>
        </p:txBody>
      </p:sp>
      <p:sp>
        <p:nvSpPr>
          <p:cNvPr id="3" name="Text Placeholder 2">
            <a:extLst>
              <a:ext uri="{FF2B5EF4-FFF2-40B4-BE49-F238E27FC236}">
                <a16:creationId xmlns:a16="http://schemas.microsoft.com/office/drawing/2014/main" id="{2D1AA138-3EC5-4CC4-5063-A1D2B6E1E367}"/>
              </a:ext>
            </a:extLst>
          </p:cNvPr>
          <p:cNvSpPr>
            <a:spLocks noGrp="1"/>
          </p:cNvSpPr>
          <p:nvPr>
            <p:ph type="body" idx="1"/>
          </p:nvPr>
        </p:nvSpPr>
        <p:spPr>
          <a:xfrm>
            <a:off x="1247775" y="6884988"/>
            <a:ext cx="15773400" cy="22494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C92F69D-7F46-A9E9-5A04-4C614ED565E0}"/>
              </a:ext>
            </a:extLst>
          </p:cNvPr>
          <p:cNvSpPr>
            <a:spLocks noGrp="1"/>
          </p:cNvSpPr>
          <p:nvPr>
            <p:ph type="dt" sz="half" idx="10"/>
          </p:nvPr>
        </p:nvSpPr>
        <p:spPr/>
        <p:txBody>
          <a:bodyPr/>
          <a:lstStyle/>
          <a:p>
            <a:fld id="{C7BCC370-6A01-5046-A652-63C43BADE6C4}" type="datetimeFigureOut">
              <a:rPr lang="es-ES_tradnl" smtClean="0"/>
              <a:t>2/12/24</a:t>
            </a:fld>
            <a:endParaRPr lang="es-ES_tradnl"/>
          </a:p>
        </p:txBody>
      </p:sp>
      <p:sp>
        <p:nvSpPr>
          <p:cNvPr id="5" name="Footer Placeholder 4">
            <a:extLst>
              <a:ext uri="{FF2B5EF4-FFF2-40B4-BE49-F238E27FC236}">
                <a16:creationId xmlns:a16="http://schemas.microsoft.com/office/drawing/2014/main" id="{6A0C5A7B-B785-E29F-C8E8-EED0955BC8CB}"/>
              </a:ext>
            </a:extLst>
          </p:cNvPr>
          <p:cNvSpPr>
            <a:spLocks noGrp="1"/>
          </p:cNvSpPr>
          <p:nvPr>
            <p:ph type="ftr" sz="quarter" idx="11"/>
          </p:nvPr>
        </p:nvSpPr>
        <p:spPr/>
        <p:txBody>
          <a:bodyPr/>
          <a:lstStyle/>
          <a:p>
            <a:endParaRPr lang="es-ES_tradnl"/>
          </a:p>
        </p:txBody>
      </p:sp>
      <p:sp>
        <p:nvSpPr>
          <p:cNvPr id="6" name="Slide Number Placeholder 5">
            <a:extLst>
              <a:ext uri="{FF2B5EF4-FFF2-40B4-BE49-F238E27FC236}">
                <a16:creationId xmlns:a16="http://schemas.microsoft.com/office/drawing/2014/main" id="{4B32E5AE-6672-6942-069D-C4D582B9BFED}"/>
              </a:ext>
            </a:extLst>
          </p:cNvPr>
          <p:cNvSpPr>
            <a:spLocks noGrp="1"/>
          </p:cNvSpPr>
          <p:nvPr>
            <p:ph type="sldNum" sz="quarter" idx="12"/>
          </p:nvPr>
        </p:nvSpPr>
        <p:spPr/>
        <p:txBody>
          <a:body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792959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A86E03-D6D1-A796-FCB1-A06D6864C8CB}"/>
              </a:ext>
            </a:extLst>
          </p:cNvPr>
          <p:cNvSpPr>
            <a:spLocks noGrp="1"/>
          </p:cNvSpPr>
          <p:nvPr>
            <p:ph type="title"/>
          </p:nvPr>
        </p:nvSpPr>
        <p:spPr/>
        <p:txBody>
          <a:bodyPr/>
          <a:lstStyle/>
          <a:p>
            <a:r>
              <a:rPr lang="en-US"/>
              <a:t>Click to edit Master title style</a:t>
            </a:r>
            <a:endParaRPr lang="es-ES_tradnl"/>
          </a:p>
        </p:txBody>
      </p:sp>
      <p:sp>
        <p:nvSpPr>
          <p:cNvPr id="3" name="Content Placeholder 2">
            <a:extLst>
              <a:ext uri="{FF2B5EF4-FFF2-40B4-BE49-F238E27FC236}">
                <a16:creationId xmlns:a16="http://schemas.microsoft.com/office/drawing/2014/main" id="{0997F515-4902-44BD-4E25-8510922841B0}"/>
              </a:ext>
            </a:extLst>
          </p:cNvPr>
          <p:cNvSpPr>
            <a:spLocks noGrp="1"/>
          </p:cNvSpPr>
          <p:nvPr>
            <p:ph sz="half" idx="1"/>
          </p:nvPr>
        </p:nvSpPr>
        <p:spPr>
          <a:xfrm>
            <a:off x="1257300" y="2738438"/>
            <a:ext cx="7810500" cy="652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4" name="Content Placeholder 3">
            <a:extLst>
              <a:ext uri="{FF2B5EF4-FFF2-40B4-BE49-F238E27FC236}">
                <a16:creationId xmlns:a16="http://schemas.microsoft.com/office/drawing/2014/main" id="{AFED6AEF-0A46-84B3-8BFB-E2BB5C04FEF5}"/>
              </a:ext>
            </a:extLst>
          </p:cNvPr>
          <p:cNvSpPr>
            <a:spLocks noGrp="1"/>
          </p:cNvSpPr>
          <p:nvPr>
            <p:ph sz="half" idx="2"/>
          </p:nvPr>
        </p:nvSpPr>
        <p:spPr>
          <a:xfrm>
            <a:off x="9220200" y="2738438"/>
            <a:ext cx="7810500" cy="652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5" name="Date Placeholder 4">
            <a:extLst>
              <a:ext uri="{FF2B5EF4-FFF2-40B4-BE49-F238E27FC236}">
                <a16:creationId xmlns:a16="http://schemas.microsoft.com/office/drawing/2014/main" id="{A797BB3F-5FE2-F4B6-0FA1-92BBA5FFC7C5}"/>
              </a:ext>
            </a:extLst>
          </p:cNvPr>
          <p:cNvSpPr>
            <a:spLocks noGrp="1"/>
          </p:cNvSpPr>
          <p:nvPr>
            <p:ph type="dt" sz="half" idx="10"/>
          </p:nvPr>
        </p:nvSpPr>
        <p:spPr/>
        <p:txBody>
          <a:bodyPr/>
          <a:lstStyle/>
          <a:p>
            <a:fld id="{C7BCC370-6A01-5046-A652-63C43BADE6C4}" type="datetimeFigureOut">
              <a:rPr lang="es-ES_tradnl" smtClean="0"/>
              <a:t>2/12/24</a:t>
            </a:fld>
            <a:endParaRPr lang="es-ES_tradnl"/>
          </a:p>
        </p:txBody>
      </p:sp>
      <p:sp>
        <p:nvSpPr>
          <p:cNvPr id="6" name="Footer Placeholder 5">
            <a:extLst>
              <a:ext uri="{FF2B5EF4-FFF2-40B4-BE49-F238E27FC236}">
                <a16:creationId xmlns:a16="http://schemas.microsoft.com/office/drawing/2014/main" id="{DC53E72F-5F8B-0986-DDDC-D2A659092514}"/>
              </a:ext>
            </a:extLst>
          </p:cNvPr>
          <p:cNvSpPr>
            <a:spLocks noGrp="1"/>
          </p:cNvSpPr>
          <p:nvPr>
            <p:ph type="ftr" sz="quarter" idx="11"/>
          </p:nvPr>
        </p:nvSpPr>
        <p:spPr/>
        <p:txBody>
          <a:bodyPr/>
          <a:lstStyle/>
          <a:p>
            <a:endParaRPr lang="es-ES_tradnl"/>
          </a:p>
        </p:txBody>
      </p:sp>
      <p:sp>
        <p:nvSpPr>
          <p:cNvPr id="7" name="Slide Number Placeholder 6">
            <a:extLst>
              <a:ext uri="{FF2B5EF4-FFF2-40B4-BE49-F238E27FC236}">
                <a16:creationId xmlns:a16="http://schemas.microsoft.com/office/drawing/2014/main" id="{5753C529-3B59-5DAB-1A83-FB934EB8334F}"/>
              </a:ext>
            </a:extLst>
          </p:cNvPr>
          <p:cNvSpPr>
            <a:spLocks noGrp="1"/>
          </p:cNvSpPr>
          <p:nvPr>
            <p:ph type="sldNum" sz="quarter" idx="12"/>
          </p:nvPr>
        </p:nvSpPr>
        <p:spPr/>
        <p:txBody>
          <a:body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1922174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59479C-1DEA-AE5D-AAFE-EAB84886F25E}"/>
              </a:ext>
            </a:extLst>
          </p:cNvPr>
          <p:cNvSpPr>
            <a:spLocks noGrp="1"/>
          </p:cNvSpPr>
          <p:nvPr>
            <p:ph type="title"/>
          </p:nvPr>
        </p:nvSpPr>
        <p:spPr>
          <a:xfrm>
            <a:off x="1260475" y="547688"/>
            <a:ext cx="15773400" cy="1989137"/>
          </a:xfrm>
        </p:spPr>
        <p:txBody>
          <a:bodyPr/>
          <a:lstStyle/>
          <a:p>
            <a:r>
              <a:rPr lang="en-US"/>
              <a:t>Click to edit Master title style</a:t>
            </a:r>
            <a:endParaRPr lang="es-ES_tradnl"/>
          </a:p>
        </p:txBody>
      </p:sp>
      <p:sp>
        <p:nvSpPr>
          <p:cNvPr id="3" name="Text Placeholder 2">
            <a:extLst>
              <a:ext uri="{FF2B5EF4-FFF2-40B4-BE49-F238E27FC236}">
                <a16:creationId xmlns:a16="http://schemas.microsoft.com/office/drawing/2014/main" id="{E606B86E-7684-EA6E-4293-F73CC0B98BC3}"/>
              </a:ext>
            </a:extLst>
          </p:cNvPr>
          <p:cNvSpPr>
            <a:spLocks noGrp="1"/>
          </p:cNvSpPr>
          <p:nvPr>
            <p:ph type="body" idx="1"/>
          </p:nvPr>
        </p:nvSpPr>
        <p:spPr>
          <a:xfrm>
            <a:off x="1260475" y="2522538"/>
            <a:ext cx="7735888" cy="1235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10ABF8-B14E-35CC-4F28-C0A7EF3CB286}"/>
              </a:ext>
            </a:extLst>
          </p:cNvPr>
          <p:cNvSpPr>
            <a:spLocks noGrp="1"/>
          </p:cNvSpPr>
          <p:nvPr>
            <p:ph sz="half" idx="2"/>
          </p:nvPr>
        </p:nvSpPr>
        <p:spPr>
          <a:xfrm>
            <a:off x="1260475" y="3757613"/>
            <a:ext cx="7735888" cy="5527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5" name="Text Placeholder 4">
            <a:extLst>
              <a:ext uri="{FF2B5EF4-FFF2-40B4-BE49-F238E27FC236}">
                <a16:creationId xmlns:a16="http://schemas.microsoft.com/office/drawing/2014/main" id="{2F76BFE0-8715-A7E8-EF4A-38026F7AE91F}"/>
              </a:ext>
            </a:extLst>
          </p:cNvPr>
          <p:cNvSpPr>
            <a:spLocks noGrp="1"/>
          </p:cNvSpPr>
          <p:nvPr>
            <p:ph type="body" sz="quarter" idx="3"/>
          </p:nvPr>
        </p:nvSpPr>
        <p:spPr>
          <a:xfrm>
            <a:off x="9258300" y="2522538"/>
            <a:ext cx="7775575" cy="1235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69AB965-213D-03A0-29AD-AB99A8DEDD57}"/>
              </a:ext>
            </a:extLst>
          </p:cNvPr>
          <p:cNvSpPr>
            <a:spLocks noGrp="1"/>
          </p:cNvSpPr>
          <p:nvPr>
            <p:ph sz="quarter" idx="4"/>
          </p:nvPr>
        </p:nvSpPr>
        <p:spPr>
          <a:xfrm>
            <a:off x="9258300" y="3757613"/>
            <a:ext cx="7775575" cy="5527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7" name="Date Placeholder 6">
            <a:extLst>
              <a:ext uri="{FF2B5EF4-FFF2-40B4-BE49-F238E27FC236}">
                <a16:creationId xmlns:a16="http://schemas.microsoft.com/office/drawing/2014/main" id="{A38B99DE-2143-8B3A-B2AF-3F0964394225}"/>
              </a:ext>
            </a:extLst>
          </p:cNvPr>
          <p:cNvSpPr>
            <a:spLocks noGrp="1"/>
          </p:cNvSpPr>
          <p:nvPr>
            <p:ph type="dt" sz="half" idx="10"/>
          </p:nvPr>
        </p:nvSpPr>
        <p:spPr/>
        <p:txBody>
          <a:bodyPr/>
          <a:lstStyle/>
          <a:p>
            <a:fld id="{C7BCC370-6A01-5046-A652-63C43BADE6C4}" type="datetimeFigureOut">
              <a:rPr lang="es-ES_tradnl" smtClean="0"/>
              <a:t>2/12/24</a:t>
            </a:fld>
            <a:endParaRPr lang="es-ES_tradnl"/>
          </a:p>
        </p:txBody>
      </p:sp>
      <p:sp>
        <p:nvSpPr>
          <p:cNvPr id="8" name="Footer Placeholder 7">
            <a:extLst>
              <a:ext uri="{FF2B5EF4-FFF2-40B4-BE49-F238E27FC236}">
                <a16:creationId xmlns:a16="http://schemas.microsoft.com/office/drawing/2014/main" id="{E444E326-CA62-26E2-B3D7-43F058D53F9C}"/>
              </a:ext>
            </a:extLst>
          </p:cNvPr>
          <p:cNvSpPr>
            <a:spLocks noGrp="1"/>
          </p:cNvSpPr>
          <p:nvPr>
            <p:ph type="ftr" sz="quarter" idx="11"/>
          </p:nvPr>
        </p:nvSpPr>
        <p:spPr/>
        <p:txBody>
          <a:bodyPr/>
          <a:lstStyle/>
          <a:p>
            <a:endParaRPr lang="es-ES_tradnl"/>
          </a:p>
        </p:txBody>
      </p:sp>
      <p:sp>
        <p:nvSpPr>
          <p:cNvPr id="9" name="Slide Number Placeholder 8">
            <a:extLst>
              <a:ext uri="{FF2B5EF4-FFF2-40B4-BE49-F238E27FC236}">
                <a16:creationId xmlns:a16="http://schemas.microsoft.com/office/drawing/2014/main" id="{96902A4A-4023-6F3A-1E4C-3C4D76FA4ABB}"/>
              </a:ext>
            </a:extLst>
          </p:cNvPr>
          <p:cNvSpPr>
            <a:spLocks noGrp="1"/>
          </p:cNvSpPr>
          <p:nvPr>
            <p:ph type="sldNum" sz="quarter" idx="12"/>
          </p:nvPr>
        </p:nvSpPr>
        <p:spPr/>
        <p:txBody>
          <a:body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17388440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719DC7-41B5-6AC6-D981-4F75B1D35665}"/>
              </a:ext>
            </a:extLst>
          </p:cNvPr>
          <p:cNvSpPr>
            <a:spLocks noGrp="1"/>
          </p:cNvSpPr>
          <p:nvPr>
            <p:ph type="title"/>
          </p:nvPr>
        </p:nvSpPr>
        <p:spPr/>
        <p:txBody>
          <a:bodyPr/>
          <a:lstStyle/>
          <a:p>
            <a:r>
              <a:rPr lang="en-US"/>
              <a:t>Click to edit Master title style</a:t>
            </a:r>
            <a:endParaRPr lang="es-ES_tradnl"/>
          </a:p>
        </p:txBody>
      </p:sp>
      <p:sp>
        <p:nvSpPr>
          <p:cNvPr id="3" name="Date Placeholder 2">
            <a:extLst>
              <a:ext uri="{FF2B5EF4-FFF2-40B4-BE49-F238E27FC236}">
                <a16:creationId xmlns:a16="http://schemas.microsoft.com/office/drawing/2014/main" id="{21CD5181-A95A-B095-87C5-F45DAA1C131D}"/>
              </a:ext>
            </a:extLst>
          </p:cNvPr>
          <p:cNvSpPr>
            <a:spLocks noGrp="1"/>
          </p:cNvSpPr>
          <p:nvPr>
            <p:ph type="dt" sz="half" idx="10"/>
          </p:nvPr>
        </p:nvSpPr>
        <p:spPr/>
        <p:txBody>
          <a:bodyPr/>
          <a:lstStyle/>
          <a:p>
            <a:fld id="{C7BCC370-6A01-5046-A652-63C43BADE6C4}" type="datetimeFigureOut">
              <a:rPr lang="es-ES_tradnl" smtClean="0"/>
              <a:t>2/12/24</a:t>
            </a:fld>
            <a:endParaRPr lang="es-ES_tradnl"/>
          </a:p>
        </p:txBody>
      </p:sp>
      <p:sp>
        <p:nvSpPr>
          <p:cNvPr id="4" name="Footer Placeholder 3">
            <a:extLst>
              <a:ext uri="{FF2B5EF4-FFF2-40B4-BE49-F238E27FC236}">
                <a16:creationId xmlns:a16="http://schemas.microsoft.com/office/drawing/2014/main" id="{E9A6107D-A5DF-30E2-11C6-BCA74C906041}"/>
              </a:ext>
            </a:extLst>
          </p:cNvPr>
          <p:cNvSpPr>
            <a:spLocks noGrp="1"/>
          </p:cNvSpPr>
          <p:nvPr>
            <p:ph type="ftr" sz="quarter" idx="11"/>
          </p:nvPr>
        </p:nvSpPr>
        <p:spPr/>
        <p:txBody>
          <a:bodyPr/>
          <a:lstStyle/>
          <a:p>
            <a:endParaRPr lang="es-ES_tradnl"/>
          </a:p>
        </p:txBody>
      </p:sp>
      <p:sp>
        <p:nvSpPr>
          <p:cNvPr id="5" name="Slide Number Placeholder 4">
            <a:extLst>
              <a:ext uri="{FF2B5EF4-FFF2-40B4-BE49-F238E27FC236}">
                <a16:creationId xmlns:a16="http://schemas.microsoft.com/office/drawing/2014/main" id="{A9BE8222-BD3E-2F7D-60CF-3F248C771AC7}"/>
              </a:ext>
            </a:extLst>
          </p:cNvPr>
          <p:cNvSpPr>
            <a:spLocks noGrp="1"/>
          </p:cNvSpPr>
          <p:nvPr>
            <p:ph type="sldNum" sz="quarter" idx="12"/>
          </p:nvPr>
        </p:nvSpPr>
        <p:spPr/>
        <p:txBody>
          <a:body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40664563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10D588D-6C9C-22FF-7D64-B714D2BCBE9E}"/>
              </a:ext>
            </a:extLst>
          </p:cNvPr>
          <p:cNvSpPr>
            <a:spLocks noGrp="1"/>
          </p:cNvSpPr>
          <p:nvPr>
            <p:ph type="dt" sz="half" idx="10"/>
          </p:nvPr>
        </p:nvSpPr>
        <p:spPr/>
        <p:txBody>
          <a:bodyPr/>
          <a:lstStyle/>
          <a:p>
            <a:fld id="{C7BCC370-6A01-5046-A652-63C43BADE6C4}" type="datetimeFigureOut">
              <a:rPr lang="es-ES_tradnl" smtClean="0"/>
              <a:t>2/12/24</a:t>
            </a:fld>
            <a:endParaRPr lang="es-ES_tradnl"/>
          </a:p>
        </p:txBody>
      </p:sp>
      <p:sp>
        <p:nvSpPr>
          <p:cNvPr id="3" name="Footer Placeholder 2">
            <a:extLst>
              <a:ext uri="{FF2B5EF4-FFF2-40B4-BE49-F238E27FC236}">
                <a16:creationId xmlns:a16="http://schemas.microsoft.com/office/drawing/2014/main" id="{5075C999-0D3C-DA23-A5C3-B65A8EFE2046}"/>
              </a:ext>
            </a:extLst>
          </p:cNvPr>
          <p:cNvSpPr>
            <a:spLocks noGrp="1"/>
          </p:cNvSpPr>
          <p:nvPr>
            <p:ph type="ftr" sz="quarter" idx="11"/>
          </p:nvPr>
        </p:nvSpPr>
        <p:spPr/>
        <p:txBody>
          <a:bodyPr/>
          <a:lstStyle/>
          <a:p>
            <a:endParaRPr lang="es-ES_tradnl"/>
          </a:p>
        </p:txBody>
      </p:sp>
      <p:sp>
        <p:nvSpPr>
          <p:cNvPr id="4" name="Slide Number Placeholder 3">
            <a:extLst>
              <a:ext uri="{FF2B5EF4-FFF2-40B4-BE49-F238E27FC236}">
                <a16:creationId xmlns:a16="http://schemas.microsoft.com/office/drawing/2014/main" id="{DA79FCEF-6B15-62B0-5C9F-F4B665554EC7}"/>
              </a:ext>
            </a:extLst>
          </p:cNvPr>
          <p:cNvSpPr>
            <a:spLocks noGrp="1"/>
          </p:cNvSpPr>
          <p:nvPr>
            <p:ph type="sldNum" sz="quarter" idx="12"/>
          </p:nvPr>
        </p:nvSpPr>
        <p:spPr/>
        <p:txBody>
          <a:body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32137321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A6D0D2-99A6-51C5-97E1-E64E4D12839C}"/>
              </a:ext>
            </a:extLst>
          </p:cNvPr>
          <p:cNvSpPr>
            <a:spLocks noGrp="1"/>
          </p:cNvSpPr>
          <p:nvPr>
            <p:ph type="title"/>
          </p:nvPr>
        </p:nvSpPr>
        <p:spPr>
          <a:xfrm>
            <a:off x="1260475" y="685800"/>
            <a:ext cx="5897563" cy="2400300"/>
          </a:xfrm>
        </p:spPr>
        <p:txBody>
          <a:bodyPr anchor="b"/>
          <a:lstStyle>
            <a:lvl1pPr>
              <a:defRPr sz="3200"/>
            </a:lvl1pPr>
          </a:lstStyle>
          <a:p>
            <a:r>
              <a:rPr lang="en-US"/>
              <a:t>Click to edit Master title style</a:t>
            </a:r>
            <a:endParaRPr lang="es-ES_tradnl"/>
          </a:p>
        </p:txBody>
      </p:sp>
      <p:sp>
        <p:nvSpPr>
          <p:cNvPr id="3" name="Content Placeholder 2">
            <a:extLst>
              <a:ext uri="{FF2B5EF4-FFF2-40B4-BE49-F238E27FC236}">
                <a16:creationId xmlns:a16="http://schemas.microsoft.com/office/drawing/2014/main" id="{39722AD9-9582-C1C9-9700-9AC3FB2417DF}"/>
              </a:ext>
            </a:extLst>
          </p:cNvPr>
          <p:cNvSpPr>
            <a:spLocks noGrp="1"/>
          </p:cNvSpPr>
          <p:nvPr>
            <p:ph idx="1"/>
          </p:nvPr>
        </p:nvSpPr>
        <p:spPr>
          <a:xfrm>
            <a:off x="7775575" y="1481138"/>
            <a:ext cx="9258300" cy="7310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4" name="Text Placeholder 3">
            <a:extLst>
              <a:ext uri="{FF2B5EF4-FFF2-40B4-BE49-F238E27FC236}">
                <a16:creationId xmlns:a16="http://schemas.microsoft.com/office/drawing/2014/main" id="{6A24FB09-AD31-0DF9-F58F-1639902B487A}"/>
              </a:ext>
            </a:extLst>
          </p:cNvPr>
          <p:cNvSpPr>
            <a:spLocks noGrp="1"/>
          </p:cNvSpPr>
          <p:nvPr>
            <p:ph type="body" sz="half" idx="2"/>
          </p:nvPr>
        </p:nvSpPr>
        <p:spPr>
          <a:xfrm>
            <a:off x="1260475" y="3086100"/>
            <a:ext cx="5897563" cy="5718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C21689A-6337-3420-F672-9CC729A66A1F}"/>
              </a:ext>
            </a:extLst>
          </p:cNvPr>
          <p:cNvSpPr>
            <a:spLocks noGrp="1"/>
          </p:cNvSpPr>
          <p:nvPr>
            <p:ph type="dt" sz="half" idx="10"/>
          </p:nvPr>
        </p:nvSpPr>
        <p:spPr/>
        <p:txBody>
          <a:bodyPr/>
          <a:lstStyle/>
          <a:p>
            <a:fld id="{C7BCC370-6A01-5046-A652-63C43BADE6C4}" type="datetimeFigureOut">
              <a:rPr lang="es-ES_tradnl" smtClean="0"/>
              <a:t>2/12/24</a:t>
            </a:fld>
            <a:endParaRPr lang="es-ES_tradnl"/>
          </a:p>
        </p:txBody>
      </p:sp>
      <p:sp>
        <p:nvSpPr>
          <p:cNvPr id="6" name="Footer Placeholder 5">
            <a:extLst>
              <a:ext uri="{FF2B5EF4-FFF2-40B4-BE49-F238E27FC236}">
                <a16:creationId xmlns:a16="http://schemas.microsoft.com/office/drawing/2014/main" id="{2C204A54-7591-79C8-FFB7-4BBEC760F5CC}"/>
              </a:ext>
            </a:extLst>
          </p:cNvPr>
          <p:cNvSpPr>
            <a:spLocks noGrp="1"/>
          </p:cNvSpPr>
          <p:nvPr>
            <p:ph type="ftr" sz="quarter" idx="11"/>
          </p:nvPr>
        </p:nvSpPr>
        <p:spPr/>
        <p:txBody>
          <a:bodyPr/>
          <a:lstStyle/>
          <a:p>
            <a:endParaRPr lang="es-ES_tradnl"/>
          </a:p>
        </p:txBody>
      </p:sp>
      <p:sp>
        <p:nvSpPr>
          <p:cNvPr id="7" name="Slide Number Placeholder 6">
            <a:extLst>
              <a:ext uri="{FF2B5EF4-FFF2-40B4-BE49-F238E27FC236}">
                <a16:creationId xmlns:a16="http://schemas.microsoft.com/office/drawing/2014/main" id="{66598E7A-D94C-4427-2372-83B6879DACFD}"/>
              </a:ext>
            </a:extLst>
          </p:cNvPr>
          <p:cNvSpPr>
            <a:spLocks noGrp="1"/>
          </p:cNvSpPr>
          <p:nvPr>
            <p:ph type="sldNum" sz="quarter" idx="12"/>
          </p:nvPr>
        </p:nvSpPr>
        <p:spPr/>
        <p:txBody>
          <a:body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42595153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97348A-CE5B-8A41-75B7-AC7C45A89F81}"/>
              </a:ext>
            </a:extLst>
          </p:cNvPr>
          <p:cNvSpPr>
            <a:spLocks noGrp="1"/>
          </p:cNvSpPr>
          <p:nvPr>
            <p:ph type="title"/>
          </p:nvPr>
        </p:nvSpPr>
        <p:spPr>
          <a:xfrm>
            <a:off x="1260475" y="685800"/>
            <a:ext cx="5897563" cy="2400300"/>
          </a:xfrm>
        </p:spPr>
        <p:txBody>
          <a:bodyPr anchor="b"/>
          <a:lstStyle>
            <a:lvl1pPr>
              <a:defRPr sz="3200"/>
            </a:lvl1pPr>
          </a:lstStyle>
          <a:p>
            <a:r>
              <a:rPr lang="en-US"/>
              <a:t>Click to edit Master title style</a:t>
            </a:r>
            <a:endParaRPr lang="es-ES_tradnl"/>
          </a:p>
        </p:txBody>
      </p:sp>
      <p:sp>
        <p:nvSpPr>
          <p:cNvPr id="3" name="Picture Placeholder 2">
            <a:extLst>
              <a:ext uri="{FF2B5EF4-FFF2-40B4-BE49-F238E27FC236}">
                <a16:creationId xmlns:a16="http://schemas.microsoft.com/office/drawing/2014/main" id="{284DCFE1-E5A9-B09D-F4E2-09F1F0580009}"/>
              </a:ext>
            </a:extLst>
          </p:cNvPr>
          <p:cNvSpPr>
            <a:spLocks noGrp="1"/>
          </p:cNvSpPr>
          <p:nvPr>
            <p:ph type="pic" idx="1"/>
          </p:nvPr>
        </p:nvSpPr>
        <p:spPr>
          <a:xfrm>
            <a:off x="7775575" y="1481138"/>
            <a:ext cx="9258300" cy="73104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_tradnl"/>
          </a:p>
        </p:txBody>
      </p:sp>
      <p:sp>
        <p:nvSpPr>
          <p:cNvPr id="4" name="Text Placeholder 3">
            <a:extLst>
              <a:ext uri="{FF2B5EF4-FFF2-40B4-BE49-F238E27FC236}">
                <a16:creationId xmlns:a16="http://schemas.microsoft.com/office/drawing/2014/main" id="{3A1783C4-B6B5-C882-F563-712D8A2918AF}"/>
              </a:ext>
            </a:extLst>
          </p:cNvPr>
          <p:cNvSpPr>
            <a:spLocks noGrp="1"/>
          </p:cNvSpPr>
          <p:nvPr>
            <p:ph type="body" sz="half" idx="2"/>
          </p:nvPr>
        </p:nvSpPr>
        <p:spPr>
          <a:xfrm>
            <a:off x="1260475" y="3086100"/>
            <a:ext cx="5897563" cy="5718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048C54E-EDBD-5260-1318-0A1709D7C904}"/>
              </a:ext>
            </a:extLst>
          </p:cNvPr>
          <p:cNvSpPr>
            <a:spLocks noGrp="1"/>
          </p:cNvSpPr>
          <p:nvPr>
            <p:ph type="dt" sz="half" idx="10"/>
          </p:nvPr>
        </p:nvSpPr>
        <p:spPr/>
        <p:txBody>
          <a:bodyPr/>
          <a:lstStyle/>
          <a:p>
            <a:fld id="{C7BCC370-6A01-5046-A652-63C43BADE6C4}" type="datetimeFigureOut">
              <a:rPr lang="es-ES_tradnl" smtClean="0"/>
              <a:t>2/12/24</a:t>
            </a:fld>
            <a:endParaRPr lang="es-ES_tradnl"/>
          </a:p>
        </p:txBody>
      </p:sp>
      <p:sp>
        <p:nvSpPr>
          <p:cNvPr id="6" name="Footer Placeholder 5">
            <a:extLst>
              <a:ext uri="{FF2B5EF4-FFF2-40B4-BE49-F238E27FC236}">
                <a16:creationId xmlns:a16="http://schemas.microsoft.com/office/drawing/2014/main" id="{9AC3B6C0-F528-3AE8-8CF4-B34B659A5F53}"/>
              </a:ext>
            </a:extLst>
          </p:cNvPr>
          <p:cNvSpPr>
            <a:spLocks noGrp="1"/>
          </p:cNvSpPr>
          <p:nvPr>
            <p:ph type="ftr" sz="quarter" idx="11"/>
          </p:nvPr>
        </p:nvSpPr>
        <p:spPr/>
        <p:txBody>
          <a:bodyPr/>
          <a:lstStyle/>
          <a:p>
            <a:endParaRPr lang="es-ES_tradnl"/>
          </a:p>
        </p:txBody>
      </p:sp>
      <p:sp>
        <p:nvSpPr>
          <p:cNvPr id="7" name="Slide Number Placeholder 6">
            <a:extLst>
              <a:ext uri="{FF2B5EF4-FFF2-40B4-BE49-F238E27FC236}">
                <a16:creationId xmlns:a16="http://schemas.microsoft.com/office/drawing/2014/main" id="{04099204-B495-441E-D959-BAB034AC8805}"/>
              </a:ext>
            </a:extLst>
          </p:cNvPr>
          <p:cNvSpPr>
            <a:spLocks noGrp="1"/>
          </p:cNvSpPr>
          <p:nvPr>
            <p:ph type="sldNum" sz="quarter" idx="12"/>
          </p:nvPr>
        </p:nvSpPr>
        <p:spPr/>
        <p:txBody>
          <a:body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6999099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13DCD62-F053-5591-74EF-F255FFE8BF4A}"/>
              </a:ext>
            </a:extLst>
          </p:cNvPr>
          <p:cNvSpPr>
            <a:spLocks noGrp="1"/>
          </p:cNvSpPr>
          <p:nvPr>
            <p:ph type="title"/>
          </p:nvPr>
        </p:nvSpPr>
        <p:spPr>
          <a:xfrm>
            <a:off x="1257300" y="547688"/>
            <a:ext cx="15773400" cy="1989137"/>
          </a:xfrm>
          <a:prstGeom prst="rect">
            <a:avLst/>
          </a:prstGeom>
        </p:spPr>
        <p:txBody>
          <a:bodyPr vert="horz" lIns="91440" tIns="45720" rIns="91440" bIns="45720" rtlCol="0" anchor="ctr">
            <a:normAutofit/>
          </a:bodyPr>
          <a:lstStyle/>
          <a:p>
            <a:r>
              <a:rPr lang="en-US"/>
              <a:t>Click to edit Master title style</a:t>
            </a:r>
            <a:endParaRPr lang="es-ES_tradnl"/>
          </a:p>
        </p:txBody>
      </p:sp>
      <p:sp>
        <p:nvSpPr>
          <p:cNvPr id="3" name="Text Placeholder 2">
            <a:extLst>
              <a:ext uri="{FF2B5EF4-FFF2-40B4-BE49-F238E27FC236}">
                <a16:creationId xmlns:a16="http://schemas.microsoft.com/office/drawing/2014/main" id="{EF345D3B-5126-345D-7D17-B555879BAD2C}"/>
              </a:ext>
            </a:extLst>
          </p:cNvPr>
          <p:cNvSpPr>
            <a:spLocks noGrp="1"/>
          </p:cNvSpPr>
          <p:nvPr>
            <p:ph type="body" idx="1"/>
          </p:nvPr>
        </p:nvSpPr>
        <p:spPr>
          <a:xfrm>
            <a:off x="1257300" y="2738438"/>
            <a:ext cx="15773400" cy="6527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4" name="Date Placeholder 3">
            <a:extLst>
              <a:ext uri="{FF2B5EF4-FFF2-40B4-BE49-F238E27FC236}">
                <a16:creationId xmlns:a16="http://schemas.microsoft.com/office/drawing/2014/main" id="{4D79AA69-EC8C-C3ED-A7E7-7B1D0CF681C9}"/>
              </a:ext>
            </a:extLst>
          </p:cNvPr>
          <p:cNvSpPr>
            <a:spLocks noGrp="1"/>
          </p:cNvSpPr>
          <p:nvPr>
            <p:ph type="dt" sz="half" idx="2"/>
          </p:nvPr>
        </p:nvSpPr>
        <p:spPr>
          <a:xfrm>
            <a:off x="1257300" y="9534525"/>
            <a:ext cx="4114800" cy="547688"/>
          </a:xfrm>
          <a:prstGeom prst="rect">
            <a:avLst/>
          </a:prstGeom>
        </p:spPr>
        <p:txBody>
          <a:bodyPr vert="horz" lIns="91440" tIns="45720" rIns="91440" bIns="45720" rtlCol="0" anchor="ctr"/>
          <a:lstStyle>
            <a:lvl1pPr algn="l">
              <a:defRPr sz="1200">
                <a:solidFill>
                  <a:schemeClr val="tx1">
                    <a:tint val="82000"/>
                  </a:schemeClr>
                </a:solidFill>
              </a:defRPr>
            </a:lvl1pPr>
          </a:lstStyle>
          <a:p>
            <a:fld id="{C7BCC370-6A01-5046-A652-63C43BADE6C4}" type="datetimeFigureOut">
              <a:rPr lang="es-ES_tradnl" smtClean="0"/>
              <a:t>2/12/24</a:t>
            </a:fld>
            <a:endParaRPr lang="es-ES_tradnl"/>
          </a:p>
        </p:txBody>
      </p:sp>
      <p:sp>
        <p:nvSpPr>
          <p:cNvPr id="5" name="Footer Placeholder 4">
            <a:extLst>
              <a:ext uri="{FF2B5EF4-FFF2-40B4-BE49-F238E27FC236}">
                <a16:creationId xmlns:a16="http://schemas.microsoft.com/office/drawing/2014/main" id="{F24ADD28-1471-7E0D-9ABB-F534179C9430}"/>
              </a:ext>
            </a:extLst>
          </p:cNvPr>
          <p:cNvSpPr>
            <a:spLocks noGrp="1"/>
          </p:cNvSpPr>
          <p:nvPr>
            <p:ph type="ftr" sz="quarter" idx="3"/>
          </p:nvPr>
        </p:nvSpPr>
        <p:spPr>
          <a:xfrm>
            <a:off x="6057900" y="9534525"/>
            <a:ext cx="6172200" cy="547688"/>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s-ES_tradnl"/>
          </a:p>
        </p:txBody>
      </p:sp>
      <p:sp>
        <p:nvSpPr>
          <p:cNvPr id="6" name="Slide Number Placeholder 5">
            <a:extLst>
              <a:ext uri="{FF2B5EF4-FFF2-40B4-BE49-F238E27FC236}">
                <a16:creationId xmlns:a16="http://schemas.microsoft.com/office/drawing/2014/main" id="{B61F7610-9CAE-7A17-CE2A-6C80A3105607}"/>
              </a:ext>
            </a:extLst>
          </p:cNvPr>
          <p:cNvSpPr>
            <a:spLocks noGrp="1"/>
          </p:cNvSpPr>
          <p:nvPr>
            <p:ph type="sldNum" sz="quarter" idx="4"/>
          </p:nvPr>
        </p:nvSpPr>
        <p:spPr>
          <a:xfrm>
            <a:off x="12915900" y="9534525"/>
            <a:ext cx="4114800" cy="547688"/>
          </a:xfrm>
          <a:prstGeom prst="rect">
            <a:avLst/>
          </a:prstGeom>
        </p:spPr>
        <p:txBody>
          <a:bodyPr vert="horz" lIns="91440" tIns="45720" rIns="91440" bIns="45720" rtlCol="0" anchor="ctr"/>
          <a:lstStyle>
            <a:lvl1pPr algn="r">
              <a:defRPr sz="1200">
                <a:solidFill>
                  <a:schemeClr val="tx1">
                    <a:tint val="82000"/>
                  </a:schemeClr>
                </a:solidFill>
              </a:defRPr>
            </a:lvl1p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2765342928"/>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71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hyperlink" Target="https://www.xcdsystem.com/icfp/program/fhwQ4ds/index.cfm" TargetMode="External"/><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hyperlink" Target="https://www.xcdsystem.com/icfp/program/fhwQ4ds/index.cfm" TargetMode="External"/><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hyperlink" Target="https://www.xcdsystem.com/icfp/program/fhwQ4ds/index.cfm" TargetMode="External"/><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hyperlink" Target="https://www.xcdsystem.com/icfp/program/fhwQ4ds/index.cfm" TargetMode="External"/><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hyperlink" Target="https://www.xcdsystem.com/icfp/program/fhwQ4ds/index.cfm" TargetMode="External"/><Relationship Id="rId4" Type="http://schemas.openxmlformats.org/officeDocument/2006/relationships/image" Target="../media/image5.png"/></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hyperlink" Target="https://www.xcdsystem.com/icfp/program/fhwQ4ds/index.cfm"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hyperlink" Target="https://www.xcdsystem.com/icfp/program/fhwQ4ds/index.cfm"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hyperlink" Target="https://www.xcdsystem.com/icfp/program/fhwQ4ds/index.cfm"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hyperlink" Target="https://www.xcdsystem.com/icfp/program/fhwQ4ds/index.cfm" TargetMode="External"/></Relationships>
</file>

<file path=ppt/slides/_rels/slide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3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3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3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hyperlink" Target="https://www.xcdsystem.com/icfp/program/fhwQ4ds/index.cfm" TargetMode="External"/></Relationships>
</file>

<file path=ppt/slides/_rels/slide3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3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3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9.xml"/><Relationship Id="rId1" Type="http://schemas.openxmlformats.org/officeDocument/2006/relationships/slideLayout" Target="../slideLayouts/slideLayout7.xml"/><Relationship Id="rId4" Type="http://schemas.openxmlformats.org/officeDocument/2006/relationships/hyperlink" Target="https://www.xcdsystem.com/icfp/program/fhwQ4ds/index.cfm" TargetMode="External"/></Relationships>
</file>

<file path=ppt/slides/_rels/slide3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0.xml"/><Relationship Id="rId1" Type="http://schemas.openxmlformats.org/officeDocument/2006/relationships/slideLayout" Target="../slideLayouts/slideLayout7.xml"/><Relationship Id="rId5" Type="http://schemas.openxmlformats.org/officeDocument/2006/relationships/hyperlink" Target="https://www.jhsph.edu/offices-and-services/student-affairs/resources/student-policies/_documents/academic-ethics-code.pdf" TargetMode="Externa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4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4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3.xml"/><Relationship Id="rId1" Type="http://schemas.openxmlformats.org/officeDocument/2006/relationships/slideLayout" Target="../slideLayouts/slideLayout7.xml"/><Relationship Id="rId5" Type="http://schemas.openxmlformats.org/officeDocument/2006/relationships/hyperlink" Target="https://www.coase.org/writings/shirley2010dosanddontsinabstracts.pdf" TargetMode="External"/><Relationship Id="rId4" Type="http://schemas.openxmlformats.org/officeDocument/2006/relationships/image" Target="../media/image5.png"/></Relationships>
</file>

<file path=ppt/slides/_rels/slide4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4.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4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5.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4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6.xml"/><Relationship Id="rId1" Type="http://schemas.openxmlformats.org/officeDocument/2006/relationships/slideLayout" Target="../slideLayouts/slideLayout7.xml"/><Relationship Id="rId5" Type="http://schemas.openxmlformats.org/officeDocument/2006/relationships/hyperlink" Target="https://www.coase.org/writings/shirley2010dosanddontsinabstracts.pdf" TargetMode="External"/><Relationship Id="rId4" Type="http://schemas.openxmlformats.org/officeDocument/2006/relationships/image" Target="../media/image5.png"/></Relationships>
</file>

<file path=ppt/slides/_rels/slide4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hyperlink" Target="https://www.editage.com/insights/3-basic-tips-on-writing-a-good-research-paper-title" TargetMode="External"/><Relationship Id="rId5" Type="http://schemas.openxmlformats.org/officeDocument/2006/relationships/hyperlink" Target="http://www.emro.who.int/dsaf/dsa237.pdf" TargetMode="Externa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121D37"/>
        </a:solidFill>
        <a:effectLst/>
      </p:bgPr>
    </p:bg>
    <p:spTree>
      <p:nvGrpSpPr>
        <p:cNvPr id="1" name="Shape 71"/>
        <p:cNvGrpSpPr/>
        <p:nvPr/>
      </p:nvGrpSpPr>
      <p:grpSpPr>
        <a:xfrm>
          <a:off x="0" y="0"/>
          <a:ext cx="0" cy="0"/>
          <a:chOff x="0" y="0"/>
          <a:chExt cx="0" cy="0"/>
        </a:xfrm>
      </p:grpSpPr>
      <p:cxnSp>
        <p:nvCxnSpPr>
          <p:cNvPr id="72" name="Google Shape;72;p1"/>
          <p:cNvCxnSpPr/>
          <p:nvPr/>
        </p:nvCxnSpPr>
        <p:spPr>
          <a:xfrm>
            <a:off x="1009650" y="8556706"/>
            <a:ext cx="812400" cy="0"/>
          </a:xfrm>
          <a:prstGeom prst="straightConnector1">
            <a:avLst/>
          </a:prstGeom>
          <a:noFill/>
          <a:ln w="95250" cap="flat" cmpd="sng">
            <a:solidFill>
              <a:srgbClr val="D1003F"/>
            </a:solidFill>
            <a:prstDash val="solid"/>
            <a:round/>
            <a:headEnd type="none" w="sm" len="sm"/>
            <a:tailEnd type="none" w="sm" len="sm"/>
          </a:ln>
        </p:spPr>
      </p:cxnSp>
      <p:sp>
        <p:nvSpPr>
          <p:cNvPr id="74" name="Google Shape;74;p1"/>
          <p:cNvSpPr txBox="1"/>
          <p:nvPr/>
        </p:nvSpPr>
        <p:spPr>
          <a:xfrm>
            <a:off x="603233" y="4940592"/>
            <a:ext cx="13036679" cy="2031325"/>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7200"/>
              <a:buFont typeface="Arial"/>
              <a:buNone/>
            </a:pPr>
            <a:r>
              <a:rPr lang="es-ES_tradnl" sz="6600" b="1" i="0" u="none" strike="noStrike" cap="none" dirty="0">
                <a:solidFill>
                  <a:srgbClr val="FFFFFF"/>
                </a:solidFill>
                <a:latin typeface="Montserrat"/>
                <a:ea typeface="Montserrat"/>
                <a:cs typeface="Montserrat"/>
                <a:sym typeface="Montserrat"/>
              </a:rPr>
              <a:t>Redacción de Documentos de Trabajo de Investigación</a:t>
            </a:r>
            <a:endParaRPr lang="es-ES_tradnl" sz="1200" b="0" i="0" u="none" strike="noStrike" cap="none" dirty="0">
              <a:solidFill>
                <a:srgbClr val="000000"/>
              </a:solidFill>
              <a:latin typeface="Arial"/>
              <a:ea typeface="Arial"/>
              <a:cs typeface="Arial"/>
              <a:sym typeface="Arial"/>
            </a:endParaRPr>
          </a:p>
        </p:txBody>
      </p:sp>
      <p:sp>
        <p:nvSpPr>
          <p:cNvPr id="77" name="Google Shape;77;p1"/>
          <p:cNvSpPr txBox="1"/>
          <p:nvPr/>
        </p:nvSpPr>
        <p:spPr>
          <a:xfrm>
            <a:off x="-186300" y="9383673"/>
            <a:ext cx="3204300" cy="415498"/>
          </a:xfrm>
          <a:prstGeom prst="rect">
            <a:avLst/>
          </a:prstGeom>
          <a:noFill/>
          <a:ln>
            <a:noFill/>
          </a:ln>
        </p:spPr>
        <p:txBody>
          <a:bodyPr spcFirstLastPara="1" wrap="square" lIns="0" tIns="0" rIns="0" bIns="0" anchor="t" anchorCtr="0">
            <a:spAutoFit/>
          </a:bodyPr>
          <a:lstStyle/>
          <a:p>
            <a:pPr marL="0" marR="0" lvl="0" indent="0" algn="r" rtl="0">
              <a:lnSpc>
                <a:spcPct val="150000"/>
              </a:lnSpc>
              <a:spcBef>
                <a:spcPts val="0"/>
              </a:spcBef>
              <a:spcAft>
                <a:spcPts val="0"/>
              </a:spcAft>
              <a:buClr>
                <a:srgbClr val="000000"/>
              </a:buClr>
              <a:buSzPts val="1700"/>
              <a:buFont typeface="Arial"/>
              <a:buNone/>
            </a:pPr>
            <a:r>
              <a:rPr lang="es-ES_tradnl" sz="1800" b="0" i="0" u="none" strike="noStrike" cap="none" dirty="0">
                <a:solidFill>
                  <a:srgbClr val="FFFFFF"/>
                </a:solidFill>
                <a:latin typeface="Montserrat"/>
                <a:ea typeface="Montserrat"/>
                <a:cs typeface="Montserrat"/>
                <a:sym typeface="Montserrat"/>
              </a:rPr>
              <a:t>TheICFP.org | #ICFP2025</a:t>
            </a:r>
            <a:endParaRPr lang="es-ES_tradnl" sz="1600" b="0" i="0" u="none" strike="noStrike" cap="none" dirty="0">
              <a:solidFill>
                <a:srgbClr val="000000"/>
              </a:solidFill>
              <a:latin typeface="Arial"/>
              <a:ea typeface="Arial"/>
              <a:cs typeface="Arial"/>
              <a:sym typeface="Arial"/>
            </a:endParaRPr>
          </a:p>
        </p:txBody>
      </p:sp>
      <p:sp>
        <p:nvSpPr>
          <p:cNvPr id="80" name="Google Shape;80;p1"/>
          <p:cNvSpPr txBox="1"/>
          <p:nvPr/>
        </p:nvSpPr>
        <p:spPr>
          <a:xfrm>
            <a:off x="2900723" y="7392965"/>
            <a:ext cx="8441700" cy="1661993"/>
          </a:xfrm>
          <a:prstGeom prst="rect">
            <a:avLst/>
          </a:prstGeom>
          <a:noFill/>
          <a:ln>
            <a:noFill/>
          </a:ln>
        </p:spPr>
        <p:txBody>
          <a:bodyPr spcFirstLastPara="1" wrap="square" lIns="0" tIns="0" rIns="0" bIns="0" anchor="t" anchorCtr="0">
            <a:spAutoFit/>
          </a:bodyPr>
          <a:lstStyle/>
          <a:p>
            <a:pPr marL="0" marR="0" lvl="0" indent="0" algn="ctr" rtl="0">
              <a:lnSpc>
                <a:spcPct val="150000"/>
              </a:lnSpc>
              <a:spcBef>
                <a:spcPts val="0"/>
              </a:spcBef>
              <a:spcAft>
                <a:spcPts val="0"/>
              </a:spcAft>
              <a:buClr>
                <a:srgbClr val="000000"/>
              </a:buClr>
              <a:buSzPts val="1700"/>
              <a:buFont typeface="Arial"/>
              <a:buNone/>
            </a:pPr>
            <a:r>
              <a:rPr lang="es-ES_tradnl" sz="1800" b="1" i="0" u="none" strike="noStrike" cap="none" dirty="0">
                <a:solidFill>
                  <a:srgbClr val="FFFFFF"/>
                </a:solidFill>
                <a:latin typeface="Montserrat"/>
                <a:ea typeface="Montserrat"/>
                <a:cs typeface="Montserrat"/>
                <a:sym typeface="Montserrat"/>
              </a:rPr>
              <a:t>Preparado por:</a:t>
            </a:r>
          </a:p>
          <a:p>
            <a:pPr marL="0" marR="0" lvl="0" indent="0" algn="ctr" rtl="0">
              <a:lnSpc>
                <a:spcPct val="150000"/>
              </a:lnSpc>
              <a:spcBef>
                <a:spcPts val="0"/>
              </a:spcBef>
              <a:spcAft>
                <a:spcPts val="0"/>
              </a:spcAft>
              <a:buClr>
                <a:srgbClr val="000000"/>
              </a:buClr>
              <a:buSzPts val="1700"/>
              <a:buFont typeface="Arial"/>
              <a:buNone/>
            </a:pPr>
            <a:r>
              <a:rPr lang="es-ES_tradnl" sz="1800" i="0" u="none" strike="noStrike" cap="none" dirty="0">
                <a:solidFill>
                  <a:srgbClr val="FFFFFF"/>
                </a:solidFill>
                <a:latin typeface="Montserrat"/>
                <a:ea typeface="Montserrat"/>
                <a:cs typeface="Montserrat"/>
                <a:sym typeface="Montserrat"/>
              </a:rPr>
              <a:t>Subcomité científico</a:t>
            </a:r>
          </a:p>
          <a:p>
            <a:pPr marL="0" marR="0" lvl="0" indent="0" algn="ctr" rtl="0">
              <a:lnSpc>
                <a:spcPct val="150000"/>
              </a:lnSpc>
              <a:spcBef>
                <a:spcPts val="0"/>
              </a:spcBef>
              <a:spcAft>
                <a:spcPts val="0"/>
              </a:spcAft>
              <a:buClr>
                <a:srgbClr val="000000"/>
              </a:buClr>
              <a:buSzPts val="1700"/>
              <a:buFont typeface="Arial"/>
              <a:buNone/>
            </a:pPr>
            <a:r>
              <a:rPr lang="es-ES_tradnl" sz="1800" i="0" u="none" strike="noStrike" cap="none" dirty="0">
                <a:solidFill>
                  <a:srgbClr val="FFFFFF"/>
                </a:solidFill>
                <a:latin typeface="Montserrat"/>
                <a:ea typeface="Montserrat"/>
                <a:cs typeface="Montserrat"/>
                <a:sym typeface="Montserrat"/>
              </a:rPr>
              <a:t>Conferencia Internacional sobre Planificación Familiar (ICFP)</a:t>
            </a:r>
          </a:p>
          <a:p>
            <a:pPr marL="0" marR="0" lvl="0" indent="0" algn="ctr" rtl="0">
              <a:lnSpc>
                <a:spcPct val="150000"/>
              </a:lnSpc>
              <a:spcBef>
                <a:spcPts val="0"/>
              </a:spcBef>
              <a:spcAft>
                <a:spcPts val="0"/>
              </a:spcAft>
              <a:buClr>
                <a:srgbClr val="000000"/>
              </a:buClr>
              <a:buSzPts val="1700"/>
              <a:buFont typeface="Arial"/>
              <a:buNone/>
            </a:pPr>
            <a:r>
              <a:rPr lang="es-ES_tradnl" sz="1800" i="0" u="none" strike="noStrike" cap="none" dirty="0">
                <a:solidFill>
                  <a:srgbClr val="FFFFFF"/>
                </a:solidFill>
                <a:latin typeface="Montserrat"/>
                <a:ea typeface="Montserrat"/>
                <a:cs typeface="Montserrat"/>
                <a:sym typeface="Montserrat"/>
              </a:rPr>
              <a:t>Correo electrónico de contacto: abstracts@theicfp.org</a:t>
            </a:r>
          </a:p>
        </p:txBody>
      </p:sp>
      <p:sp>
        <p:nvSpPr>
          <p:cNvPr id="81" name="Google Shape;81;p1"/>
          <p:cNvSpPr/>
          <p:nvPr/>
        </p:nvSpPr>
        <p:spPr>
          <a:xfrm>
            <a:off x="13888708" y="0"/>
            <a:ext cx="4400124" cy="8288810"/>
          </a:xfrm>
          <a:custGeom>
            <a:avLst/>
            <a:gdLst/>
            <a:ahLst/>
            <a:cxnLst/>
            <a:rect l="l" t="t" r="r" b="b"/>
            <a:pathLst>
              <a:path w="4400124" h="8247572" extrusionOk="0">
                <a:moveTo>
                  <a:pt x="0" y="0"/>
                </a:moveTo>
                <a:lnTo>
                  <a:pt x="4400124" y="0"/>
                </a:lnTo>
                <a:lnTo>
                  <a:pt x="4400124" y="8247572"/>
                </a:lnTo>
                <a:lnTo>
                  <a:pt x="0" y="8247572"/>
                </a:lnTo>
                <a:lnTo>
                  <a:pt x="0" y="0"/>
                </a:lnTo>
                <a:close/>
              </a:path>
            </a:pathLst>
          </a:custGeom>
          <a:blipFill rotWithShape="1">
            <a:blip r:embed="rId3">
              <a:alphaModFix/>
            </a:blip>
            <a:stretch>
              <a:fillRect l="-111802" r="-87831" b="-6648"/>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nvGrpSpPr>
          <p:cNvPr id="82" name="Google Shape;82;p1"/>
          <p:cNvGrpSpPr/>
          <p:nvPr/>
        </p:nvGrpSpPr>
        <p:grpSpPr>
          <a:xfrm rot="10800000">
            <a:off x="13888686" y="7993635"/>
            <a:ext cx="4400151" cy="749440"/>
            <a:chOff x="0" y="-38100"/>
            <a:chExt cx="954666" cy="162600"/>
          </a:xfrm>
        </p:grpSpPr>
        <p:sp>
          <p:nvSpPr>
            <p:cNvPr id="83" name="Google Shape;83;p1"/>
            <p:cNvSpPr/>
            <p:nvPr/>
          </p:nvSpPr>
          <p:spPr>
            <a:xfrm>
              <a:off x="0" y="0"/>
              <a:ext cx="954666" cy="124359"/>
            </a:xfrm>
            <a:custGeom>
              <a:avLst/>
              <a:gdLst/>
              <a:ahLst/>
              <a:cxnLst/>
              <a:rect l="l" t="t" r="r" b="b"/>
              <a:pathLst>
                <a:path w="954666" h="124359" extrusionOk="0">
                  <a:moveTo>
                    <a:pt x="0" y="0"/>
                  </a:moveTo>
                  <a:lnTo>
                    <a:pt x="954666" y="0"/>
                  </a:lnTo>
                  <a:lnTo>
                    <a:pt x="954666" y="124359"/>
                  </a:lnTo>
                  <a:lnTo>
                    <a:pt x="0" y="124359"/>
                  </a:lnTo>
                  <a:close/>
                </a:path>
              </a:pathLst>
            </a:custGeom>
            <a:solidFill>
              <a:srgbClr val="D4DC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84" name="Google Shape;84;p1"/>
            <p:cNvSpPr txBox="1"/>
            <p:nvPr/>
          </p:nvSpPr>
          <p:spPr>
            <a:xfrm>
              <a:off x="0" y="-38100"/>
              <a:ext cx="954600" cy="162600"/>
            </a:xfrm>
            <a:prstGeom prst="rect">
              <a:avLst/>
            </a:prstGeom>
            <a:noFill/>
            <a:ln>
              <a:noFill/>
            </a:ln>
          </p:spPr>
          <p:txBody>
            <a:bodyPr spcFirstLastPara="1" wrap="square" lIns="50800" tIns="50800" rIns="50800" bIns="50800" anchor="ctr" anchorCtr="0">
              <a:noAutofit/>
            </a:bodyPr>
            <a:lstStyle/>
            <a:p>
              <a:pPr marL="0" marR="0" lvl="0" indent="0" algn="ctr" rtl="0">
                <a:lnSpc>
                  <a:spcPct val="147444"/>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grpSp>
        <p:nvGrpSpPr>
          <p:cNvPr id="85" name="Google Shape;85;p1"/>
          <p:cNvGrpSpPr/>
          <p:nvPr/>
        </p:nvGrpSpPr>
        <p:grpSpPr>
          <a:xfrm rot="10800000">
            <a:off x="13871753" y="8566812"/>
            <a:ext cx="4400151" cy="749440"/>
            <a:chOff x="0" y="-38100"/>
            <a:chExt cx="954666" cy="162600"/>
          </a:xfrm>
        </p:grpSpPr>
        <p:sp>
          <p:nvSpPr>
            <p:cNvPr id="86" name="Google Shape;86;p1"/>
            <p:cNvSpPr/>
            <p:nvPr/>
          </p:nvSpPr>
          <p:spPr>
            <a:xfrm>
              <a:off x="0" y="0"/>
              <a:ext cx="954666" cy="124359"/>
            </a:xfrm>
            <a:custGeom>
              <a:avLst/>
              <a:gdLst/>
              <a:ahLst/>
              <a:cxnLst/>
              <a:rect l="l" t="t" r="r" b="b"/>
              <a:pathLst>
                <a:path w="954666" h="124359" extrusionOk="0">
                  <a:moveTo>
                    <a:pt x="0" y="0"/>
                  </a:moveTo>
                  <a:lnTo>
                    <a:pt x="954666" y="0"/>
                  </a:lnTo>
                  <a:lnTo>
                    <a:pt x="954666" y="124359"/>
                  </a:lnTo>
                  <a:lnTo>
                    <a:pt x="0" y="124359"/>
                  </a:lnTo>
                  <a:close/>
                </a:path>
              </a:pathLst>
            </a:custGeom>
            <a:solidFill>
              <a:srgbClr val="45265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87" name="Google Shape;87;p1"/>
            <p:cNvSpPr txBox="1"/>
            <p:nvPr/>
          </p:nvSpPr>
          <p:spPr>
            <a:xfrm>
              <a:off x="0" y="-38100"/>
              <a:ext cx="954600" cy="162600"/>
            </a:xfrm>
            <a:prstGeom prst="rect">
              <a:avLst/>
            </a:prstGeom>
            <a:noFill/>
            <a:ln>
              <a:noFill/>
            </a:ln>
          </p:spPr>
          <p:txBody>
            <a:bodyPr spcFirstLastPara="1" wrap="square" lIns="50800" tIns="50800" rIns="50800" bIns="50800" anchor="ctr" anchorCtr="0">
              <a:noAutofit/>
            </a:bodyPr>
            <a:lstStyle/>
            <a:p>
              <a:pPr marL="0" marR="0" lvl="0" indent="0" algn="ctr" rtl="0">
                <a:lnSpc>
                  <a:spcPct val="147444"/>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grpSp>
        <p:nvGrpSpPr>
          <p:cNvPr id="88" name="Google Shape;88;p1"/>
          <p:cNvGrpSpPr/>
          <p:nvPr/>
        </p:nvGrpSpPr>
        <p:grpSpPr>
          <a:xfrm rot="10800000">
            <a:off x="13888686" y="9139990"/>
            <a:ext cx="4400151" cy="749440"/>
            <a:chOff x="0" y="-38100"/>
            <a:chExt cx="954666" cy="162600"/>
          </a:xfrm>
        </p:grpSpPr>
        <p:sp>
          <p:nvSpPr>
            <p:cNvPr id="89" name="Google Shape;89;p1"/>
            <p:cNvSpPr/>
            <p:nvPr/>
          </p:nvSpPr>
          <p:spPr>
            <a:xfrm>
              <a:off x="0" y="0"/>
              <a:ext cx="954666" cy="124359"/>
            </a:xfrm>
            <a:custGeom>
              <a:avLst/>
              <a:gdLst/>
              <a:ahLst/>
              <a:cxnLst/>
              <a:rect l="l" t="t" r="r" b="b"/>
              <a:pathLst>
                <a:path w="954666" h="124359" extrusionOk="0">
                  <a:moveTo>
                    <a:pt x="0" y="0"/>
                  </a:moveTo>
                  <a:lnTo>
                    <a:pt x="954666" y="0"/>
                  </a:lnTo>
                  <a:lnTo>
                    <a:pt x="954666" y="124359"/>
                  </a:lnTo>
                  <a:lnTo>
                    <a:pt x="0" y="124359"/>
                  </a:lnTo>
                  <a:close/>
                </a:path>
              </a:pathLst>
            </a:custGeom>
            <a:solidFill>
              <a:srgbClr val="8F1140"/>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90" name="Google Shape;90;p1"/>
            <p:cNvSpPr txBox="1"/>
            <p:nvPr/>
          </p:nvSpPr>
          <p:spPr>
            <a:xfrm>
              <a:off x="0" y="-38100"/>
              <a:ext cx="954600" cy="162600"/>
            </a:xfrm>
            <a:prstGeom prst="rect">
              <a:avLst/>
            </a:prstGeom>
            <a:noFill/>
            <a:ln>
              <a:noFill/>
            </a:ln>
          </p:spPr>
          <p:txBody>
            <a:bodyPr spcFirstLastPara="1" wrap="square" lIns="50800" tIns="50800" rIns="50800" bIns="50800" anchor="ctr" anchorCtr="0">
              <a:noAutofit/>
            </a:bodyPr>
            <a:lstStyle/>
            <a:p>
              <a:pPr marL="0" marR="0" lvl="0" indent="0" algn="ctr" rtl="0">
                <a:lnSpc>
                  <a:spcPct val="147444"/>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grpSp>
        <p:nvGrpSpPr>
          <p:cNvPr id="91" name="Google Shape;91;p1"/>
          <p:cNvGrpSpPr/>
          <p:nvPr/>
        </p:nvGrpSpPr>
        <p:grpSpPr>
          <a:xfrm rot="10800000">
            <a:off x="13888686" y="9713167"/>
            <a:ext cx="4400151" cy="749440"/>
            <a:chOff x="0" y="-38100"/>
            <a:chExt cx="954666" cy="162600"/>
          </a:xfrm>
        </p:grpSpPr>
        <p:sp>
          <p:nvSpPr>
            <p:cNvPr id="92" name="Google Shape;92;p1"/>
            <p:cNvSpPr/>
            <p:nvPr/>
          </p:nvSpPr>
          <p:spPr>
            <a:xfrm>
              <a:off x="0" y="0"/>
              <a:ext cx="954666" cy="124359"/>
            </a:xfrm>
            <a:custGeom>
              <a:avLst/>
              <a:gdLst/>
              <a:ahLst/>
              <a:cxnLst/>
              <a:rect l="l" t="t" r="r" b="b"/>
              <a:pathLst>
                <a:path w="954666" h="124359" extrusionOk="0">
                  <a:moveTo>
                    <a:pt x="0" y="0"/>
                  </a:moveTo>
                  <a:lnTo>
                    <a:pt x="954666" y="0"/>
                  </a:lnTo>
                  <a:lnTo>
                    <a:pt x="954666" y="124359"/>
                  </a:lnTo>
                  <a:lnTo>
                    <a:pt x="0" y="124359"/>
                  </a:lnTo>
                  <a:close/>
                </a:path>
              </a:pathLst>
            </a:custGeom>
            <a:solidFill>
              <a:srgbClr val="D1003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93" name="Google Shape;93;p1"/>
            <p:cNvSpPr txBox="1"/>
            <p:nvPr/>
          </p:nvSpPr>
          <p:spPr>
            <a:xfrm>
              <a:off x="0" y="-38100"/>
              <a:ext cx="954600" cy="162600"/>
            </a:xfrm>
            <a:prstGeom prst="rect">
              <a:avLst/>
            </a:prstGeom>
            <a:noFill/>
            <a:ln>
              <a:noFill/>
            </a:ln>
          </p:spPr>
          <p:txBody>
            <a:bodyPr spcFirstLastPara="1" wrap="square" lIns="50800" tIns="50800" rIns="50800" bIns="50800" anchor="ctr" anchorCtr="0">
              <a:noAutofit/>
            </a:bodyPr>
            <a:lstStyle/>
            <a:p>
              <a:pPr marL="0" marR="0" lvl="0" indent="0" algn="ctr" rtl="0">
                <a:lnSpc>
                  <a:spcPct val="147444"/>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pic>
        <p:nvPicPr>
          <p:cNvPr id="3" name="Picture 2" descr="A black and white logo&#10;&#10;Description automatically generated">
            <a:extLst>
              <a:ext uri="{FF2B5EF4-FFF2-40B4-BE49-F238E27FC236}">
                <a16:creationId xmlns:a16="http://schemas.microsoft.com/office/drawing/2014/main" id="{B0D70F90-22FA-D7D6-9C6A-66B814868060}"/>
              </a:ext>
            </a:extLst>
          </p:cNvPr>
          <p:cNvPicPr>
            <a:picLocks noChangeAspect="1"/>
          </p:cNvPicPr>
          <p:nvPr/>
        </p:nvPicPr>
        <p:blipFill>
          <a:blip r:embed="rId4"/>
          <a:stretch>
            <a:fillRect/>
          </a:stretch>
        </p:blipFill>
        <p:spPr>
          <a:xfrm>
            <a:off x="3409950" y="277785"/>
            <a:ext cx="7772400" cy="4241759"/>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9C07E41C-5253-BA28-D9A2-90D875133B54}"/>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378C4E14-7114-2EF2-0F96-17C208097C7E}"/>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75B19099-2F86-3CB4-7AC8-0DB5B138E3D0}"/>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0882D0A9-6E66-44D3-E178-9E08656C56D4}"/>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C743BAD4-7A00-A6F9-E6C0-68308A7A3F56}"/>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5CCAF18A-8923-DF0C-9DAD-2885279742C9}"/>
              </a:ext>
            </a:extLst>
          </p:cNvPr>
          <p:cNvSpPr txBox="1"/>
          <p:nvPr/>
        </p:nvSpPr>
        <p:spPr>
          <a:xfrm>
            <a:off x="914400" y="164592"/>
            <a:ext cx="15716100" cy="10470559"/>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s-ES_tradnl" sz="5400" b="1" i="0" u="none" strike="noStrike" cap="none">
                <a:solidFill>
                  <a:srgbClr val="FFFFFF"/>
                </a:solidFill>
                <a:latin typeface="Montserrat"/>
                <a:ea typeface="Montserrat"/>
                <a:cs typeface="Montserrat"/>
                <a:sym typeface="Montserrat"/>
              </a:rPr>
              <a:t>Ejemplos</a:t>
            </a: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r>
              <a:rPr lang="es-ES_tradnl" sz="5400" b="1" i="0" u="none" strike="noStrike" cap="none">
                <a:solidFill>
                  <a:srgbClr val="FFFFFF"/>
                </a:solidFill>
                <a:latin typeface="Montserrat"/>
                <a:ea typeface="Montserrat"/>
                <a:cs typeface="Montserrat"/>
                <a:sym typeface="Montserrat"/>
              </a:rPr>
              <a:t> </a:t>
            </a:r>
            <a:endParaRPr lang="es-ES_tradnl" sz="5400" b="0" i="0" u="none" strike="noStrike" cap="none">
              <a:solidFill>
                <a:srgbClr val="000000"/>
              </a:solidFill>
              <a:latin typeface="Arial"/>
              <a:ea typeface="Arial"/>
              <a:cs typeface="Arial"/>
              <a:sym typeface="Arial"/>
            </a:endParaRPr>
          </a:p>
        </p:txBody>
      </p:sp>
      <p:sp>
        <p:nvSpPr>
          <p:cNvPr id="130" name="Google Shape;130;p4">
            <a:extLst>
              <a:ext uri="{FF2B5EF4-FFF2-40B4-BE49-F238E27FC236}">
                <a16:creationId xmlns:a16="http://schemas.microsoft.com/office/drawing/2014/main" id="{1B479AC5-E7BB-554A-EFBF-288F7EFAFBE5}"/>
              </a:ext>
            </a:extLst>
          </p:cNvPr>
          <p:cNvSpPr/>
          <p:nvPr/>
        </p:nvSpPr>
        <p:spPr>
          <a:xfrm>
            <a:off x="914400" y="2834002"/>
            <a:ext cx="16459200" cy="6400800"/>
          </a:xfrm>
          <a:prstGeom prst="rect">
            <a:avLst/>
          </a:prstGeom>
          <a:noFill/>
          <a:ln>
            <a:noFill/>
          </a:ln>
        </p:spPr>
        <p:txBody>
          <a:bodyPr spcFirstLastPara="1" wrap="square" lIns="91425" tIns="45700" rIns="91425" bIns="45700" anchor="t" anchorCtr="0">
            <a:noAutofit/>
          </a:bodyPr>
          <a:lstStyle/>
          <a:p>
            <a:pPr marL="514350" indent="-514350" algn="l">
              <a:lnSpc>
                <a:spcPct val="100000"/>
              </a:lnSpc>
              <a:spcBef>
                <a:spcPts val="600"/>
              </a:spcBef>
              <a:spcAft>
                <a:spcPts val="600"/>
              </a:spcAft>
              <a:buBlip>
                <a:blip r:embed="rId4"/>
              </a:buBlip>
            </a:pPr>
            <a:r>
              <a:rPr lang="es-ES_tradnl" sz="3400">
                <a:latin typeface="Montserrat" pitchFamily="2" charset="77"/>
              </a:rPr>
              <a:t>¿Mejoran los contactos de atención materna la planificación familiar posparto?  Datos de un estudio longitudinal de cohortes en SNNPR, Etiopía</a:t>
            </a:r>
          </a:p>
          <a:p>
            <a:pPr marL="514350" indent="-514350" algn="l">
              <a:lnSpc>
                <a:spcPct val="100000"/>
              </a:lnSpc>
              <a:spcBef>
                <a:spcPts val="600"/>
              </a:spcBef>
              <a:spcAft>
                <a:spcPts val="600"/>
              </a:spcAft>
              <a:buBlip>
                <a:blip r:embed="rId4"/>
              </a:buBlip>
            </a:pPr>
            <a:r>
              <a:rPr lang="es-ES_tradnl" sz="3400">
                <a:latin typeface="Montserrat" pitchFamily="2" charset="77"/>
              </a:rPr>
              <a:t>No sin nosotros: Una herramienta para responder a las necesidades de los jóvenes en los Planes de Ejecución Presupuestada</a:t>
            </a:r>
          </a:p>
          <a:p>
            <a:pPr marL="514350" indent="-514350" algn="l">
              <a:lnSpc>
                <a:spcPct val="100000"/>
              </a:lnSpc>
              <a:spcBef>
                <a:spcPts val="600"/>
              </a:spcBef>
              <a:spcAft>
                <a:spcPts val="600"/>
              </a:spcAft>
              <a:buBlip>
                <a:blip r:embed="rId4"/>
              </a:buBlip>
            </a:pPr>
            <a:r>
              <a:rPr lang="es-ES_tradnl" sz="3400">
                <a:latin typeface="Montserrat" pitchFamily="2" charset="77"/>
              </a:rPr>
              <a:t>Dispositivo manual para la extracción de un implante anticonceptivo subdérmico de una varilla: resultados de un estudio piloto y trabajos futuros</a:t>
            </a:r>
          </a:p>
          <a:p>
            <a:pPr marL="514350" indent="-514350" algn="l">
              <a:lnSpc>
                <a:spcPct val="100000"/>
              </a:lnSpc>
              <a:spcBef>
                <a:spcPts val="600"/>
              </a:spcBef>
              <a:spcAft>
                <a:spcPts val="600"/>
              </a:spcAft>
              <a:buBlip>
                <a:blip r:embed="rId4"/>
              </a:buBlip>
            </a:pPr>
            <a:r>
              <a:rPr lang="es-ES_tradnl" sz="3400">
                <a:latin typeface="Montserrat" pitchFamily="2" charset="77"/>
              </a:rPr>
              <a:t>Caracterización de las parejas masculinas de mujeres que utilizan métodos anticonceptivos eficaces de nivel 1, 2 y 3 en Kenia occidental</a:t>
            </a:r>
          </a:p>
        </p:txBody>
      </p:sp>
      <p:sp>
        <p:nvSpPr>
          <p:cNvPr id="3" name="Rectangle 2">
            <a:extLst>
              <a:ext uri="{FF2B5EF4-FFF2-40B4-BE49-F238E27FC236}">
                <a16:creationId xmlns:a16="http://schemas.microsoft.com/office/drawing/2014/main" id="{F1241A1B-85A9-E876-E2F5-B7A5CCD02E4D}"/>
              </a:ext>
            </a:extLst>
          </p:cNvPr>
          <p:cNvSpPr/>
          <p:nvPr/>
        </p:nvSpPr>
        <p:spPr>
          <a:xfrm>
            <a:off x="914400" y="9103996"/>
            <a:ext cx="16459200" cy="646331"/>
          </a:xfrm>
          <a:prstGeom prst="rect">
            <a:avLst/>
          </a:prstGeom>
        </p:spPr>
        <p:txBody>
          <a:bodyPr wrap="square">
            <a:spAutoFit/>
          </a:bodyPr>
          <a:lstStyle/>
          <a:p>
            <a:r>
              <a:rPr lang="en-US" sz="1800" i="1" dirty="0">
                <a:latin typeface="Montserrat" pitchFamily="2" charset="77"/>
              </a:rPr>
              <a:t>5ª Conferencia Internacional sobre PF (ICFP); 12-15 de noviembre; Kigali, Ruanda. Programa de la ICFP. [base de datos en línea]. https://www.xcdsystem.com/icfp/program/fhwQ4ds/index.cfm</a:t>
            </a:r>
          </a:p>
        </p:txBody>
      </p:sp>
    </p:spTree>
    <p:extLst>
      <p:ext uri="{BB962C8B-B14F-4D97-AF65-F5344CB8AC3E}">
        <p14:creationId xmlns:p14="http://schemas.microsoft.com/office/powerpoint/2010/main" val="20915398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14673E-0812-82CC-8BA2-2CE3311210FA}"/>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39D71EBE-3742-245F-5A1F-64CE0C9CBC1D}"/>
              </a:ext>
            </a:extLst>
          </p:cNvPr>
          <p:cNvSpPr/>
          <p:nvPr/>
        </p:nvSpPr>
        <p:spPr>
          <a:xfrm>
            <a:off x="642" y="1"/>
            <a:ext cx="18286716" cy="10286423"/>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161E37"/>
          </a:solidFill>
        </p:spPr>
        <p:txBody>
          <a:bodyPr wrap="square" lIns="0" tIns="0" rIns="0" bIns="0" rtlCol="0"/>
          <a:lstStyle/>
          <a:p>
            <a:endParaRPr lang="es-ES_tradnl" sz="1638"/>
          </a:p>
        </p:txBody>
      </p:sp>
      <p:pic>
        <p:nvPicPr>
          <p:cNvPr id="3" name="object 3">
            <a:extLst>
              <a:ext uri="{FF2B5EF4-FFF2-40B4-BE49-F238E27FC236}">
                <a16:creationId xmlns:a16="http://schemas.microsoft.com/office/drawing/2014/main" id="{BD97AF82-E75D-DF36-501A-C50C719183DF}"/>
              </a:ext>
            </a:extLst>
          </p:cNvPr>
          <p:cNvPicPr/>
          <p:nvPr/>
        </p:nvPicPr>
        <p:blipFill>
          <a:blip r:embed="rId2" cstate="print"/>
          <a:stretch>
            <a:fillRect/>
          </a:stretch>
        </p:blipFill>
        <p:spPr>
          <a:xfrm>
            <a:off x="9344649" y="1556733"/>
            <a:ext cx="8942709" cy="8729544"/>
          </a:xfrm>
          <a:prstGeom prst="rect">
            <a:avLst/>
          </a:prstGeom>
        </p:spPr>
      </p:pic>
      <p:pic>
        <p:nvPicPr>
          <p:cNvPr id="4" name="object 4">
            <a:extLst>
              <a:ext uri="{FF2B5EF4-FFF2-40B4-BE49-F238E27FC236}">
                <a16:creationId xmlns:a16="http://schemas.microsoft.com/office/drawing/2014/main" id="{293B33CE-91A6-E3D7-0C7E-FF25EB0371D5}"/>
              </a:ext>
            </a:extLst>
          </p:cNvPr>
          <p:cNvPicPr/>
          <p:nvPr/>
        </p:nvPicPr>
        <p:blipFill>
          <a:blip r:embed="rId3" cstate="print"/>
          <a:stretch>
            <a:fillRect/>
          </a:stretch>
        </p:blipFill>
        <p:spPr>
          <a:xfrm>
            <a:off x="-33866" y="-17005"/>
            <a:ext cx="8942709" cy="8729544"/>
          </a:xfrm>
          <a:prstGeom prst="rect">
            <a:avLst/>
          </a:prstGeom>
        </p:spPr>
      </p:pic>
      <p:sp>
        <p:nvSpPr>
          <p:cNvPr id="5" name="object 5">
            <a:extLst>
              <a:ext uri="{FF2B5EF4-FFF2-40B4-BE49-F238E27FC236}">
                <a16:creationId xmlns:a16="http://schemas.microsoft.com/office/drawing/2014/main" id="{B9E4A8FB-2B47-6869-725B-3652EA6B1E62}"/>
              </a:ext>
            </a:extLst>
          </p:cNvPr>
          <p:cNvSpPr txBox="1"/>
          <p:nvPr/>
        </p:nvSpPr>
        <p:spPr>
          <a:xfrm>
            <a:off x="0" y="4296968"/>
            <a:ext cx="18252849" cy="3339152"/>
          </a:xfrm>
          <a:prstGeom prst="rect">
            <a:avLst/>
          </a:prstGeom>
        </p:spPr>
        <p:txBody>
          <a:bodyPr vert="horz" wrap="square" lIns="0" tIns="15018" rIns="0" bIns="0" rtlCol="0">
            <a:spAutoFit/>
          </a:bodyPr>
          <a:lstStyle/>
          <a:p>
            <a:pPr algn="ctr"/>
            <a:r>
              <a:rPr lang="es-ES_tradnl" sz="7200" b="1">
                <a:solidFill>
                  <a:srgbClr val="FFFFFF"/>
                </a:solidFill>
                <a:latin typeface="Montserrat"/>
                <a:ea typeface="Montserrat"/>
                <a:cs typeface="Montserrat"/>
                <a:sym typeface="Montserrat"/>
              </a:rPr>
              <a:t>Importancia / Antecedentes </a:t>
            </a:r>
          </a:p>
          <a:p>
            <a:pPr algn="ctr"/>
            <a:endParaRPr lang="es-ES_tradnl" sz="7200" b="1">
              <a:solidFill>
                <a:srgbClr val="FFFFFF"/>
              </a:solidFill>
              <a:latin typeface="Montserrat"/>
              <a:ea typeface="Montserrat"/>
              <a:cs typeface="Montserrat"/>
              <a:sym typeface="Montserrat"/>
            </a:endParaRPr>
          </a:p>
          <a:p>
            <a:pPr algn="ctr"/>
            <a:r>
              <a:rPr lang="es-ES_tradnl" sz="7200" b="1">
                <a:solidFill>
                  <a:srgbClr val="FFFFFF"/>
                </a:solidFill>
                <a:latin typeface="Montserrat"/>
                <a:ea typeface="Montserrat"/>
                <a:cs typeface="Montserrat"/>
                <a:sym typeface="Montserrat"/>
              </a:rPr>
              <a:t>  </a:t>
            </a:r>
            <a:endParaRPr lang="es-ES_tradnl" sz="7200" b="1" i="0" u="none" strike="noStrike" cap="none">
              <a:solidFill>
                <a:srgbClr val="FFFFFF"/>
              </a:solidFill>
              <a:latin typeface="Montserrat"/>
              <a:ea typeface="Montserrat"/>
              <a:cs typeface="Montserrat"/>
              <a:sym typeface="Montserrat"/>
            </a:endParaRPr>
          </a:p>
        </p:txBody>
      </p:sp>
      <p:sp>
        <p:nvSpPr>
          <p:cNvPr id="8" name="Google Shape;80;p1">
            <a:extLst>
              <a:ext uri="{FF2B5EF4-FFF2-40B4-BE49-F238E27FC236}">
                <a16:creationId xmlns:a16="http://schemas.microsoft.com/office/drawing/2014/main" id="{392933BD-9030-903C-90AA-97EB76A6525B}"/>
              </a:ext>
            </a:extLst>
          </p:cNvPr>
          <p:cNvSpPr txBox="1"/>
          <p:nvPr/>
        </p:nvSpPr>
        <p:spPr>
          <a:xfrm>
            <a:off x="5123799" y="6091920"/>
            <a:ext cx="8441700" cy="646331"/>
          </a:xfrm>
          <a:prstGeom prst="rect">
            <a:avLst/>
          </a:prstGeom>
          <a:noFill/>
          <a:ln>
            <a:noFill/>
          </a:ln>
        </p:spPr>
        <p:txBody>
          <a:bodyPr spcFirstLastPara="1" wrap="square" lIns="0" tIns="0" rIns="0" bIns="0" anchor="t" anchorCtr="0">
            <a:spAutoFit/>
          </a:bodyPr>
          <a:lstStyle/>
          <a:p>
            <a:pPr marL="0" marR="0" lvl="0" indent="0" algn="ctr" rtl="0">
              <a:lnSpc>
                <a:spcPct val="150000"/>
              </a:lnSpc>
              <a:spcBef>
                <a:spcPts val="0"/>
              </a:spcBef>
              <a:spcAft>
                <a:spcPts val="0"/>
              </a:spcAft>
              <a:buClr>
                <a:srgbClr val="000000"/>
              </a:buClr>
              <a:buSzPts val="1700"/>
              <a:buFont typeface="Arial"/>
              <a:buNone/>
            </a:pPr>
            <a:r>
              <a:rPr lang="es-ES_tradnl" sz="2800" i="0" u="none" strike="noStrike" cap="none">
                <a:solidFill>
                  <a:srgbClr val="FFFFFF"/>
                </a:solidFill>
                <a:latin typeface="Montserrat"/>
                <a:ea typeface="Montserrat"/>
                <a:cs typeface="Montserrat"/>
                <a:sym typeface="Montserrat"/>
              </a:rPr>
              <a:t>200 palabras como máximo</a:t>
            </a:r>
          </a:p>
        </p:txBody>
      </p:sp>
    </p:spTree>
    <p:extLst>
      <p:ext uri="{BB962C8B-B14F-4D97-AF65-F5344CB8AC3E}">
        <p14:creationId xmlns:p14="http://schemas.microsoft.com/office/powerpoint/2010/main" val="9979178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CC5CE41B-0E57-16A6-1122-D2A37E570AC2}"/>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80993D50-86DA-FB4F-C290-D06735772321}"/>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3C106EE0-2D44-9324-664B-1FB585629981}"/>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B0A6226A-0792-30FA-9892-FAAD865E86C0}"/>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A53D46D6-08CA-5492-3B94-A83FAE008EFB}"/>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E0DEF038-EE90-8422-ADEF-D1F2B55EADCB}"/>
              </a:ext>
            </a:extLst>
          </p:cNvPr>
          <p:cNvSpPr txBox="1"/>
          <p:nvPr/>
        </p:nvSpPr>
        <p:spPr>
          <a:xfrm>
            <a:off x="914400" y="164592"/>
            <a:ext cx="15716100" cy="11633954"/>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s-ES_tradnl" sz="5400" b="1" dirty="0">
                <a:solidFill>
                  <a:srgbClr val="FFFFFF"/>
                </a:solidFill>
                <a:latin typeface="Montserrat"/>
                <a:ea typeface="Montserrat"/>
                <a:cs typeface="Montserrat"/>
                <a:sym typeface="Montserrat"/>
              </a:rPr>
              <a:t>¿Por qué era necesario el estudio?</a:t>
            </a: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r>
              <a:rPr lang="es-ES_tradnl" sz="5400" b="1" i="0" u="none" strike="noStrike" cap="none" dirty="0">
                <a:solidFill>
                  <a:srgbClr val="FFFFFF"/>
                </a:solidFill>
                <a:latin typeface="Montserrat"/>
                <a:ea typeface="Montserrat"/>
                <a:cs typeface="Montserrat"/>
                <a:sym typeface="Montserrat"/>
              </a:rPr>
              <a:t> </a:t>
            </a:r>
            <a:endParaRPr lang="es-ES_tradnl" sz="5400" b="0" i="0" u="none" strike="noStrike" cap="none" dirty="0">
              <a:solidFill>
                <a:srgbClr val="000000"/>
              </a:solidFill>
              <a:latin typeface="Arial"/>
              <a:ea typeface="Arial"/>
              <a:cs typeface="Arial"/>
              <a:sym typeface="Arial"/>
            </a:endParaRPr>
          </a:p>
        </p:txBody>
      </p:sp>
      <p:sp>
        <p:nvSpPr>
          <p:cNvPr id="130" name="Google Shape;130;p4">
            <a:extLst>
              <a:ext uri="{FF2B5EF4-FFF2-40B4-BE49-F238E27FC236}">
                <a16:creationId xmlns:a16="http://schemas.microsoft.com/office/drawing/2014/main" id="{D0CDD3ED-F845-EFCA-2551-BDA90CE8BBB4}"/>
              </a:ext>
            </a:extLst>
          </p:cNvPr>
          <p:cNvSpPr/>
          <p:nvPr/>
        </p:nvSpPr>
        <p:spPr>
          <a:xfrm>
            <a:off x="914400" y="2932017"/>
            <a:ext cx="16459200" cy="6400800"/>
          </a:xfrm>
          <a:prstGeom prst="rect">
            <a:avLst/>
          </a:prstGeom>
          <a:noFill/>
          <a:ln>
            <a:noFill/>
          </a:ln>
        </p:spPr>
        <p:txBody>
          <a:bodyPr spcFirstLastPara="1" wrap="square" lIns="91425" tIns="45700" rIns="91425" bIns="45700" anchor="t" anchorCtr="0">
            <a:noAutofit/>
          </a:bodyPr>
          <a:lstStyle/>
          <a:p>
            <a:pPr marL="571500" indent="-571500" algn="l">
              <a:lnSpc>
                <a:spcPct val="100000"/>
              </a:lnSpc>
              <a:spcBef>
                <a:spcPts val="600"/>
              </a:spcBef>
              <a:spcAft>
                <a:spcPts val="600"/>
              </a:spcAft>
              <a:buBlip>
                <a:blip r:embed="rId4"/>
              </a:buBlip>
            </a:pPr>
            <a:r>
              <a:rPr lang="es-ES_tradnl" sz="4200" dirty="0">
                <a:latin typeface="Montserrat" pitchFamily="2" charset="77"/>
              </a:rPr>
              <a:t>Describir lo que se sabe sobre la investigación, pero sobre todo, qué lagunas quedan en nuestro conocimiento. </a:t>
            </a:r>
          </a:p>
          <a:p>
            <a:pPr marL="1028700" lvl="1" indent="-571500">
              <a:spcBef>
                <a:spcPts val="600"/>
              </a:spcBef>
              <a:spcAft>
                <a:spcPts val="600"/>
              </a:spcAft>
              <a:buBlip>
                <a:blip r:embed="rId4"/>
              </a:buBlip>
            </a:pPr>
            <a:r>
              <a:rPr lang="es-ES_tradnl" sz="4200" dirty="0">
                <a:latin typeface="Montserrat" pitchFamily="2" charset="77"/>
              </a:rPr>
              <a:t>¿Cómo su estudio cubre esas lagunas?</a:t>
            </a:r>
          </a:p>
          <a:p>
            <a:pPr marL="571500" indent="-571500" algn="l">
              <a:lnSpc>
                <a:spcPct val="100000"/>
              </a:lnSpc>
              <a:spcBef>
                <a:spcPts val="600"/>
              </a:spcBef>
              <a:spcAft>
                <a:spcPts val="600"/>
              </a:spcAft>
              <a:buBlip>
                <a:blip r:embed="rId4"/>
              </a:buBlip>
            </a:pPr>
            <a:r>
              <a:rPr lang="es-ES_tradnl" sz="4200" dirty="0">
                <a:latin typeface="Montserrat" pitchFamily="2" charset="77"/>
              </a:rPr>
              <a:t>Destaque la importancia de su investigación para el campo de la PF.</a:t>
            </a:r>
          </a:p>
          <a:p>
            <a:pPr marL="571500" indent="-571500" algn="l">
              <a:lnSpc>
                <a:spcPct val="100000"/>
              </a:lnSpc>
              <a:spcBef>
                <a:spcPts val="600"/>
              </a:spcBef>
              <a:spcAft>
                <a:spcPts val="600"/>
              </a:spcAft>
              <a:buBlip>
                <a:blip r:embed="rId4"/>
              </a:buBlip>
            </a:pPr>
            <a:r>
              <a:rPr lang="es-ES_tradnl" sz="4200" dirty="0">
                <a:latin typeface="Montserrat" pitchFamily="2" charset="77"/>
              </a:rPr>
              <a:t>Información más reciente sobre el tema: cuantifique la magnitud del problema y su efecto siempre que sea posible.</a:t>
            </a:r>
          </a:p>
        </p:txBody>
      </p:sp>
    </p:spTree>
    <p:extLst>
      <p:ext uri="{BB962C8B-B14F-4D97-AF65-F5344CB8AC3E}">
        <p14:creationId xmlns:p14="http://schemas.microsoft.com/office/powerpoint/2010/main" val="19025498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FDEDBD37-8938-BBCC-B42E-C47DDB0B008D}"/>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DBAF9D45-3BA1-D3EB-DD6F-5E8FF702A364}"/>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A2C32793-19AE-9D79-F657-5B3981AFDD84}"/>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E0DD6FA7-0304-7F3E-E0D9-338863934F6B}"/>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08952E67-CD7C-B3D8-912D-761179645B10}"/>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AD065C2E-D5AF-316D-F803-80B7B91645DD}"/>
              </a:ext>
            </a:extLst>
          </p:cNvPr>
          <p:cNvSpPr txBox="1"/>
          <p:nvPr/>
        </p:nvSpPr>
        <p:spPr>
          <a:xfrm>
            <a:off x="914400" y="164592"/>
            <a:ext cx="15716100" cy="11633954"/>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s-ES_tradnl" sz="5400" b="1" dirty="0">
                <a:solidFill>
                  <a:srgbClr val="FFFFFF"/>
                </a:solidFill>
                <a:latin typeface="Montserrat"/>
                <a:ea typeface="Montserrat"/>
                <a:cs typeface="Montserrat"/>
                <a:sym typeface="Montserrat"/>
              </a:rPr>
              <a:t>¿Por qué era necesario el estudio?</a:t>
            </a: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r>
              <a:rPr lang="es-ES_tradnl" sz="5400" b="1" i="0" u="none" strike="noStrike" cap="none" dirty="0">
                <a:solidFill>
                  <a:srgbClr val="FFFFFF"/>
                </a:solidFill>
                <a:latin typeface="Montserrat"/>
                <a:ea typeface="Montserrat"/>
                <a:cs typeface="Montserrat"/>
                <a:sym typeface="Montserrat"/>
              </a:rPr>
              <a:t> </a:t>
            </a:r>
            <a:endParaRPr lang="es-ES_tradnl" sz="5400" b="0" i="0" u="none" strike="noStrike" cap="none" dirty="0">
              <a:solidFill>
                <a:srgbClr val="000000"/>
              </a:solidFill>
              <a:latin typeface="Arial"/>
              <a:ea typeface="Arial"/>
              <a:cs typeface="Arial"/>
              <a:sym typeface="Arial"/>
            </a:endParaRPr>
          </a:p>
        </p:txBody>
      </p:sp>
      <p:sp>
        <p:nvSpPr>
          <p:cNvPr id="130" name="Google Shape;130;p4">
            <a:extLst>
              <a:ext uri="{FF2B5EF4-FFF2-40B4-BE49-F238E27FC236}">
                <a16:creationId xmlns:a16="http://schemas.microsoft.com/office/drawing/2014/main" id="{6ECA3504-1627-117F-65E3-04EEFC410379}"/>
              </a:ext>
            </a:extLst>
          </p:cNvPr>
          <p:cNvSpPr/>
          <p:nvPr/>
        </p:nvSpPr>
        <p:spPr>
          <a:xfrm>
            <a:off x="914400" y="2932017"/>
            <a:ext cx="16459200" cy="6400800"/>
          </a:xfrm>
          <a:prstGeom prst="rect">
            <a:avLst/>
          </a:prstGeom>
          <a:noFill/>
          <a:ln>
            <a:noFill/>
          </a:ln>
        </p:spPr>
        <p:txBody>
          <a:bodyPr spcFirstLastPara="1" wrap="square" lIns="91425" tIns="45700" rIns="91425" bIns="45700" anchor="t" anchorCtr="0">
            <a:noAutofit/>
          </a:bodyPr>
          <a:lstStyle/>
          <a:p>
            <a:pPr marL="571500" indent="-571500" algn="l">
              <a:lnSpc>
                <a:spcPct val="100000"/>
              </a:lnSpc>
              <a:spcBef>
                <a:spcPts val="600"/>
              </a:spcBef>
              <a:spcAft>
                <a:spcPts val="600"/>
              </a:spcAft>
              <a:buBlip>
                <a:blip r:embed="rId4"/>
              </a:buBlip>
            </a:pPr>
            <a:r>
              <a:rPr lang="es-ES_tradnl" sz="3800" b="1" dirty="0">
                <a:latin typeface="Montserrat" pitchFamily="2" charset="77"/>
              </a:rPr>
              <a:t>Que hacer:</a:t>
            </a:r>
          </a:p>
          <a:p>
            <a:pPr marL="1028700" lvl="1" indent="-571500">
              <a:spcBef>
                <a:spcPts val="600"/>
              </a:spcBef>
              <a:spcAft>
                <a:spcPts val="600"/>
              </a:spcAft>
              <a:buBlip>
                <a:blip r:embed="rId4"/>
              </a:buBlip>
            </a:pPr>
            <a:r>
              <a:rPr lang="es-ES_tradnl" sz="3800" dirty="0">
                <a:latin typeface="Montserrat" pitchFamily="2" charset="77"/>
              </a:rPr>
              <a:t>Identifique por qué es importante su pregunta de investigación</a:t>
            </a:r>
          </a:p>
          <a:p>
            <a:pPr marL="1028700" lvl="1" indent="-571500">
              <a:spcBef>
                <a:spcPts val="600"/>
              </a:spcBef>
              <a:spcAft>
                <a:spcPts val="600"/>
              </a:spcAft>
              <a:buBlip>
                <a:blip r:embed="rId4"/>
              </a:buBlip>
            </a:pPr>
            <a:r>
              <a:rPr lang="es-ES_tradnl" sz="3800" dirty="0">
                <a:latin typeface="Montserrat" pitchFamily="2" charset="77"/>
              </a:rPr>
              <a:t>Proporcionar un contexto pertinente y específico</a:t>
            </a:r>
          </a:p>
          <a:p>
            <a:pPr marL="571500" indent="-571500" algn="l">
              <a:lnSpc>
                <a:spcPct val="100000"/>
              </a:lnSpc>
              <a:spcBef>
                <a:spcPts val="600"/>
              </a:spcBef>
              <a:spcAft>
                <a:spcPts val="600"/>
              </a:spcAft>
              <a:buBlip>
                <a:blip r:embed="rId4"/>
              </a:buBlip>
            </a:pPr>
            <a:r>
              <a:rPr lang="es-ES_tradnl" sz="3800" b="1" dirty="0">
                <a:latin typeface="Montserrat" pitchFamily="2" charset="77"/>
              </a:rPr>
              <a:t>Que no hacer:</a:t>
            </a:r>
          </a:p>
          <a:p>
            <a:pPr marL="1028700" lvl="1" indent="-571500">
              <a:spcBef>
                <a:spcPts val="600"/>
              </a:spcBef>
              <a:spcAft>
                <a:spcPts val="600"/>
              </a:spcAft>
              <a:buBlip>
                <a:blip r:embed="rId4"/>
              </a:buBlip>
            </a:pPr>
            <a:r>
              <a:rPr lang="es-ES_tradnl" sz="3800" dirty="0">
                <a:latin typeface="Montserrat" pitchFamily="2" charset="77"/>
              </a:rPr>
              <a:t>Resumir lo que se sabe sobre el tema sin identificar lo que </a:t>
            </a:r>
            <a:r>
              <a:rPr lang="es-ES_tradnl" sz="3800" i="1" dirty="0">
                <a:latin typeface="Montserrat" pitchFamily="2" charset="77"/>
              </a:rPr>
              <a:t>no se </a:t>
            </a:r>
            <a:r>
              <a:rPr lang="es-ES_tradnl" sz="3800" dirty="0">
                <a:latin typeface="Montserrat" pitchFamily="2" charset="77"/>
              </a:rPr>
              <a:t>sabe.</a:t>
            </a:r>
          </a:p>
          <a:p>
            <a:pPr marL="1028700" lvl="1" indent="-571500">
              <a:spcBef>
                <a:spcPts val="600"/>
              </a:spcBef>
              <a:spcAft>
                <a:spcPts val="600"/>
              </a:spcAft>
              <a:buBlip>
                <a:blip r:embed="rId4"/>
              </a:buBlip>
            </a:pPr>
            <a:r>
              <a:rPr lang="es-ES_tradnl" sz="3800" dirty="0">
                <a:latin typeface="Montserrat" pitchFamily="2" charset="77"/>
              </a:rPr>
              <a:t>Desperdiciar espacio en información de fondo genérica. Sea específico con el contexto y la pregunta de investigación</a:t>
            </a:r>
          </a:p>
        </p:txBody>
      </p:sp>
    </p:spTree>
    <p:extLst>
      <p:ext uri="{BB962C8B-B14F-4D97-AF65-F5344CB8AC3E}">
        <p14:creationId xmlns:p14="http://schemas.microsoft.com/office/powerpoint/2010/main" val="37457670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22E13ED3-F3CA-5A42-228E-AA322ADDE1FB}"/>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BA701D8D-5679-091B-390A-9ED23ED33279}"/>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510C3F40-738D-5E8D-AB76-5375A18DB4E6}"/>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CA3179DB-CF78-43E6-5F6F-F25F8A72C9B2}"/>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7B81C42D-D8F3-794E-B19D-28586B10D5C7}"/>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9640946F-71F7-02A3-BF57-37EBB268B3A9}"/>
              </a:ext>
            </a:extLst>
          </p:cNvPr>
          <p:cNvSpPr txBox="1"/>
          <p:nvPr/>
        </p:nvSpPr>
        <p:spPr>
          <a:xfrm>
            <a:off x="914400" y="164592"/>
            <a:ext cx="15716100" cy="11633954"/>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s-ES_tradnl" sz="5400" b="1" dirty="0">
                <a:solidFill>
                  <a:srgbClr val="FFFFFF"/>
                </a:solidFill>
                <a:latin typeface="Montserrat"/>
                <a:ea typeface="Montserrat"/>
                <a:cs typeface="Montserrat"/>
                <a:sym typeface="Montserrat"/>
              </a:rPr>
              <a:t>Ejemplo</a:t>
            </a: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r>
              <a:rPr lang="es-ES_tradnl" sz="5400" b="1" i="0" u="none" strike="noStrike" cap="none" dirty="0">
                <a:solidFill>
                  <a:srgbClr val="FFFFFF"/>
                </a:solidFill>
                <a:latin typeface="Montserrat"/>
                <a:ea typeface="Montserrat"/>
                <a:cs typeface="Montserrat"/>
                <a:sym typeface="Montserrat"/>
              </a:rPr>
              <a:t> </a:t>
            </a:r>
            <a:endParaRPr lang="es-ES_tradnl" sz="5400" b="0" i="0" u="none" strike="noStrike" cap="none" dirty="0">
              <a:solidFill>
                <a:srgbClr val="000000"/>
              </a:solidFill>
              <a:latin typeface="Arial"/>
              <a:ea typeface="Arial"/>
              <a:cs typeface="Arial"/>
              <a:sym typeface="Arial"/>
            </a:endParaRPr>
          </a:p>
        </p:txBody>
      </p:sp>
      <p:sp>
        <p:nvSpPr>
          <p:cNvPr id="130" name="Google Shape;130;p4">
            <a:extLst>
              <a:ext uri="{FF2B5EF4-FFF2-40B4-BE49-F238E27FC236}">
                <a16:creationId xmlns:a16="http://schemas.microsoft.com/office/drawing/2014/main" id="{C6E3CBDC-F396-9068-59B2-4F931E6B4F41}"/>
              </a:ext>
            </a:extLst>
          </p:cNvPr>
          <p:cNvSpPr/>
          <p:nvPr/>
        </p:nvSpPr>
        <p:spPr>
          <a:xfrm>
            <a:off x="914400" y="2932017"/>
            <a:ext cx="16459200" cy="6897779"/>
          </a:xfrm>
          <a:prstGeom prst="rect">
            <a:avLst/>
          </a:prstGeom>
          <a:noFill/>
          <a:ln>
            <a:noFill/>
          </a:ln>
        </p:spPr>
        <p:txBody>
          <a:bodyPr spcFirstLastPara="1" wrap="square" lIns="91425" tIns="45700" rIns="91425" bIns="45700" anchor="t" anchorCtr="0">
            <a:noAutofit/>
          </a:bodyPr>
          <a:lstStyle/>
          <a:p>
            <a:pPr>
              <a:spcBef>
                <a:spcPts val="900"/>
              </a:spcBef>
              <a:buSzPct val="110000"/>
              <a:defRPr sz="3000">
                <a:latin typeface="+mj-lt"/>
                <a:ea typeface="+mj-ea"/>
                <a:cs typeface="+mj-cs"/>
                <a:sym typeface="Helvetica"/>
              </a:defRPr>
            </a:pPr>
            <a:r>
              <a:rPr lang="es-ES_tradnl" sz="2400" kern="100" dirty="0">
                <a:effectLst/>
                <a:latin typeface="Montserrat" pitchFamily="2" charset="77"/>
                <a:ea typeface="Aptos" panose="020B0004020202020204" pitchFamily="34" charset="0"/>
                <a:cs typeface="Times New Roman" panose="02020603050405020304" pitchFamily="18" charset="0"/>
              </a:rPr>
              <a:t>"El intervalo recomendado entre embarazos es de un mínimo de 24 meses; sin embargo, aproximadamente el 60% de las mujeres de los países de ingresos bajos y medios no utilizan métodos anticonceptivos eficaces durante el puerperio.  Para mejorar la aceptación de los servicios posparto, la OMS recomienda que las mujeres reciban asesoramiento sobre planificación familiar posparto (PFPA) durante el periodo prenatal, posparto y postnatal, preferiblemente integrado en un paquete integral de salud materna, neonatal e infantil. Sin embargo, ahora se conocen las repercusiones de estos servicios en la PPFP.   Etiopía cuenta con un ambicioso programa de salud comunitaria, que depende de los trabajadores de extensión sanitaria (HEWS) para prestar una serie de servicios basados en la comunidad, incluido el asesoramiento y la provisión de planificación familiar. Por lo general, no se mide la cobertura de componentes específicos de los servicios sanitarios, incluida la recepción de asesoramiento sobre la PPFP. Además, la recepción de asesoramiento y la aceptación de la PPFP se evalúan generalmente mediante informes retrospectivos que, junto con otras intervenciones perinatales, pueden estar sujetos a sesgos de respuesta y recuerdo.  Los datos sobre la duración de la amenorrea y las fechas de iniciación sexual, determinantes importantes del riesgo de embarazo, no se recogen de forma rutinaria y pueden ser difíciles de recordar en un periodo de dos a cinco años.  El estudio PMA Maternal and </a:t>
            </a:r>
            <a:r>
              <a:rPr lang="es-ES_tradnl" sz="2400" kern="100" dirty="0" err="1">
                <a:effectLst/>
                <a:latin typeface="Montserrat" pitchFamily="2" charset="77"/>
                <a:ea typeface="Aptos" panose="020B0004020202020204" pitchFamily="34" charset="0"/>
                <a:cs typeface="Times New Roman" panose="02020603050405020304" pitchFamily="18" charset="0"/>
              </a:rPr>
              <a:t>Newborn</a:t>
            </a:r>
            <a:r>
              <a:rPr lang="es-ES_tradnl" sz="2400" kern="100" dirty="0">
                <a:effectLst/>
                <a:latin typeface="Montserrat" pitchFamily="2" charset="77"/>
                <a:ea typeface="Aptos" panose="020B0004020202020204" pitchFamily="34" charset="0"/>
                <a:cs typeface="Times New Roman" panose="02020603050405020304" pitchFamily="18" charset="0"/>
              </a:rPr>
              <a:t> </a:t>
            </a:r>
            <a:r>
              <a:rPr lang="es-ES_tradnl" sz="2400" kern="100" dirty="0" err="1">
                <a:effectLst/>
                <a:latin typeface="Montserrat" pitchFamily="2" charset="77"/>
                <a:ea typeface="Aptos" panose="020B0004020202020204" pitchFamily="34" charset="0"/>
                <a:cs typeface="Times New Roman" panose="02020603050405020304" pitchFamily="18" charset="0"/>
              </a:rPr>
              <a:t>Health</a:t>
            </a:r>
            <a:r>
              <a:rPr lang="es-ES_tradnl" sz="2400" kern="100" dirty="0">
                <a:effectLst/>
                <a:latin typeface="Montserrat" pitchFamily="2" charset="77"/>
                <a:ea typeface="Aptos" panose="020B0004020202020204" pitchFamily="34" charset="0"/>
                <a:cs typeface="Times New Roman" panose="02020603050405020304" pitchFamily="18" charset="0"/>
              </a:rPr>
              <a:t>, que empleó un diseño longitudinal, es ideal para evaluar los correlatos de la aceptación de la PPFP y la recepción de servicios de salud materna".</a:t>
            </a:r>
          </a:p>
          <a:p>
            <a:pPr>
              <a:spcBef>
                <a:spcPts val="900"/>
              </a:spcBef>
              <a:buSzPct val="110000"/>
              <a:defRPr sz="3000">
                <a:latin typeface="+mj-lt"/>
                <a:ea typeface="+mj-ea"/>
                <a:cs typeface="+mj-cs"/>
                <a:sym typeface="Helvetica"/>
              </a:defRPr>
            </a:pPr>
            <a:endParaRPr lang="es-ES_tradnl" sz="2400" kern="100" dirty="0">
              <a:effectLst/>
              <a:latin typeface="Montserrat" pitchFamily="2" charset="77"/>
              <a:ea typeface="Aptos" panose="020B0004020202020204" pitchFamily="34" charset="0"/>
              <a:cs typeface="Times New Roman" panose="02020603050405020304" pitchFamily="18" charset="0"/>
            </a:endParaRPr>
          </a:p>
          <a:p>
            <a:pPr>
              <a:spcBef>
                <a:spcPts val="900"/>
              </a:spcBef>
              <a:buSzPct val="110000"/>
              <a:defRPr sz="3000">
                <a:latin typeface="+mj-lt"/>
                <a:ea typeface="+mj-ea"/>
                <a:cs typeface="+mj-cs"/>
                <a:sym typeface="Helvetica"/>
              </a:defRPr>
            </a:pPr>
            <a:endParaRPr lang="es-ES_tradnl" sz="2400" dirty="0">
              <a:latin typeface="Montserrat" pitchFamily="2" charset="77"/>
            </a:endParaRPr>
          </a:p>
          <a:p>
            <a:pPr marL="685800" indent="-685800">
              <a:spcBef>
                <a:spcPts val="900"/>
              </a:spcBef>
              <a:buSzPct val="110000"/>
              <a:buBlip>
                <a:blip r:embed="rId4"/>
              </a:buBlip>
              <a:defRPr sz="3000">
                <a:latin typeface="+mj-lt"/>
                <a:ea typeface="+mj-ea"/>
                <a:cs typeface="+mj-cs"/>
                <a:sym typeface="Helvetica"/>
              </a:defRPr>
            </a:pPr>
            <a:endParaRPr lang="es-ES_tradnl" sz="2400" b="1" dirty="0">
              <a:solidFill>
                <a:srgbClr val="C00000"/>
              </a:solidFill>
              <a:latin typeface="Montserrat" pitchFamily="2" charset="77"/>
            </a:endParaRPr>
          </a:p>
        </p:txBody>
      </p:sp>
      <p:sp>
        <p:nvSpPr>
          <p:cNvPr id="3" name="Rectangle 2">
            <a:extLst>
              <a:ext uri="{FF2B5EF4-FFF2-40B4-BE49-F238E27FC236}">
                <a16:creationId xmlns:a16="http://schemas.microsoft.com/office/drawing/2014/main" id="{D6EE9766-735A-E31B-9BFE-BBC9BEC40622}"/>
              </a:ext>
            </a:extLst>
          </p:cNvPr>
          <p:cNvSpPr/>
          <p:nvPr/>
        </p:nvSpPr>
        <p:spPr>
          <a:xfrm>
            <a:off x="914400" y="9615283"/>
            <a:ext cx="16459200" cy="461665"/>
          </a:xfrm>
          <a:prstGeom prst="rect">
            <a:avLst/>
          </a:prstGeom>
        </p:spPr>
        <p:txBody>
          <a:bodyPr wrap="square">
            <a:spAutoFit/>
          </a:bodyPr>
          <a:lstStyle/>
          <a:p>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Zimmerman L, Ahmed S, et al: Do Maternal Care Contacts Improve Postpartum family planning?  Evidence from a longitudinal cohort study in SNNPR, Ethiopia. Paper presented at: 5th International Conference on FP (ICFP); November 12–15; Kigali, Rwanda. ICFP Program. [online database]. </a:t>
            </a:r>
            <a:r>
              <a:rPr lang="en-US" sz="1200" dirty="0">
                <a:solidFill>
                  <a:srgbClr val="333333"/>
                </a:solidFill>
                <a:latin typeface="Montserrat" pitchFamily="2" charset="77"/>
                <a:ea typeface="Calibri" panose="020F0502020204030204" pitchFamily="34" charset="0"/>
                <a:cs typeface="Times New Roman" panose="02020603050405020304" pitchFamily="18" charset="0"/>
                <a:hlinkClick r:id="rId5"/>
              </a:rPr>
              <a:t>https://www.xcdsystem.com/icfp/program/fhwQ4ds/index.cfm</a:t>
            </a:r>
            <a:endParaRPr lang="en-US" sz="2000" dirty="0">
              <a:effectLst/>
              <a:latin typeface="Montserrat" pitchFamily="2" charset="77"/>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8758654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AB2EA126-826B-C1F3-6E7D-5EAD1A92B72C}"/>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94296E6B-D757-0C67-5B03-65305F2A6C62}"/>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A7EAFC33-5735-B1F0-1304-F4B2D4A83711}"/>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A4AB5FE7-AB4C-8BC1-553E-2378FAB87A26}"/>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2D275FB1-4777-E8C0-EF1F-3C3F4B02CB4F}"/>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6D894BBD-275A-B04B-C874-A63FDFD61C96}"/>
              </a:ext>
            </a:extLst>
          </p:cNvPr>
          <p:cNvSpPr txBox="1"/>
          <p:nvPr/>
        </p:nvSpPr>
        <p:spPr>
          <a:xfrm>
            <a:off x="914400" y="164592"/>
            <a:ext cx="15716100" cy="11633954"/>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s-ES_tradnl" sz="5400" b="1" dirty="0">
                <a:solidFill>
                  <a:srgbClr val="FFFFFF"/>
                </a:solidFill>
                <a:latin typeface="Montserrat"/>
                <a:ea typeface="Montserrat"/>
                <a:cs typeface="Montserrat"/>
                <a:sym typeface="Montserrat"/>
              </a:rPr>
              <a:t>Ejemplo</a:t>
            </a: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r>
              <a:rPr lang="es-ES_tradnl" sz="5400" b="1" i="0" u="none" strike="noStrike" cap="none" dirty="0">
                <a:solidFill>
                  <a:srgbClr val="FFFFFF"/>
                </a:solidFill>
                <a:latin typeface="Montserrat"/>
                <a:ea typeface="Montserrat"/>
                <a:cs typeface="Montserrat"/>
                <a:sym typeface="Montserrat"/>
              </a:rPr>
              <a:t> </a:t>
            </a:r>
            <a:endParaRPr lang="es-ES_tradnl" sz="5400" b="0" i="0" u="none" strike="noStrike" cap="none" dirty="0">
              <a:solidFill>
                <a:srgbClr val="000000"/>
              </a:solidFill>
              <a:latin typeface="Arial"/>
              <a:ea typeface="Arial"/>
              <a:cs typeface="Arial"/>
              <a:sym typeface="Arial"/>
            </a:endParaRPr>
          </a:p>
        </p:txBody>
      </p:sp>
      <p:sp>
        <p:nvSpPr>
          <p:cNvPr id="130" name="Google Shape;130;p4">
            <a:extLst>
              <a:ext uri="{FF2B5EF4-FFF2-40B4-BE49-F238E27FC236}">
                <a16:creationId xmlns:a16="http://schemas.microsoft.com/office/drawing/2014/main" id="{69F2A22C-C25B-7658-D400-E9EF4C318F73}"/>
              </a:ext>
            </a:extLst>
          </p:cNvPr>
          <p:cNvSpPr/>
          <p:nvPr/>
        </p:nvSpPr>
        <p:spPr>
          <a:xfrm>
            <a:off x="914400" y="2932017"/>
            <a:ext cx="11328400" cy="6897779"/>
          </a:xfrm>
          <a:prstGeom prst="rect">
            <a:avLst/>
          </a:prstGeom>
          <a:noFill/>
          <a:ln>
            <a:noFill/>
          </a:ln>
        </p:spPr>
        <p:txBody>
          <a:bodyPr spcFirstLastPara="1" wrap="square" lIns="91425" tIns="45700" rIns="91425" bIns="45700" anchor="t" anchorCtr="0">
            <a:noAutofit/>
          </a:bodyPr>
          <a:lstStyle/>
          <a:p>
            <a:pPr algn="just">
              <a:lnSpc>
                <a:spcPct val="100000"/>
              </a:lnSpc>
              <a:spcBef>
                <a:spcPts val="600"/>
              </a:spcBef>
              <a:spcAft>
                <a:spcPts val="600"/>
              </a:spcAft>
            </a:pPr>
            <a:r>
              <a:rPr lang="es-ES_tradnl" sz="2000">
                <a:solidFill>
                  <a:schemeClr val="accent1"/>
                </a:solidFill>
                <a:latin typeface="Montserrat" pitchFamily="2" charset="77"/>
              </a:rPr>
              <a:t>"El intervalo recomendado entre embarazos es de un mínimo de 24 meses; sin embargo, aproximadamente el 60% de las mujeres de los países de ingresos bajos y medios no utilizan métodos anticonceptivos eficaces durante el puerperio.  Para mejorar la aceptación de los servicios posparto, la OMS recomienda que las mujeres reciban asesoramiento sobre planificación familiar posparto durante el periodo prenatal, posparto y postnatal, preferiblemente integrado en un paquete integral de salud materna, neonatal e infantil</a:t>
            </a:r>
            <a:r>
              <a:rPr lang="es-ES_tradnl" sz="2000">
                <a:latin typeface="Montserrat" pitchFamily="2" charset="77"/>
              </a:rPr>
              <a:t>. </a:t>
            </a:r>
            <a:r>
              <a:rPr lang="es-ES_tradnl" sz="2000">
                <a:solidFill>
                  <a:schemeClr val="accent1"/>
                </a:solidFill>
                <a:latin typeface="Montserrat" pitchFamily="2" charset="77"/>
              </a:rPr>
              <a:t>Sin embargo, se desconoce el impacto de estos servicios sobre la PFPA.   </a:t>
            </a:r>
            <a:r>
              <a:rPr lang="es-ES_tradnl" sz="2000">
                <a:latin typeface="Montserrat" pitchFamily="2" charset="77"/>
              </a:rPr>
              <a:t>Etiopía cuenta con un ambicioso programa de salud comunitaria, que depende de los trabajadores de extensión sanitaria (HEWS) para prestar una serie de servicios basados en la comunidad, incluido el asesoramiento y la prestación de servicios de planificación familiar. Por lo general, no se mide la cobertura de componentes específicos de los servicios sanitarios, incluida la recepción de asesoramiento sobre la PPFP. Además, la recepción de asesoramiento y la aceptación de la PPFP se evalúan generalmente mediante informes retrospectivos que, junto con otras intervenciones perinatales, pueden estar sujetos a sesgos de respuesta y recuerdo.  Los datos sobre la duración de la amenorrea y las fechas de iniciación sexual, determinantes importantes del riesgo de embarazo, no se recogen de forma rutinaria y pueden ser difíciles de recordar en un periodo de dos a cinco años.  El estudio PMA Maternal and Newborn Health, que empleó un diseño longitudinal, es ideal para evaluar los correlatos de la aceptación de la PPFP y la recepción de servicios de salud materna".</a:t>
            </a:r>
          </a:p>
          <a:p>
            <a:pPr>
              <a:spcBef>
                <a:spcPts val="900"/>
              </a:spcBef>
              <a:buSzPct val="110000"/>
              <a:defRPr sz="3000">
                <a:latin typeface="+mj-lt"/>
                <a:ea typeface="+mj-ea"/>
                <a:cs typeface="+mj-cs"/>
                <a:sym typeface="Helvetica"/>
              </a:defRPr>
            </a:pPr>
            <a:endParaRPr lang="es-ES_tradnl" sz="2000" kern="100">
              <a:effectLst/>
              <a:latin typeface="Montserrat" pitchFamily="2" charset="77"/>
              <a:ea typeface="Aptos" panose="020B0004020202020204" pitchFamily="34" charset="0"/>
              <a:cs typeface="Times New Roman" panose="02020603050405020304" pitchFamily="18" charset="0"/>
            </a:endParaRPr>
          </a:p>
          <a:p>
            <a:pPr>
              <a:spcBef>
                <a:spcPts val="900"/>
              </a:spcBef>
              <a:buSzPct val="110000"/>
              <a:defRPr sz="3000">
                <a:latin typeface="+mj-lt"/>
                <a:ea typeface="+mj-ea"/>
                <a:cs typeface="+mj-cs"/>
                <a:sym typeface="Helvetica"/>
              </a:defRPr>
            </a:pPr>
            <a:endParaRPr lang="es-ES_tradnl" sz="2000">
              <a:latin typeface="Montserrat" pitchFamily="2" charset="77"/>
            </a:endParaRPr>
          </a:p>
          <a:p>
            <a:pPr marL="685800" indent="-685800">
              <a:spcBef>
                <a:spcPts val="900"/>
              </a:spcBef>
              <a:buSzPct val="110000"/>
              <a:buBlip>
                <a:blip r:embed="rId4"/>
              </a:buBlip>
              <a:defRPr sz="3000">
                <a:latin typeface="+mj-lt"/>
                <a:ea typeface="+mj-ea"/>
                <a:cs typeface="+mj-cs"/>
                <a:sym typeface="Helvetica"/>
              </a:defRPr>
            </a:pPr>
            <a:endParaRPr lang="es-ES_tradnl" sz="2000" b="1">
              <a:solidFill>
                <a:srgbClr val="C00000"/>
              </a:solidFill>
              <a:latin typeface="Montserrat" pitchFamily="2" charset="77"/>
            </a:endParaRPr>
          </a:p>
        </p:txBody>
      </p:sp>
      <p:sp>
        <p:nvSpPr>
          <p:cNvPr id="3" name="Rectangle 2">
            <a:extLst>
              <a:ext uri="{FF2B5EF4-FFF2-40B4-BE49-F238E27FC236}">
                <a16:creationId xmlns:a16="http://schemas.microsoft.com/office/drawing/2014/main" id="{7C53EB76-3BE4-3D16-689F-AD488A12CF8E}"/>
              </a:ext>
            </a:extLst>
          </p:cNvPr>
          <p:cNvSpPr/>
          <p:nvPr/>
        </p:nvSpPr>
        <p:spPr>
          <a:xfrm>
            <a:off x="914400" y="9615283"/>
            <a:ext cx="16459200" cy="461665"/>
          </a:xfrm>
          <a:prstGeom prst="rect">
            <a:avLst/>
          </a:prstGeom>
        </p:spPr>
        <p:txBody>
          <a:bodyPr wrap="square">
            <a:spAutoFit/>
          </a:bodyPr>
          <a:lstStyle/>
          <a:p>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Zimmerman L, Ahmed S, et al: Do Maternal Care Contacts Improve Postpartum family planning?  Evidence from a longitudinal cohort study in SNNPR, Ethiopia. Paper presented at: 5th International Conference on FP (ICFP); November 12–15; Kigali, Rwanda. ICFP Program. [online database]. </a:t>
            </a:r>
            <a:r>
              <a:rPr lang="en-US" sz="1200" dirty="0">
                <a:solidFill>
                  <a:srgbClr val="333333"/>
                </a:solidFill>
                <a:latin typeface="Montserrat" pitchFamily="2" charset="77"/>
                <a:ea typeface="Calibri" panose="020F0502020204030204" pitchFamily="34" charset="0"/>
                <a:cs typeface="Times New Roman" panose="02020603050405020304" pitchFamily="18" charset="0"/>
                <a:hlinkClick r:id="rId5"/>
              </a:rPr>
              <a:t>https://www.xcdsystem.com/icfp/program/fhwQ4ds/index.cfm</a:t>
            </a:r>
            <a:endParaRPr lang="en-US" sz="2000" dirty="0">
              <a:effectLst/>
              <a:latin typeface="Montserrat" pitchFamily="2" charset="77"/>
              <a:ea typeface="Calibri" panose="020F0502020204030204" pitchFamily="34" charset="0"/>
              <a:cs typeface="Times New Roman" panose="02020603050405020304" pitchFamily="18" charset="0"/>
            </a:endParaRPr>
          </a:p>
        </p:txBody>
      </p:sp>
      <p:sp>
        <p:nvSpPr>
          <p:cNvPr id="5" name="TextBox 4">
            <a:extLst>
              <a:ext uri="{FF2B5EF4-FFF2-40B4-BE49-F238E27FC236}">
                <a16:creationId xmlns:a16="http://schemas.microsoft.com/office/drawing/2014/main" id="{E6EFD8D9-E3DD-3724-30D5-1A8023C6DE73}"/>
              </a:ext>
            </a:extLst>
          </p:cNvPr>
          <p:cNvSpPr txBox="1"/>
          <p:nvPr/>
        </p:nvSpPr>
        <p:spPr>
          <a:xfrm>
            <a:off x="13192919" y="3232165"/>
            <a:ext cx="3809131" cy="4893647"/>
          </a:xfrm>
          <a:prstGeom prst="rect">
            <a:avLst/>
          </a:prstGeom>
          <a:noFill/>
          <a:ln>
            <a:solidFill>
              <a:schemeClr val="accent1"/>
            </a:solidFill>
          </a:ln>
        </p:spPr>
        <p:txBody>
          <a:bodyPr wrap="square" rtlCol="0">
            <a:spAutoFit/>
          </a:bodyPr>
          <a:lstStyle/>
          <a:p>
            <a:r>
              <a:rPr lang="en-US" sz="2400" dirty="0">
                <a:solidFill>
                  <a:schemeClr val="accent1"/>
                </a:solidFill>
                <a:latin typeface="Montserrat" pitchFamily="2" charset="77"/>
              </a:rPr>
              <a:t>¿Por qué es importante esta pregunta? - Establece que la PFPA es una intervención importante y que la mayoría de las puérperas no utilizan métodos anticonceptivos.  Se recomienda su integración en los servicios, pero no se ha establecido su eficacia</a:t>
            </a:r>
          </a:p>
        </p:txBody>
      </p:sp>
    </p:spTree>
    <p:extLst>
      <p:ext uri="{BB962C8B-B14F-4D97-AF65-F5344CB8AC3E}">
        <p14:creationId xmlns:p14="http://schemas.microsoft.com/office/powerpoint/2010/main" val="1330509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3CC01541-7320-1E1C-7AE1-2F736F9980FB}"/>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203077D8-E33B-78B2-B1E1-31CAFA605AC3}"/>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2E5AC589-1856-24DB-DACD-74982A456A67}"/>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7D341E1F-6721-4E1A-7780-DFD8842B1AE8}"/>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D8C5B0DC-96B4-621E-3B04-7475802F22DE}"/>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F9A25783-F3D6-CFDC-F432-8F73DEE33163}"/>
              </a:ext>
            </a:extLst>
          </p:cNvPr>
          <p:cNvSpPr txBox="1"/>
          <p:nvPr/>
        </p:nvSpPr>
        <p:spPr>
          <a:xfrm>
            <a:off x="914400" y="164592"/>
            <a:ext cx="15716100" cy="11633954"/>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s-ES_tradnl" sz="5400" b="1" dirty="0">
                <a:solidFill>
                  <a:srgbClr val="FFFFFF"/>
                </a:solidFill>
                <a:latin typeface="Montserrat"/>
                <a:ea typeface="Montserrat"/>
                <a:cs typeface="Montserrat"/>
                <a:sym typeface="Montserrat"/>
              </a:rPr>
              <a:t>Ejemplo</a:t>
            </a: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r>
              <a:rPr lang="es-ES_tradnl" sz="5400" b="1" i="0" u="none" strike="noStrike" cap="none" dirty="0">
                <a:solidFill>
                  <a:srgbClr val="FFFFFF"/>
                </a:solidFill>
                <a:latin typeface="Montserrat"/>
                <a:ea typeface="Montserrat"/>
                <a:cs typeface="Montserrat"/>
                <a:sym typeface="Montserrat"/>
              </a:rPr>
              <a:t> </a:t>
            </a:r>
            <a:endParaRPr lang="es-ES_tradnl" sz="5400" b="0" i="0" u="none" strike="noStrike" cap="none" dirty="0">
              <a:latin typeface="Arial"/>
              <a:ea typeface="Arial"/>
              <a:cs typeface="Arial"/>
              <a:sym typeface="Arial"/>
            </a:endParaRPr>
          </a:p>
        </p:txBody>
      </p:sp>
      <p:sp>
        <p:nvSpPr>
          <p:cNvPr id="130" name="Google Shape;130;p4">
            <a:extLst>
              <a:ext uri="{FF2B5EF4-FFF2-40B4-BE49-F238E27FC236}">
                <a16:creationId xmlns:a16="http://schemas.microsoft.com/office/drawing/2014/main" id="{23CA5C76-8900-8C9A-F32D-0644EF43AA21}"/>
              </a:ext>
            </a:extLst>
          </p:cNvPr>
          <p:cNvSpPr/>
          <p:nvPr/>
        </p:nvSpPr>
        <p:spPr>
          <a:xfrm>
            <a:off x="914400" y="2932017"/>
            <a:ext cx="11328400" cy="6897779"/>
          </a:xfrm>
          <a:prstGeom prst="rect">
            <a:avLst/>
          </a:prstGeom>
          <a:noFill/>
          <a:ln>
            <a:noFill/>
          </a:ln>
        </p:spPr>
        <p:txBody>
          <a:bodyPr spcFirstLastPara="1" wrap="square" lIns="91425" tIns="45700" rIns="91425" bIns="45700" anchor="t" anchorCtr="0">
            <a:noAutofit/>
          </a:bodyPr>
          <a:lstStyle/>
          <a:p>
            <a:pPr algn="just">
              <a:lnSpc>
                <a:spcPct val="100000"/>
              </a:lnSpc>
              <a:spcBef>
                <a:spcPts val="600"/>
              </a:spcBef>
              <a:spcAft>
                <a:spcPts val="600"/>
              </a:spcAft>
            </a:pPr>
            <a:r>
              <a:rPr lang="es-ES_tradnl" sz="2000" dirty="0">
                <a:latin typeface="Montserrat" pitchFamily="2" charset="77"/>
              </a:rPr>
              <a:t>"El intervalo recomendado entre embarazos es de un mínimo de 24 meses; sin embargo, aproximadamente el 60% de las mujeres de los países de ingresos bajos y medios no utilizan métodos anticonceptivos eficaces durante el puerperio.  Para mejorar la aceptación de los servicios posparto, la OMS recomienda que las mujeres reciban asesoramiento sobre planificación familiar posparto durante el periodo prenatal, posparto y postnatal, preferiblemente integrado en un paquete integral de salud materna, neonatal e infantil. Sin embargo, se desconoce el impacto de estos servicios sobre la PFPA.   </a:t>
            </a:r>
            <a:r>
              <a:rPr lang="es-ES_tradnl" sz="2000" dirty="0">
                <a:solidFill>
                  <a:schemeClr val="accent6"/>
                </a:solidFill>
                <a:latin typeface="Montserrat" pitchFamily="2" charset="77"/>
              </a:rPr>
              <a:t>Etiopía cuenta con un ambicioso programa de salud comunitaria, que depende de los trabajadores de extensión sanitaria (HEWS) para prestar una serie de servicios basados en la comunidad, incluido el asesoramiento y la prestación de servicios de planificación familiar.</a:t>
            </a:r>
            <a:r>
              <a:rPr lang="es-ES_tradnl" sz="2000" dirty="0">
                <a:latin typeface="Montserrat" pitchFamily="2" charset="77"/>
              </a:rPr>
              <a:t> Por lo general, no se mide la cobertura de componentes específicos de los servicios sanitarios, incluida la recepción de asesoramiento sobre la PPFP. Además, la recepción de asesoramiento y la aceptación de la PPFP se evalúan generalmente mediante informes retrospectivos que, junto con otras intervenciones perinatales, pueden estar sujetos a sesgos de respuesta y recuerdo.  Los datos sobre la duración de la amenorrea y las fechas de iniciación sexual, determinantes importantes del riesgo de embarazo, no se recogen de forma rutinaria y pueden ser difíciles de recordar en un periodo de dos a cinco años.  El estudio PMA Maternal and </a:t>
            </a:r>
            <a:r>
              <a:rPr lang="es-ES_tradnl" sz="2000" dirty="0" err="1">
                <a:latin typeface="Montserrat" pitchFamily="2" charset="77"/>
              </a:rPr>
              <a:t>Newborn</a:t>
            </a:r>
            <a:r>
              <a:rPr lang="es-ES_tradnl" sz="2000" dirty="0">
                <a:latin typeface="Montserrat" pitchFamily="2" charset="77"/>
              </a:rPr>
              <a:t> </a:t>
            </a:r>
            <a:r>
              <a:rPr lang="es-ES_tradnl" sz="2000" dirty="0" err="1">
                <a:latin typeface="Montserrat" pitchFamily="2" charset="77"/>
              </a:rPr>
              <a:t>Health</a:t>
            </a:r>
            <a:r>
              <a:rPr lang="es-ES_tradnl" sz="2000" dirty="0">
                <a:latin typeface="Montserrat" pitchFamily="2" charset="77"/>
              </a:rPr>
              <a:t>, que empleó un diseño longitudinal, es ideal para evaluar los correlatos de la aceptación de la PPFP y la recepción de servicios de salud materna".</a:t>
            </a:r>
            <a:endParaRPr lang="es-ES_tradnl" sz="2000" kern="100" dirty="0">
              <a:effectLst/>
              <a:latin typeface="Montserrat" pitchFamily="2" charset="77"/>
              <a:ea typeface="Aptos" panose="020B0004020202020204" pitchFamily="34" charset="0"/>
              <a:cs typeface="Times New Roman" panose="02020603050405020304" pitchFamily="18" charset="0"/>
            </a:endParaRPr>
          </a:p>
          <a:p>
            <a:pPr>
              <a:spcBef>
                <a:spcPts val="900"/>
              </a:spcBef>
              <a:buSzPct val="110000"/>
              <a:defRPr sz="3000">
                <a:latin typeface="+mj-lt"/>
                <a:ea typeface="+mj-ea"/>
                <a:cs typeface="+mj-cs"/>
                <a:sym typeface="Helvetica"/>
              </a:defRPr>
            </a:pPr>
            <a:endParaRPr lang="es-ES_tradnl" sz="2000" dirty="0">
              <a:latin typeface="Montserrat" pitchFamily="2" charset="77"/>
            </a:endParaRPr>
          </a:p>
          <a:p>
            <a:pPr marL="685800" indent="-685800">
              <a:spcBef>
                <a:spcPts val="900"/>
              </a:spcBef>
              <a:buSzPct val="110000"/>
              <a:buBlip>
                <a:blip r:embed="rId4"/>
              </a:buBlip>
              <a:defRPr sz="3000">
                <a:latin typeface="+mj-lt"/>
                <a:ea typeface="+mj-ea"/>
                <a:cs typeface="+mj-cs"/>
                <a:sym typeface="Helvetica"/>
              </a:defRPr>
            </a:pPr>
            <a:endParaRPr lang="es-ES_tradnl" sz="2000" b="1" dirty="0">
              <a:solidFill>
                <a:srgbClr val="C00000"/>
              </a:solidFill>
              <a:latin typeface="Montserrat" pitchFamily="2" charset="77"/>
            </a:endParaRPr>
          </a:p>
        </p:txBody>
      </p:sp>
      <p:sp>
        <p:nvSpPr>
          <p:cNvPr id="3" name="Rectangle 2">
            <a:extLst>
              <a:ext uri="{FF2B5EF4-FFF2-40B4-BE49-F238E27FC236}">
                <a16:creationId xmlns:a16="http://schemas.microsoft.com/office/drawing/2014/main" id="{24AB2B62-13EA-C8F2-9761-1925791DBC49}"/>
              </a:ext>
            </a:extLst>
          </p:cNvPr>
          <p:cNvSpPr/>
          <p:nvPr/>
        </p:nvSpPr>
        <p:spPr>
          <a:xfrm>
            <a:off x="914400" y="9615283"/>
            <a:ext cx="16459200" cy="461665"/>
          </a:xfrm>
          <a:prstGeom prst="rect">
            <a:avLst/>
          </a:prstGeom>
        </p:spPr>
        <p:txBody>
          <a:bodyPr wrap="square">
            <a:spAutoFit/>
          </a:bodyPr>
          <a:lstStyle/>
          <a:p>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Zimmerman L, Ahmed S, et al: Do Maternal Care Contacts Improve Postpartum family planning?  Evidence from a longitudinal cohort study in SNNPR, Ethiopia. Paper presented at: 5th International Conference on FP (ICFP); November 12–15; Kigali, Rwanda. ICFP Program. [online database]. </a:t>
            </a:r>
            <a:r>
              <a:rPr lang="en-US" sz="1200" dirty="0">
                <a:solidFill>
                  <a:srgbClr val="333333"/>
                </a:solidFill>
                <a:latin typeface="Montserrat" pitchFamily="2" charset="77"/>
                <a:ea typeface="Calibri" panose="020F0502020204030204" pitchFamily="34" charset="0"/>
                <a:cs typeface="Times New Roman" panose="02020603050405020304" pitchFamily="18" charset="0"/>
                <a:hlinkClick r:id="rId5"/>
              </a:rPr>
              <a:t>https://www.xcdsystem.com/icfp/program/fhwQ4ds/index.cfm</a:t>
            </a:r>
            <a:endParaRPr lang="en-US" sz="2000" dirty="0">
              <a:effectLst/>
              <a:latin typeface="Montserrat" pitchFamily="2" charset="77"/>
              <a:ea typeface="Calibri" panose="020F0502020204030204" pitchFamily="34" charset="0"/>
              <a:cs typeface="Times New Roman" panose="02020603050405020304" pitchFamily="18" charset="0"/>
            </a:endParaRPr>
          </a:p>
        </p:txBody>
      </p:sp>
      <p:sp>
        <p:nvSpPr>
          <p:cNvPr id="2" name="TextBox 1">
            <a:extLst>
              <a:ext uri="{FF2B5EF4-FFF2-40B4-BE49-F238E27FC236}">
                <a16:creationId xmlns:a16="http://schemas.microsoft.com/office/drawing/2014/main" id="{ED6499BC-557D-950A-572E-409488F9FF71}"/>
              </a:ext>
            </a:extLst>
          </p:cNvPr>
          <p:cNvSpPr txBox="1"/>
          <p:nvPr/>
        </p:nvSpPr>
        <p:spPr>
          <a:xfrm>
            <a:off x="13332725" y="4073048"/>
            <a:ext cx="3422989" cy="2677656"/>
          </a:xfrm>
          <a:prstGeom prst="rect">
            <a:avLst/>
          </a:prstGeom>
          <a:noFill/>
          <a:ln>
            <a:solidFill>
              <a:schemeClr val="accent6"/>
            </a:solidFill>
          </a:ln>
        </p:spPr>
        <p:txBody>
          <a:bodyPr wrap="square" rtlCol="0">
            <a:spAutoFit/>
          </a:bodyPr>
          <a:lstStyle/>
          <a:p>
            <a:r>
              <a:rPr lang="en-US" sz="2400" dirty="0">
                <a:solidFill>
                  <a:schemeClr val="accent6"/>
                </a:solidFill>
                <a:latin typeface="Montserrat" pitchFamily="2" charset="77"/>
              </a:rPr>
              <a:t>Relevante, específico, contexto - Destaca el programa de salud relevante dentro de Etiopía que será evaluado en la investigación.</a:t>
            </a:r>
          </a:p>
        </p:txBody>
      </p:sp>
    </p:spTree>
    <p:extLst>
      <p:ext uri="{BB962C8B-B14F-4D97-AF65-F5344CB8AC3E}">
        <p14:creationId xmlns:p14="http://schemas.microsoft.com/office/powerpoint/2010/main" val="2568296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3C73E1B0-C298-F0E4-D61C-C55D0EE3F755}"/>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02DFC9B7-BED3-AD90-3152-12DE59D1A6E2}"/>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FA013D1A-5D0F-E9A9-4B14-61C0C2A431CB}"/>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F62E910C-F2F7-99FE-97ED-0953A7089563}"/>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0648A1D5-4A05-806F-F43B-878286CE74BD}"/>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52014854-FD53-7B2D-EF43-052547FA48E7}"/>
              </a:ext>
            </a:extLst>
          </p:cNvPr>
          <p:cNvSpPr txBox="1"/>
          <p:nvPr/>
        </p:nvSpPr>
        <p:spPr>
          <a:xfrm>
            <a:off x="914400" y="164592"/>
            <a:ext cx="15716100" cy="11633954"/>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s-ES_tradnl" sz="5400" b="1" dirty="0">
                <a:solidFill>
                  <a:srgbClr val="FFFFFF"/>
                </a:solidFill>
                <a:latin typeface="Montserrat"/>
                <a:ea typeface="Montserrat"/>
                <a:cs typeface="Montserrat"/>
                <a:sym typeface="Montserrat"/>
              </a:rPr>
              <a:t>Ejemplo</a:t>
            </a: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r>
              <a:rPr lang="es-ES_tradnl" sz="5400" b="1" i="0" u="none" strike="noStrike" cap="none" dirty="0">
                <a:solidFill>
                  <a:srgbClr val="FFFFFF"/>
                </a:solidFill>
                <a:latin typeface="Montserrat"/>
                <a:ea typeface="Montserrat"/>
                <a:cs typeface="Montserrat"/>
                <a:sym typeface="Montserrat"/>
              </a:rPr>
              <a:t> </a:t>
            </a:r>
            <a:endParaRPr lang="es-ES_tradnl" sz="5400" b="0" i="0" u="none" strike="noStrike" cap="none" dirty="0">
              <a:latin typeface="Arial"/>
              <a:ea typeface="Arial"/>
              <a:cs typeface="Arial"/>
              <a:sym typeface="Arial"/>
            </a:endParaRPr>
          </a:p>
        </p:txBody>
      </p:sp>
      <p:sp>
        <p:nvSpPr>
          <p:cNvPr id="130" name="Google Shape;130;p4">
            <a:extLst>
              <a:ext uri="{FF2B5EF4-FFF2-40B4-BE49-F238E27FC236}">
                <a16:creationId xmlns:a16="http://schemas.microsoft.com/office/drawing/2014/main" id="{1FCA008F-CE71-9234-26FA-F411111967BE}"/>
              </a:ext>
            </a:extLst>
          </p:cNvPr>
          <p:cNvSpPr/>
          <p:nvPr/>
        </p:nvSpPr>
        <p:spPr>
          <a:xfrm>
            <a:off x="914400" y="2932017"/>
            <a:ext cx="11328400" cy="6897779"/>
          </a:xfrm>
          <a:prstGeom prst="rect">
            <a:avLst/>
          </a:prstGeom>
          <a:noFill/>
          <a:ln>
            <a:noFill/>
          </a:ln>
        </p:spPr>
        <p:txBody>
          <a:bodyPr spcFirstLastPara="1" wrap="square" lIns="91425" tIns="45700" rIns="91425" bIns="45700" anchor="t" anchorCtr="0">
            <a:noAutofit/>
          </a:bodyPr>
          <a:lstStyle/>
          <a:p>
            <a:pPr algn="just">
              <a:lnSpc>
                <a:spcPct val="100000"/>
              </a:lnSpc>
              <a:spcBef>
                <a:spcPts val="600"/>
              </a:spcBef>
              <a:spcAft>
                <a:spcPts val="600"/>
              </a:spcAft>
            </a:pPr>
            <a:r>
              <a:rPr lang="es-ES_tradnl" sz="2000">
                <a:latin typeface="Montserrat" pitchFamily="2" charset="77"/>
              </a:rPr>
              <a:t>"El intervalo recomendado entre embarazos es de un mínimo de 24 meses; sin embargo, aproximadamente el 60% de las mujeres de los países de ingresos bajos y medios no utilizan métodos anticonceptivos eficaces durante el puerperio.  Para mejorar la aceptación de los servicios posparto, la OMS recomienda que las mujeres reciban asesoramiento sobre planificación familiar posparto durante el periodo prenatal, posparto y postnatal, preferiblemente integrado en un paquete integral de salud materna, neonatal e infantil. Sin embargo, se desconoce el impacto de estos servicios sobre la PFPA.   Etiopía cuenta con un ambicioso programa de salud comunitaria, que depende de los trabajadores de extensión sanitaria (HEWS) para prestar una serie de servicios basados en la comunidad, incluido el asesoramiento y la prestación de servicios de planificación familiar. </a:t>
            </a:r>
            <a:r>
              <a:rPr lang="es-ES_tradnl" sz="2000">
                <a:solidFill>
                  <a:srgbClr val="7030A0"/>
                </a:solidFill>
                <a:latin typeface="Montserrat" pitchFamily="2" charset="77"/>
              </a:rPr>
              <a:t>Por lo general, no se mide la cobertura de componentes específicos de los servicios sanitarios, incluida la recepción de asesoramiento sobre la PPFP. Además, la recepción de asesoramiento y la aceptación de la PPFP se evalúan generalmente mediante informes retrospectivos que, junto con otras intervenciones perinatales, pueden estar sujetos a sesgos de respuesta y recuerdo.  Los datos sobre la duración de la amenorrea y las fechas de iniciación sexual, determinantes importantes del riesgo de embarazo, no se recogen de forma rutinaria y pueden ser difíciles de recordar en un periodo de dos a cinco años. </a:t>
            </a:r>
            <a:r>
              <a:rPr lang="es-ES_tradnl" sz="2000">
                <a:latin typeface="Montserrat" pitchFamily="2" charset="77"/>
              </a:rPr>
              <a:t> El estudio PMA Maternal and Newborn Health, que empleó un diseño longitudinal, es ideal para evaluar los correlatos de la aceptación de la PPFP y la recepción de servicios de salud materna".</a:t>
            </a:r>
          </a:p>
          <a:p>
            <a:pPr>
              <a:spcBef>
                <a:spcPts val="900"/>
              </a:spcBef>
              <a:buSzPct val="110000"/>
              <a:defRPr sz="3000">
                <a:latin typeface="+mj-lt"/>
                <a:ea typeface="+mj-ea"/>
                <a:cs typeface="+mj-cs"/>
                <a:sym typeface="Helvetica"/>
              </a:defRPr>
            </a:pPr>
            <a:endParaRPr lang="es-ES_tradnl" sz="2000">
              <a:latin typeface="Montserrat" pitchFamily="2" charset="77"/>
            </a:endParaRPr>
          </a:p>
          <a:p>
            <a:pPr marL="685800" indent="-685800">
              <a:spcBef>
                <a:spcPts val="900"/>
              </a:spcBef>
              <a:buSzPct val="110000"/>
              <a:buBlip>
                <a:blip r:embed="rId4"/>
              </a:buBlip>
              <a:defRPr sz="3000">
                <a:latin typeface="+mj-lt"/>
                <a:ea typeface="+mj-ea"/>
                <a:cs typeface="+mj-cs"/>
                <a:sym typeface="Helvetica"/>
              </a:defRPr>
            </a:pPr>
            <a:endParaRPr lang="es-ES_tradnl" sz="2000" b="1">
              <a:solidFill>
                <a:srgbClr val="C00000"/>
              </a:solidFill>
              <a:latin typeface="Montserrat" pitchFamily="2" charset="77"/>
            </a:endParaRPr>
          </a:p>
        </p:txBody>
      </p:sp>
      <p:sp>
        <p:nvSpPr>
          <p:cNvPr id="3" name="Rectangle 2">
            <a:extLst>
              <a:ext uri="{FF2B5EF4-FFF2-40B4-BE49-F238E27FC236}">
                <a16:creationId xmlns:a16="http://schemas.microsoft.com/office/drawing/2014/main" id="{B1391B21-E145-A651-B1BB-EC8E1A0C86C0}"/>
              </a:ext>
            </a:extLst>
          </p:cNvPr>
          <p:cNvSpPr/>
          <p:nvPr/>
        </p:nvSpPr>
        <p:spPr>
          <a:xfrm>
            <a:off x="914400" y="9615283"/>
            <a:ext cx="16459200" cy="461665"/>
          </a:xfrm>
          <a:prstGeom prst="rect">
            <a:avLst/>
          </a:prstGeom>
        </p:spPr>
        <p:txBody>
          <a:bodyPr wrap="square">
            <a:spAutoFit/>
          </a:bodyPr>
          <a:lstStyle/>
          <a:p>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Zimmerman L, Ahmed S, et al: Do Maternal Care Contacts Improve Postpartum family planning?  Evidence from a longitudinal cohort study in SNNPR, Ethiopia. Paper presented at: 5th International Conference on FP (ICFP); November 12–15; Kigali, Rwanda. ICFP Program. [online database]. </a:t>
            </a:r>
            <a:r>
              <a:rPr lang="en-US" sz="1200" dirty="0">
                <a:solidFill>
                  <a:srgbClr val="333333"/>
                </a:solidFill>
                <a:latin typeface="Montserrat" pitchFamily="2" charset="77"/>
                <a:ea typeface="Calibri" panose="020F0502020204030204" pitchFamily="34" charset="0"/>
                <a:cs typeface="Times New Roman" panose="02020603050405020304" pitchFamily="18" charset="0"/>
                <a:hlinkClick r:id="rId5"/>
              </a:rPr>
              <a:t>https://www.xcdsystem.com/icfp/program/fhwQ4ds/index.cfm</a:t>
            </a:r>
            <a:endParaRPr lang="en-US" sz="2000" dirty="0">
              <a:effectLst/>
              <a:latin typeface="Montserrat" pitchFamily="2" charset="77"/>
              <a:ea typeface="Calibri" panose="020F0502020204030204" pitchFamily="34" charset="0"/>
              <a:cs typeface="Times New Roman" panose="02020603050405020304" pitchFamily="18" charset="0"/>
            </a:endParaRPr>
          </a:p>
        </p:txBody>
      </p:sp>
      <p:sp>
        <p:nvSpPr>
          <p:cNvPr id="4" name="TextBox 3">
            <a:extLst>
              <a:ext uri="{FF2B5EF4-FFF2-40B4-BE49-F238E27FC236}">
                <a16:creationId xmlns:a16="http://schemas.microsoft.com/office/drawing/2014/main" id="{529BDFAA-6A23-C5FB-4849-38EFA1EDDDB1}"/>
              </a:ext>
            </a:extLst>
          </p:cNvPr>
          <p:cNvSpPr txBox="1"/>
          <p:nvPr/>
        </p:nvSpPr>
        <p:spPr>
          <a:xfrm>
            <a:off x="12985900" y="5705366"/>
            <a:ext cx="4387700" cy="3416320"/>
          </a:xfrm>
          <a:prstGeom prst="rect">
            <a:avLst/>
          </a:prstGeom>
          <a:noFill/>
          <a:ln>
            <a:solidFill>
              <a:srgbClr val="7030A0"/>
            </a:solidFill>
          </a:ln>
        </p:spPr>
        <p:txBody>
          <a:bodyPr wrap="square" rtlCol="0">
            <a:spAutoFit/>
          </a:bodyPr>
          <a:lstStyle/>
          <a:p>
            <a:r>
              <a:rPr lang="en-US" sz="2400" dirty="0">
                <a:solidFill>
                  <a:srgbClr val="7030A0"/>
                </a:solidFill>
                <a:latin typeface="Montserrat" pitchFamily="2" charset="77"/>
              </a:rPr>
              <a:t>¿Qué es lo que no se sabe?</a:t>
            </a:r>
          </a:p>
          <a:p>
            <a:r>
              <a:rPr lang="en-US" sz="2400" dirty="0">
                <a:solidFill>
                  <a:srgbClr val="7030A0"/>
                </a:solidFill>
                <a:latin typeface="Montserrat" pitchFamily="2" charset="77"/>
              </a:rPr>
              <a:t>Limitaciones y lagunas en los conocimientos para justificar la necesidad de este estudio.  Lagunas en otros esfuerzos de recopilación de datos, sesgo derivado de un informe retrospectivo.</a:t>
            </a:r>
          </a:p>
        </p:txBody>
      </p:sp>
    </p:spTree>
    <p:extLst>
      <p:ext uri="{BB962C8B-B14F-4D97-AF65-F5344CB8AC3E}">
        <p14:creationId xmlns:p14="http://schemas.microsoft.com/office/powerpoint/2010/main" val="31782211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08CDD08A-90D4-C242-E155-35F0CCF479C0}"/>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18BB9ED8-8E4E-3E35-59F3-8AB1E814C70D}"/>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856C95FF-21D1-0D89-0681-B90048D6C2B6}"/>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D407918A-85C1-EB8E-1BF4-2F749DF8C2EC}"/>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64C4E01E-B240-2FC1-99DB-4D497B57F0F4}"/>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4C1603EF-32C4-B290-6792-3B8F94A910DC}"/>
              </a:ext>
            </a:extLst>
          </p:cNvPr>
          <p:cNvSpPr txBox="1"/>
          <p:nvPr/>
        </p:nvSpPr>
        <p:spPr>
          <a:xfrm>
            <a:off x="914400" y="164592"/>
            <a:ext cx="15716100" cy="11633954"/>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s-ES_tradnl" sz="5400" b="1" dirty="0">
                <a:solidFill>
                  <a:srgbClr val="FFFFFF"/>
                </a:solidFill>
                <a:latin typeface="Montserrat"/>
                <a:ea typeface="Montserrat"/>
                <a:cs typeface="Montserrat"/>
                <a:sym typeface="Montserrat"/>
              </a:rPr>
              <a:t>Ejemplo</a:t>
            </a: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r>
              <a:rPr lang="es-ES_tradnl" sz="5400" b="1" i="0" u="none" strike="noStrike" cap="none" dirty="0">
                <a:solidFill>
                  <a:srgbClr val="FFFFFF"/>
                </a:solidFill>
                <a:latin typeface="Montserrat"/>
                <a:ea typeface="Montserrat"/>
                <a:cs typeface="Montserrat"/>
                <a:sym typeface="Montserrat"/>
              </a:rPr>
              <a:t> </a:t>
            </a:r>
            <a:endParaRPr lang="es-ES_tradnl" sz="5400" b="0" i="0" u="none" strike="noStrike" cap="none" dirty="0">
              <a:latin typeface="Arial"/>
              <a:ea typeface="Arial"/>
              <a:cs typeface="Arial"/>
              <a:sym typeface="Arial"/>
            </a:endParaRPr>
          </a:p>
        </p:txBody>
      </p:sp>
      <p:sp>
        <p:nvSpPr>
          <p:cNvPr id="130" name="Google Shape;130;p4">
            <a:extLst>
              <a:ext uri="{FF2B5EF4-FFF2-40B4-BE49-F238E27FC236}">
                <a16:creationId xmlns:a16="http://schemas.microsoft.com/office/drawing/2014/main" id="{085B4780-8B42-C0CD-86C8-A1C320CF0738}"/>
              </a:ext>
            </a:extLst>
          </p:cNvPr>
          <p:cNvSpPr/>
          <p:nvPr/>
        </p:nvSpPr>
        <p:spPr>
          <a:xfrm>
            <a:off x="914400" y="2932017"/>
            <a:ext cx="11328400" cy="6897779"/>
          </a:xfrm>
          <a:prstGeom prst="rect">
            <a:avLst/>
          </a:prstGeom>
          <a:noFill/>
          <a:ln>
            <a:noFill/>
          </a:ln>
        </p:spPr>
        <p:txBody>
          <a:bodyPr spcFirstLastPara="1" wrap="square" lIns="91425" tIns="45700" rIns="91425" bIns="45700" anchor="t" anchorCtr="0">
            <a:noAutofit/>
          </a:bodyPr>
          <a:lstStyle/>
          <a:p>
            <a:pPr algn="just">
              <a:lnSpc>
                <a:spcPct val="100000"/>
              </a:lnSpc>
              <a:spcBef>
                <a:spcPts val="600"/>
              </a:spcBef>
              <a:spcAft>
                <a:spcPts val="600"/>
              </a:spcAft>
            </a:pPr>
            <a:r>
              <a:rPr lang="es-ES_tradnl" sz="2000">
                <a:latin typeface="Montserrat" pitchFamily="2" charset="77"/>
              </a:rPr>
              <a:t>"El intervalo recomendado entre embarazos es de un mínimo de 24 meses; sin embargo, aproximadamente el 60% de las mujeres de los países de ingresos bajos y medios no utilizan métodos anticonceptivos eficaces durante el puerperio.  Para mejorar la aceptación de los servicios posparto, la OMS recomienda que las mujeres reciban asesoramiento sobre planificación familiar posparto durante el periodo prenatal, posparto y postnatal, preferiblemente integrado en un paquete integral de salud materna, neonatal e infantil. Sin embargo, se desconoce el impacto de estos servicios sobre la PFPA.   Etiopía cuenta con un ambicioso programa de salud comunitaria, que depende de los trabajadores de extensión sanitaria (HEWS) para prestar una serie de servicios basados en la comunidad, incluido el asesoramiento y la prestación de servicios de planificación familiar. Por lo general, no se mide la cobertura de componentes específicos de los servicios sanitarios, incluida la recepción de asesoramiento sobre la PPFP. Además, la recepción de asesoramiento y la aceptación de la PPFP se evalúan generalmente mediante informes retrospectivos que, junto con otras intervenciones perinatales, pueden estar sujetos a sesgos de respuesta y recuerdo.  Los datos sobre la duración de la amenorrea y las fechas de iniciación sexual, determinantes importantes del riesgo de embarazo, no se recogen de forma rutinaria y pueden ser difíciles de recordar en un periodo de dos a cinco años.  </a:t>
            </a:r>
            <a:r>
              <a:rPr lang="es-ES_tradnl" sz="2000">
                <a:solidFill>
                  <a:schemeClr val="accent2">
                    <a:lumMod val="75000"/>
                  </a:schemeClr>
                </a:solidFill>
                <a:latin typeface="Montserrat" pitchFamily="2" charset="77"/>
              </a:rPr>
              <a:t>El estudio PMA Maternal and Newborn Health, que empleó un diseño longitudinal, es ideal para evaluar los correlatos de la aceptación de la PPFP y la recepción de servicios de salud materna".</a:t>
            </a:r>
            <a:endParaRPr lang="es-ES_tradnl" sz="2000">
              <a:latin typeface="Montserrat" pitchFamily="2" charset="77"/>
            </a:endParaRPr>
          </a:p>
          <a:p>
            <a:pPr marL="685800" indent="-685800">
              <a:spcBef>
                <a:spcPts val="900"/>
              </a:spcBef>
              <a:buSzPct val="110000"/>
              <a:buBlip>
                <a:blip r:embed="rId4"/>
              </a:buBlip>
              <a:defRPr sz="3000">
                <a:latin typeface="+mj-lt"/>
                <a:ea typeface="+mj-ea"/>
                <a:cs typeface="+mj-cs"/>
                <a:sym typeface="Helvetica"/>
              </a:defRPr>
            </a:pPr>
            <a:endParaRPr lang="es-ES_tradnl" sz="2000" b="1">
              <a:solidFill>
                <a:srgbClr val="C00000"/>
              </a:solidFill>
              <a:latin typeface="Montserrat" pitchFamily="2" charset="77"/>
            </a:endParaRPr>
          </a:p>
        </p:txBody>
      </p:sp>
      <p:sp>
        <p:nvSpPr>
          <p:cNvPr id="3" name="Rectangle 2">
            <a:extLst>
              <a:ext uri="{FF2B5EF4-FFF2-40B4-BE49-F238E27FC236}">
                <a16:creationId xmlns:a16="http://schemas.microsoft.com/office/drawing/2014/main" id="{D7B43CC9-DE2C-DFCF-DADD-210E5EEA1EFC}"/>
              </a:ext>
            </a:extLst>
          </p:cNvPr>
          <p:cNvSpPr/>
          <p:nvPr/>
        </p:nvSpPr>
        <p:spPr>
          <a:xfrm>
            <a:off x="914400" y="9615283"/>
            <a:ext cx="16459200" cy="461665"/>
          </a:xfrm>
          <a:prstGeom prst="rect">
            <a:avLst/>
          </a:prstGeom>
        </p:spPr>
        <p:txBody>
          <a:bodyPr wrap="square">
            <a:spAutoFit/>
          </a:bodyPr>
          <a:lstStyle/>
          <a:p>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Zimmerman L, Ahmed S, et al: Do Maternal Care Contacts Improve Postpartum family planning?  Evidence from a longitudinal cohort study in SNNPR, Ethiopia. Paper presented at: 5th International Conference on FP (ICFP); November 12–15; Kigali, Rwanda. ICFP Program. [online database]. </a:t>
            </a:r>
            <a:r>
              <a:rPr lang="en-US" sz="1200" dirty="0">
                <a:solidFill>
                  <a:srgbClr val="333333"/>
                </a:solidFill>
                <a:latin typeface="Montserrat" pitchFamily="2" charset="77"/>
                <a:ea typeface="Calibri" panose="020F0502020204030204" pitchFamily="34" charset="0"/>
                <a:cs typeface="Times New Roman" panose="02020603050405020304" pitchFamily="18" charset="0"/>
                <a:hlinkClick r:id="rId5"/>
              </a:rPr>
              <a:t>https://www.xcdsystem.com/icfp/program/fhwQ4ds/index.cfm</a:t>
            </a:r>
            <a:endParaRPr lang="en-US" sz="2000" dirty="0">
              <a:effectLst/>
              <a:latin typeface="Montserrat" pitchFamily="2" charset="77"/>
              <a:ea typeface="Calibri" panose="020F0502020204030204" pitchFamily="34" charset="0"/>
              <a:cs typeface="Times New Roman" panose="02020603050405020304" pitchFamily="18" charset="0"/>
            </a:endParaRPr>
          </a:p>
        </p:txBody>
      </p:sp>
      <p:sp>
        <p:nvSpPr>
          <p:cNvPr id="2" name="TextBox 1">
            <a:extLst>
              <a:ext uri="{FF2B5EF4-FFF2-40B4-BE49-F238E27FC236}">
                <a16:creationId xmlns:a16="http://schemas.microsoft.com/office/drawing/2014/main" id="{E564603F-CC4D-B4A9-7384-FAADD18FC468}"/>
              </a:ext>
            </a:extLst>
          </p:cNvPr>
          <p:cNvSpPr txBox="1"/>
          <p:nvPr/>
        </p:nvSpPr>
        <p:spPr>
          <a:xfrm>
            <a:off x="13147455" y="8103744"/>
            <a:ext cx="3608260" cy="1200329"/>
          </a:xfrm>
          <a:prstGeom prst="rect">
            <a:avLst/>
          </a:prstGeom>
          <a:noFill/>
          <a:ln>
            <a:solidFill>
              <a:schemeClr val="accent2"/>
            </a:solidFill>
          </a:ln>
        </p:spPr>
        <p:txBody>
          <a:bodyPr wrap="square" rtlCol="0">
            <a:spAutoFit/>
          </a:bodyPr>
          <a:lstStyle/>
          <a:p>
            <a:r>
              <a:rPr lang="en-US" sz="2400" dirty="0">
                <a:solidFill>
                  <a:schemeClr val="accent2">
                    <a:lumMod val="75000"/>
                  </a:schemeClr>
                </a:solidFill>
                <a:latin typeface="Montserrat" pitchFamily="2" charset="77"/>
              </a:rPr>
              <a:t>¿Qué aporta nuestro estudio?</a:t>
            </a:r>
          </a:p>
          <a:p>
            <a:r>
              <a:rPr lang="en-US" sz="2400" dirty="0">
                <a:solidFill>
                  <a:schemeClr val="accent2">
                    <a:lumMod val="75000"/>
                  </a:schemeClr>
                </a:solidFill>
                <a:latin typeface="Montserrat" pitchFamily="2" charset="77"/>
              </a:rPr>
              <a:t>Datos longitudinales </a:t>
            </a:r>
          </a:p>
        </p:txBody>
      </p:sp>
    </p:spTree>
    <p:extLst>
      <p:ext uri="{BB962C8B-B14F-4D97-AF65-F5344CB8AC3E}">
        <p14:creationId xmlns:p14="http://schemas.microsoft.com/office/powerpoint/2010/main" val="28805437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0C2426-F3F2-8DB6-E23E-642B99E0A922}"/>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645AEC64-5D03-B609-A7D5-A8C52B5E3E14}"/>
              </a:ext>
            </a:extLst>
          </p:cNvPr>
          <p:cNvSpPr/>
          <p:nvPr/>
        </p:nvSpPr>
        <p:spPr>
          <a:xfrm>
            <a:off x="642" y="1"/>
            <a:ext cx="18286716" cy="10286423"/>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161E37"/>
          </a:solidFill>
        </p:spPr>
        <p:txBody>
          <a:bodyPr wrap="square" lIns="0" tIns="0" rIns="0" bIns="0" rtlCol="0"/>
          <a:lstStyle/>
          <a:p>
            <a:endParaRPr lang="es-ES_tradnl" sz="1638"/>
          </a:p>
        </p:txBody>
      </p:sp>
      <p:pic>
        <p:nvPicPr>
          <p:cNvPr id="3" name="object 3">
            <a:extLst>
              <a:ext uri="{FF2B5EF4-FFF2-40B4-BE49-F238E27FC236}">
                <a16:creationId xmlns:a16="http://schemas.microsoft.com/office/drawing/2014/main" id="{D6412907-6EE6-FC6B-67FE-BBDE0CA30BE5}"/>
              </a:ext>
            </a:extLst>
          </p:cNvPr>
          <p:cNvPicPr/>
          <p:nvPr/>
        </p:nvPicPr>
        <p:blipFill>
          <a:blip r:embed="rId2" cstate="print"/>
          <a:stretch>
            <a:fillRect/>
          </a:stretch>
        </p:blipFill>
        <p:spPr>
          <a:xfrm>
            <a:off x="9344649" y="1556733"/>
            <a:ext cx="8942709" cy="8729544"/>
          </a:xfrm>
          <a:prstGeom prst="rect">
            <a:avLst/>
          </a:prstGeom>
        </p:spPr>
      </p:pic>
      <p:pic>
        <p:nvPicPr>
          <p:cNvPr id="4" name="object 4">
            <a:extLst>
              <a:ext uri="{FF2B5EF4-FFF2-40B4-BE49-F238E27FC236}">
                <a16:creationId xmlns:a16="http://schemas.microsoft.com/office/drawing/2014/main" id="{4A839C6F-C733-DD21-38E7-33F5B68152CB}"/>
              </a:ext>
            </a:extLst>
          </p:cNvPr>
          <p:cNvPicPr/>
          <p:nvPr/>
        </p:nvPicPr>
        <p:blipFill>
          <a:blip r:embed="rId3" cstate="print"/>
          <a:stretch>
            <a:fillRect/>
          </a:stretch>
        </p:blipFill>
        <p:spPr>
          <a:xfrm>
            <a:off x="-33866" y="-17005"/>
            <a:ext cx="8942709" cy="8729544"/>
          </a:xfrm>
          <a:prstGeom prst="rect">
            <a:avLst/>
          </a:prstGeom>
        </p:spPr>
      </p:pic>
      <p:sp>
        <p:nvSpPr>
          <p:cNvPr id="5" name="object 5">
            <a:extLst>
              <a:ext uri="{FF2B5EF4-FFF2-40B4-BE49-F238E27FC236}">
                <a16:creationId xmlns:a16="http://schemas.microsoft.com/office/drawing/2014/main" id="{63D4877F-CDFB-0B10-4498-25A179A0895F}"/>
              </a:ext>
            </a:extLst>
          </p:cNvPr>
          <p:cNvSpPr txBox="1"/>
          <p:nvPr/>
        </p:nvSpPr>
        <p:spPr>
          <a:xfrm>
            <a:off x="0" y="4296968"/>
            <a:ext cx="18252849" cy="3339152"/>
          </a:xfrm>
          <a:prstGeom prst="rect">
            <a:avLst/>
          </a:prstGeom>
        </p:spPr>
        <p:txBody>
          <a:bodyPr vert="horz" wrap="square" lIns="0" tIns="15018" rIns="0" bIns="0" rtlCol="0">
            <a:spAutoFit/>
          </a:bodyPr>
          <a:lstStyle/>
          <a:p>
            <a:pPr algn="ctr"/>
            <a:r>
              <a:rPr lang="es-ES_tradnl" sz="7200" b="1" dirty="0">
                <a:solidFill>
                  <a:srgbClr val="FFFFFF"/>
                </a:solidFill>
                <a:latin typeface="Montserrat"/>
                <a:ea typeface="Montserrat"/>
                <a:cs typeface="Montserrat"/>
                <a:sym typeface="Montserrat"/>
              </a:rPr>
              <a:t>Pregunta(s) principal(es) / Hipótesis </a:t>
            </a:r>
          </a:p>
          <a:p>
            <a:pPr algn="ctr"/>
            <a:endParaRPr lang="es-ES_tradnl" sz="7200" b="1" dirty="0">
              <a:solidFill>
                <a:srgbClr val="FFFFFF"/>
              </a:solidFill>
              <a:latin typeface="Montserrat"/>
              <a:ea typeface="Montserrat"/>
              <a:cs typeface="Montserrat"/>
              <a:sym typeface="Montserrat"/>
            </a:endParaRPr>
          </a:p>
          <a:p>
            <a:pPr algn="ctr"/>
            <a:endParaRPr lang="es-ES_tradnl" sz="7200" b="1" i="0" u="none" strike="noStrike" cap="none" dirty="0">
              <a:solidFill>
                <a:srgbClr val="FFFFFF"/>
              </a:solidFill>
              <a:latin typeface="Montserrat"/>
              <a:ea typeface="Montserrat"/>
              <a:cs typeface="Montserrat"/>
              <a:sym typeface="Montserrat"/>
            </a:endParaRPr>
          </a:p>
        </p:txBody>
      </p:sp>
      <p:sp>
        <p:nvSpPr>
          <p:cNvPr id="8" name="Google Shape;80;p1">
            <a:extLst>
              <a:ext uri="{FF2B5EF4-FFF2-40B4-BE49-F238E27FC236}">
                <a16:creationId xmlns:a16="http://schemas.microsoft.com/office/drawing/2014/main" id="{402E1D10-6FB6-4019-14B9-FA02BCC041A2}"/>
              </a:ext>
            </a:extLst>
          </p:cNvPr>
          <p:cNvSpPr txBox="1"/>
          <p:nvPr/>
        </p:nvSpPr>
        <p:spPr>
          <a:xfrm>
            <a:off x="5123799" y="6091920"/>
            <a:ext cx="8441700" cy="646331"/>
          </a:xfrm>
          <a:prstGeom prst="rect">
            <a:avLst/>
          </a:prstGeom>
          <a:noFill/>
          <a:ln>
            <a:noFill/>
          </a:ln>
        </p:spPr>
        <p:txBody>
          <a:bodyPr spcFirstLastPara="1" wrap="square" lIns="0" tIns="0" rIns="0" bIns="0" anchor="t" anchorCtr="0">
            <a:spAutoFit/>
          </a:bodyPr>
          <a:lstStyle/>
          <a:p>
            <a:pPr marL="0" marR="0" lvl="0" indent="0" algn="ctr" rtl="0">
              <a:lnSpc>
                <a:spcPct val="150000"/>
              </a:lnSpc>
              <a:spcBef>
                <a:spcPts val="0"/>
              </a:spcBef>
              <a:spcAft>
                <a:spcPts val="0"/>
              </a:spcAft>
              <a:buClr>
                <a:srgbClr val="000000"/>
              </a:buClr>
              <a:buSzPts val="1700"/>
              <a:buFont typeface="Arial"/>
              <a:buNone/>
            </a:pPr>
            <a:r>
              <a:rPr lang="es-ES_tradnl" sz="2800" dirty="0">
                <a:solidFill>
                  <a:srgbClr val="FFFFFF"/>
                </a:solidFill>
                <a:latin typeface="Montserrat"/>
                <a:ea typeface="Montserrat"/>
                <a:cs typeface="Montserrat"/>
                <a:sym typeface="Montserrat"/>
              </a:rPr>
              <a:t>1</a:t>
            </a:r>
            <a:r>
              <a:rPr lang="es-ES_tradnl" sz="2800" i="0" u="none" strike="noStrike" cap="none" dirty="0">
                <a:solidFill>
                  <a:srgbClr val="FFFFFF"/>
                </a:solidFill>
                <a:latin typeface="Montserrat"/>
                <a:ea typeface="Montserrat"/>
                <a:cs typeface="Montserrat"/>
                <a:sym typeface="Montserrat"/>
              </a:rPr>
              <a:t>00 palabras como máximo</a:t>
            </a:r>
          </a:p>
        </p:txBody>
      </p:sp>
    </p:spTree>
    <p:extLst>
      <p:ext uri="{BB962C8B-B14F-4D97-AF65-F5344CB8AC3E}">
        <p14:creationId xmlns:p14="http://schemas.microsoft.com/office/powerpoint/2010/main" val="30956499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121D37"/>
        </a:solidFill>
        <a:effectLst/>
      </p:bgPr>
    </p:bg>
    <p:spTree>
      <p:nvGrpSpPr>
        <p:cNvPr id="1" name="Shape 111"/>
        <p:cNvGrpSpPr/>
        <p:nvPr/>
      </p:nvGrpSpPr>
      <p:grpSpPr>
        <a:xfrm>
          <a:off x="0" y="0"/>
          <a:ext cx="0" cy="0"/>
          <a:chOff x="0" y="0"/>
          <a:chExt cx="0" cy="0"/>
        </a:xfrm>
      </p:grpSpPr>
      <p:sp>
        <p:nvSpPr>
          <p:cNvPr id="112" name="Google Shape;112;p3"/>
          <p:cNvSpPr/>
          <p:nvPr/>
        </p:nvSpPr>
        <p:spPr>
          <a:xfrm>
            <a:off x="-1" y="0"/>
            <a:ext cx="3010235" cy="10293457"/>
          </a:xfrm>
          <a:custGeom>
            <a:avLst/>
            <a:gdLst/>
            <a:ahLst/>
            <a:cxnLst/>
            <a:rect l="l" t="t" r="r" b="b"/>
            <a:pathLst>
              <a:path w="3010235" h="12101253" extrusionOk="0">
                <a:moveTo>
                  <a:pt x="0" y="0"/>
                </a:moveTo>
                <a:lnTo>
                  <a:pt x="3010235" y="0"/>
                </a:lnTo>
                <a:lnTo>
                  <a:pt x="3010235" y="12101253"/>
                </a:lnTo>
                <a:lnTo>
                  <a:pt x="0" y="12101253"/>
                </a:lnTo>
                <a:lnTo>
                  <a:pt x="0" y="0"/>
                </a:lnTo>
                <a:close/>
              </a:path>
            </a:pathLst>
          </a:custGeom>
          <a:blipFill rotWithShape="1">
            <a:blip r:embed="rId3">
              <a:alphaModFix/>
            </a:blip>
            <a:stretch>
              <a:fillRect l="-212603" r="-689299" b="-45329"/>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nvGrpSpPr>
          <p:cNvPr id="113" name="Google Shape;113;p3"/>
          <p:cNvGrpSpPr/>
          <p:nvPr/>
        </p:nvGrpSpPr>
        <p:grpSpPr>
          <a:xfrm>
            <a:off x="3010225" y="2540950"/>
            <a:ext cx="15277840" cy="7752507"/>
            <a:chOff x="0" y="-57150"/>
            <a:chExt cx="4098023" cy="1958594"/>
          </a:xfrm>
        </p:grpSpPr>
        <p:sp>
          <p:nvSpPr>
            <p:cNvPr id="114" name="Google Shape;114;p3"/>
            <p:cNvSpPr/>
            <p:nvPr/>
          </p:nvSpPr>
          <p:spPr>
            <a:xfrm>
              <a:off x="0" y="0"/>
              <a:ext cx="4098023" cy="1901444"/>
            </a:xfrm>
            <a:custGeom>
              <a:avLst/>
              <a:gdLst/>
              <a:ahLst/>
              <a:cxnLst/>
              <a:rect l="l" t="t" r="r" b="b"/>
              <a:pathLst>
                <a:path w="4098023" h="1901444" extrusionOk="0">
                  <a:moveTo>
                    <a:pt x="0" y="0"/>
                  </a:moveTo>
                  <a:lnTo>
                    <a:pt x="4098023" y="0"/>
                  </a:lnTo>
                  <a:lnTo>
                    <a:pt x="4098023" y="1901444"/>
                  </a:lnTo>
                  <a:lnTo>
                    <a:pt x="0" y="1901444"/>
                  </a:lnTo>
                  <a:close/>
                </a:path>
              </a:pathLst>
            </a:custGeom>
            <a:solidFill>
              <a:schemeClr val="lt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15" name="Google Shape;115;p3"/>
            <p:cNvSpPr txBox="1"/>
            <p:nvPr/>
          </p:nvSpPr>
          <p:spPr>
            <a:xfrm>
              <a:off x="0" y="-57150"/>
              <a:ext cx="4098023" cy="1958594"/>
            </a:xfrm>
            <a:prstGeom prst="rect">
              <a:avLst/>
            </a:prstGeom>
            <a:solidFill>
              <a:schemeClr val="lt1"/>
            </a:solidFill>
            <a:ln>
              <a:noFill/>
            </a:ln>
          </p:spPr>
          <p:txBody>
            <a:bodyPr spcFirstLastPara="1" wrap="square" lIns="50800" tIns="50800" rIns="50800" bIns="50800" anchor="ctr" anchorCtr="0">
              <a:noAutofit/>
            </a:bodyPr>
            <a:lstStyle/>
            <a:p>
              <a:pPr marL="0" marR="0" lvl="0" indent="0" algn="ctr" rtl="0">
                <a:lnSpc>
                  <a:spcPct val="166666"/>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16" name="Google Shape;116;p3"/>
          <p:cNvSpPr/>
          <p:nvPr/>
        </p:nvSpPr>
        <p:spPr>
          <a:xfrm>
            <a:off x="3591307" y="1111563"/>
            <a:ext cx="1161062" cy="1169661"/>
          </a:xfrm>
          <a:custGeom>
            <a:avLst/>
            <a:gdLst/>
            <a:ahLst/>
            <a:cxnLst/>
            <a:rect l="l" t="t" r="r" b="b"/>
            <a:pathLst>
              <a:path w="1161062" h="1169661" extrusionOk="0">
                <a:moveTo>
                  <a:pt x="0" y="0"/>
                </a:moveTo>
                <a:lnTo>
                  <a:pt x="1161062" y="0"/>
                </a:lnTo>
                <a:lnTo>
                  <a:pt x="1161062" y="1169661"/>
                </a:lnTo>
                <a:lnTo>
                  <a:pt x="0" y="1169661"/>
                </a:lnTo>
                <a:lnTo>
                  <a:pt x="0" y="0"/>
                </a:lnTo>
                <a:close/>
              </a:path>
            </a:pathLst>
          </a:custGeom>
          <a:blipFill rotWithShape="1">
            <a:blip r:embed="rId4">
              <a:alphaModFix/>
            </a:blip>
            <a:stretch>
              <a:fillRect l="-9953" t="-9262" r="-11195" b="-10995"/>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17" name="Google Shape;117;p3"/>
          <p:cNvSpPr txBox="1"/>
          <p:nvPr/>
        </p:nvSpPr>
        <p:spPr>
          <a:xfrm>
            <a:off x="3715175" y="3505800"/>
            <a:ext cx="14115600" cy="6163226"/>
          </a:xfrm>
          <a:prstGeom prst="rect">
            <a:avLst/>
          </a:prstGeom>
          <a:noFill/>
          <a:ln>
            <a:noFill/>
          </a:ln>
        </p:spPr>
        <p:txBody>
          <a:bodyPr spcFirstLastPara="1" wrap="square" lIns="0" tIns="0" rIns="0" bIns="0" anchor="t" anchorCtr="0">
            <a:spAutoFit/>
          </a:bodyPr>
          <a:lstStyle/>
          <a:p>
            <a:pPr marL="476250" marR="0" lvl="0" indent="-457200" algn="l" rtl="0">
              <a:lnSpc>
                <a:spcPct val="150000"/>
              </a:lnSpc>
              <a:spcBef>
                <a:spcPts val="0"/>
              </a:spcBef>
              <a:spcAft>
                <a:spcPts val="0"/>
              </a:spcAft>
              <a:buClr>
                <a:srgbClr val="121D37"/>
              </a:buClr>
              <a:buSzPct val="110000"/>
              <a:buBlip>
                <a:blip r:embed="rId5"/>
              </a:buBlip>
            </a:pPr>
            <a:r>
              <a:rPr lang="es-ES_tradnl" sz="3300" b="0" i="0" u="none" strike="noStrike" cap="none" dirty="0">
                <a:solidFill>
                  <a:srgbClr val="121D37"/>
                </a:solidFill>
                <a:latin typeface="Montserrat" pitchFamily="2" charset="77"/>
                <a:ea typeface="Montserrat"/>
                <a:cs typeface="Montserrat"/>
                <a:sym typeface="Montserrat"/>
              </a:rPr>
              <a:t>¿Por qué participar en la ICFP?</a:t>
            </a:r>
          </a:p>
          <a:p>
            <a:pPr marL="476250" marR="0" lvl="0" indent="-457200" algn="l" rtl="0">
              <a:lnSpc>
                <a:spcPct val="150000"/>
              </a:lnSpc>
              <a:spcBef>
                <a:spcPts val="0"/>
              </a:spcBef>
              <a:spcAft>
                <a:spcPts val="0"/>
              </a:spcAft>
              <a:buClr>
                <a:srgbClr val="121D37"/>
              </a:buClr>
              <a:buSzPct val="110000"/>
              <a:buBlip>
                <a:blip r:embed="rId5"/>
              </a:buBlip>
            </a:pPr>
            <a:r>
              <a:rPr lang="es-ES_tradnl" sz="3300" b="0" i="0" u="none" strike="noStrike" cap="none" dirty="0">
                <a:solidFill>
                  <a:srgbClr val="121D37"/>
                </a:solidFill>
                <a:latin typeface="Montserrat" pitchFamily="2" charset="77"/>
                <a:ea typeface="Montserrat"/>
                <a:cs typeface="Montserrat"/>
                <a:sym typeface="Montserrat"/>
              </a:rPr>
              <a:t>Propósito </a:t>
            </a:r>
          </a:p>
          <a:p>
            <a:pPr marL="476250" marR="0" lvl="0" indent="-457200" algn="l" rtl="0">
              <a:lnSpc>
                <a:spcPct val="150000"/>
              </a:lnSpc>
              <a:spcBef>
                <a:spcPts val="0"/>
              </a:spcBef>
              <a:spcAft>
                <a:spcPts val="0"/>
              </a:spcAft>
              <a:buClr>
                <a:srgbClr val="121D37"/>
              </a:buClr>
              <a:buSzPct val="110000"/>
              <a:buBlip>
                <a:blip r:embed="rId5"/>
              </a:buBlip>
            </a:pPr>
            <a:r>
              <a:rPr lang="es-ES_tradnl" sz="3300" b="0" i="0" u="none" strike="noStrike" cap="none" dirty="0">
                <a:solidFill>
                  <a:srgbClr val="121D37"/>
                </a:solidFill>
                <a:latin typeface="Montserrat" pitchFamily="2" charset="77"/>
                <a:ea typeface="Montserrat"/>
                <a:cs typeface="Montserrat"/>
                <a:sym typeface="Montserrat"/>
              </a:rPr>
              <a:t>Título </a:t>
            </a:r>
          </a:p>
          <a:p>
            <a:pPr marL="476250" marR="0" lvl="0" indent="-457200" algn="l" rtl="0">
              <a:lnSpc>
                <a:spcPct val="150000"/>
              </a:lnSpc>
              <a:spcBef>
                <a:spcPts val="0"/>
              </a:spcBef>
              <a:spcAft>
                <a:spcPts val="0"/>
              </a:spcAft>
              <a:buClr>
                <a:srgbClr val="121D37"/>
              </a:buClr>
              <a:buSzPct val="110000"/>
              <a:buBlip>
                <a:blip r:embed="rId5"/>
              </a:buBlip>
            </a:pPr>
            <a:r>
              <a:rPr lang="es-ES_tradnl" sz="3300" b="0" i="0" u="none" strike="noStrike" cap="none" dirty="0">
                <a:solidFill>
                  <a:srgbClr val="121D37"/>
                </a:solidFill>
                <a:latin typeface="Montserrat" pitchFamily="2" charset="77"/>
                <a:ea typeface="Montserrat"/>
                <a:cs typeface="Montserrat"/>
                <a:sym typeface="Montserrat"/>
              </a:rPr>
              <a:t>Importancia/antecedentes </a:t>
            </a:r>
          </a:p>
          <a:p>
            <a:pPr marL="476250" marR="0" lvl="0" indent="-457200" algn="l" rtl="0">
              <a:lnSpc>
                <a:spcPct val="150000"/>
              </a:lnSpc>
              <a:spcBef>
                <a:spcPts val="0"/>
              </a:spcBef>
              <a:spcAft>
                <a:spcPts val="0"/>
              </a:spcAft>
              <a:buClr>
                <a:srgbClr val="121D37"/>
              </a:buClr>
              <a:buSzPct val="110000"/>
              <a:buBlip>
                <a:blip r:embed="rId5"/>
              </a:buBlip>
            </a:pPr>
            <a:r>
              <a:rPr lang="es-ES_tradnl" sz="3300" b="0" i="0" u="none" strike="noStrike" cap="none" dirty="0">
                <a:solidFill>
                  <a:srgbClr val="121D37"/>
                </a:solidFill>
                <a:latin typeface="Montserrat" pitchFamily="2" charset="77"/>
                <a:ea typeface="Montserrat"/>
                <a:cs typeface="Montserrat"/>
                <a:sym typeface="Montserrat"/>
              </a:rPr>
              <a:t>Pregunta principal/hipótesis</a:t>
            </a:r>
            <a:endParaRPr lang="es-ES_tradnl" sz="3300" dirty="0">
              <a:solidFill>
                <a:srgbClr val="121D37"/>
              </a:solidFill>
              <a:latin typeface="Montserrat" pitchFamily="2" charset="77"/>
              <a:ea typeface="Montserrat"/>
              <a:cs typeface="Montserrat"/>
              <a:sym typeface="Montserrat"/>
            </a:endParaRPr>
          </a:p>
          <a:p>
            <a:pPr marL="476250" marR="0" lvl="0" indent="-457200" algn="l" rtl="0">
              <a:lnSpc>
                <a:spcPct val="150000"/>
              </a:lnSpc>
              <a:spcBef>
                <a:spcPts val="0"/>
              </a:spcBef>
              <a:spcAft>
                <a:spcPts val="0"/>
              </a:spcAft>
              <a:buClr>
                <a:srgbClr val="121D37"/>
              </a:buClr>
              <a:buSzPct val="110000"/>
              <a:buBlip>
                <a:blip r:embed="rId5"/>
              </a:buBlip>
            </a:pPr>
            <a:r>
              <a:rPr lang="es-ES_tradnl" sz="3300" b="0" i="0" u="none" strike="noStrike" cap="none" dirty="0">
                <a:solidFill>
                  <a:srgbClr val="121D37"/>
                </a:solidFill>
                <a:latin typeface="Montserrat" pitchFamily="2" charset="77"/>
                <a:ea typeface="Montserrat"/>
                <a:cs typeface="Montserrat"/>
                <a:sym typeface="Montserrat"/>
              </a:rPr>
              <a:t>Metodología </a:t>
            </a:r>
          </a:p>
          <a:p>
            <a:pPr marL="476250" marR="0" lvl="0" indent="-457200" algn="l" rtl="0">
              <a:lnSpc>
                <a:spcPct val="150000"/>
              </a:lnSpc>
              <a:spcBef>
                <a:spcPts val="0"/>
              </a:spcBef>
              <a:spcAft>
                <a:spcPts val="0"/>
              </a:spcAft>
              <a:buClr>
                <a:srgbClr val="121D37"/>
              </a:buClr>
              <a:buSzPct val="110000"/>
              <a:buBlip>
                <a:blip r:embed="rId5"/>
              </a:buBlip>
            </a:pPr>
            <a:r>
              <a:rPr lang="es-ES_tradnl" sz="3300" b="0" i="0" u="none" strike="noStrike" cap="none" dirty="0">
                <a:solidFill>
                  <a:srgbClr val="121D37"/>
                </a:solidFill>
                <a:latin typeface="Montserrat" pitchFamily="2" charset="77"/>
                <a:ea typeface="Montserrat"/>
                <a:cs typeface="Montserrat"/>
                <a:sym typeface="Montserrat"/>
              </a:rPr>
              <a:t>Resultados </a:t>
            </a:r>
          </a:p>
          <a:p>
            <a:pPr marL="476250" indent="-457200">
              <a:lnSpc>
                <a:spcPct val="150000"/>
              </a:lnSpc>
              <a:buClr>
                <a:srgbClr val="121D37"/>
              </a:buClr>
              <a:buSzPct val="110000"/>
              <a:buBlip>
                <a:blip r:embed="rId5"/>
              </a:buBlip>
            </a:pPr>
            <a:r>
              <a:rPr lang="es-ES_tradnl" sz="3300" dirty="0">
                <a:solidFill>
                  <a:srgbClr val="121D37"/>
                </a:solidFill>
                <a:latin typeface="Montserrat" pitchFamily="2" charset="77"/>
              </a:rPr>
              <a:t>Aporte de conocimientos </a:t>
            </a:r>
          </a:p>
        </p:txBody>
      </p:sp>
      <p:sp>
        <p:nvSpPr>
          <p:cNvPr id="118" name="Google Shape;118;p3"/>
          <p:cNvSpPr txBox="1"/>
          <p:nvPr/>
        </p:nvSpPr>
        <p:spPr>
          <a:xfrm>
            <a:off x="5132977" y="904875"/>
            <a:ext cx="8449800" cy="1335750"/>
          </a:xfrm>
          <a:prstGeom prst="rect">
            <a:avLst/>
          </a:prstGeom>
          <a:noFill/>
          <a:ln>
            <a:noFill/>
          </a:ln>
        </p:spPr>
        <p:txBody>
          <a:bodyPr spcFirstLastPara="1" wrap="square" lIns="0" tIns="0" rIns="0" bIns="0" anchor="t" anchorCtr="0">
            <a:spAutoFit/>
          </a:bodyPr>
          <a:lstStyle/>
          <a:p>
            <a:pPr>
              <a:lnSpc>
                <a:spcPct val="140006"/>
              </a:lnSpc>
              <a:buSzPts val="6200"/>
            </a:pPr>
            <a:r>
              <a:rPr lang="es-ES_tradnl" sz="6200" b="1" i="0" u="none" strike="noStrike" cap="none">
                <a:solidFill>
                  <a:srgbClr val="FFFFFF"/>
                </a:solidFill>
                <a:latin typeface="Montserrat"/>
                <a:ea typeface="Montserrat"/>
                <a:cs typeface="Montserrat"/>
                <a:sym typeface="Montserrat"/>
              </a:rPr>
              <a:t>Contenido </a:t>
            </a:r>
          </a:p>
        </p:txBody>
      </p:sp>
      <p:sp>
        <p:nvSpPr>
          <p:cNvPr id="120" name="Google Shape;120;p3"/>
          <p:cNvSpPr/>
          <p:nvPr/>
        </p:nvSpPr>
        <p:spPr>
          <a:xfrm flipH="1">
            <a:off x="11286557" y="-16933"/>
            <a:ext cx="7035309" cy="8362083"/>
          </a:xfrm>
          <a:custGeom>
            <a:avLst/>
            <a:gdLst/>
            <a:ahLst/>
            <a:cxnLst/>
            <a:rect l="l" t="t" r="r" b="b"/>
            <a:pathLst>
              <a:path w="13615329" h="11658126" extrusionOk="0">
                <a:moveTo>
                  <a:pt x="13615330" y="0"/>
                </a:moveTo>
                <a:lnTo>
                  <a:pt x="0" y="0"/>
                </a:lnTo>
                <a:lnTo>
                  <a:pt x="0" y="11658125"/>
                </a:lnTo>
                <a:lnTo>
                  <a:pt x="13615330" y="11658125"/>
                </a:lnTo>
                <a:lnTo>
                  <a:pt x="13615330" y="0"/>
                </a:lnTo>
                <a:close/>
              </a:path>
            </a:pathLst>
          </a:custGeom>
          <a:blipFill rotWithShape="1">
            <a:blip r:embed="rId6">
              <a:alphaModFix/>
            </a:blip>
            <a:stretch>
              <a:fillRect l="-93524" t="-39411"/>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600AC742-F4AD-3EAE-5D10-90EA4A3F5DEF}"/>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4D195334-BAD2-6B98-D912-71C2CCEA84D8}"/>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62C07CC1-C059-B08C-DF24-6092493D54EE}"/>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FAD24847-CA47-7D1A-B0F0-5E6D22567D60}"/>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178FEF9B-D896-469E-D7DC-1BB55F8DD615}"/>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2F58983E-8713-3F0E-6A6E-19B872E5B269}"/>
              </a:ext>
            </a:extLst>
          </p:cNvPr>
          <p:cNvSpPr txBox="1"/>
          <p:nvPr/>
        </p:nvSpPr>
        <p:spPr>
          <a:xfrm>
            <a:off x="914400" y="164592"/>
            <a:ext cx="15716100" cy="11633954"/>
          </a:xfrm>
          <a:prstGeom prst="rect">
            <a:avLst/>
          </a:prstGeom>
          <a:noFill/>
          <a:ln>
            <a:noFill/>
          </a:ln>
        </p:spPr>
        <p:txBody>
          <a:bodyPr spcFirstLastPara="1" wrap="square" lIns="0" tIns="0" rIns="0" bIns="0" anchor="t" anchorCtr="0">
            <a:spAutoFit/>
          </a:bodyPr>
          <a:lstStyle/>
          <a:p>
            <a:pPr>
              <a:lnSpc>
                <a:spcPct val="140006"/>
              </a:lnSpc>
              <a:buSzPts val="6200"/>
            </a:pPr>
            <a:r>
              <a:rPr lang="es-ES_tradnl" sz="5400" b="1" dirty="0">
                <a:solidFill>
                  <a:srgbClr val="FFFFFF"/>
                </a:solidFill>
                <a:latin typeface="Montserrat"/>
                <a:ea typeface="Montserrat"/>
                <a:cs typeface="Montserrat"/>
                <a:sym typeface="Montserrat"/>
              </a:rPr>
              <a:t>¿Qué preguntas aborda su estudio?</a:t>
            </a: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r>
              <a:rPr lang="es-ES_tradnl" sz="5400" b="1" i="0" u="none" strike="noStrike" cap="none" dirty="0">
                <a:solidFill>
                  <a:srgbClr val="FFFFFF"/>
                </a:solidFill>
                <a:latin typeface="Montserrat"/>
                <a:ea typeface="Montserrat"/>
                <a:cs typeface="Montserrat"/>
                <a:sym typeface="Montserrat"/>
              </a:rPr>
              <a:t> </a:t>
            </a:r>
            <a:endParaRPr lang="es-ES_tradnl" sz="5400" b="0" i="0" u="none" strike="noStrike" cap="none" dirty="0">
              <a:solidFill>
                <a:srgbClr val="000000"/>
              </a:solidFill>
              <a:latin typeface="Arial"/>
              <a:ea typeface="Arial"/>
              <a:cs typeface="Arial"/>
              <a:sym typeface="Arial"/>
            </a:endParaRPr>
          </a:p>
        </p:txBody>
      </p:sp>
      <p:sp>
        <p:nvSpPr>
          <p:cNvPr id="130" name="Google Shape;130;p4">
            <a:extLst>
              <a:ext uri="{FF2B5EF4-FFF2-40B4-BE49-F238E27FC236}">
                <a16:creationId xmlns:a16="http://schemas.microsoft.com/office/drawing/2014/main" id="{4D4889E4-54C2-4D4E-C53E-7455640600B9}"/>
              </a:ext>
            </a:extLst>
          </p:cNvPr>
          <p:cNvSpPr/>
          <p:nvPr/>
        </p:nvSpPr>
        <p:spPr>
          <a:xfrm>
            <a:off x="914400" y="3609758"/>
            <a:ext cx="16459200" cy="3067484"/>
          </a:xfrm>
          <a:prstGeom prst="rect">
            <a:avLst/>
          </a:prstGeom>
          <a:noFill/>
          <a:ln>
            <a:noFill/>
          </a:ln>
        </p:spPr>
        <p:txBody>
          <a:bodyPr spcFirstLastPara="1" wrap="square" lIns="91425" tIns="45700" rIns="91425" bIns="45700" anchor="t" anchorCtr="0">
            <a:noAutofit/>
          </a:bodyPr>
          <a:lstStyle/>
          <a:p>
            <a:pPr marL="571500" indent="-571500" algn="l">
              <a:lnSpc>
                <a:spcPct val="150000"/>
              </a:lnSpc>
              <a:spcBef>
                <a:spcPts val="600"/>
              </a:spcBef>
              <a:spcAft>
                <a:spcPts val="600"/>
              </a:spcAft>
              <a:buBlip>
                <a:blip r:embed="rId4"/>
              </a:buBlip>
            </a:pPr>
            <a:r>
              <a:rPr lang="es-ES_tradnl" sz="4000" b="1" dirty="0">
                <a:latin typeface="Montserrat" pitchFamily="2" charset="77"/>
              </a:rPr>
              <a:t>¿Cuál es su pregunta de investigación específica?</a:t>
            </a:r>
          </a:p>
          <a:p>
            <a:pPr marL="914400" lvl="1" indent="-457200">
              <a:lnSpc>
                <a:spcPct val="150000"/>
              </a:lnSpc>
              <a:spcBef>
                <a:spcPts val="600"/>
              </a:spcBef>
              <a:spcAft>
                <a:spcPts val="600"/>
              </a:spcAft>
              <a:buBlip>
                <a:blip r:embed="rId4"/>
              </a:buBlip>
            </a:pPr>
            <a:r>
              <a:rPr lang="es-ES_tradnl" sz="2400" dirty="0">
                <a:latin typeface="Montserrat" pitchFamily="2" charset="77"/>
              </a:rPr>
              <a:t>¿Qué objetivos o hipótesis pone a prueba su estudio?</a:t>
            </a:r>
          </a:p>
          <a:p>
            <a:pPr marL="571500" indent="-571500" algn="l">
              <a:lnSpc>
                <a:spcPct val="150000"/>
              </a:lnSpc>
              <a:spcBef>
                <a:spcPts val="600"/>
              </a:spcBef>
              <a:spcAft>
                <a:spcPts val="600"/>
              </a:spcAft>
              <a:buBlip>
                <a:blip r:embed="rId4"/>
              </a:buBlip>
            </a:pPr>
            <a:r>
              <a:rPr lang="es-ES_tradnl" sz="4000" b="1" dirty="0">
                <a:latin typeface="Montserrat" pitchFamily="2" charset="77"/>
              </a:rPr>
              <a:t>Hipótesis </a:t>
            </a:r>
          </a:p>
          <a:p>
            <a:pPr marL="914400" lvl="1" indent="-457200">
              <a:lnSpc>
                <a:spcPct val="150000"/>
              </a:lnSpc>
              <a:spcBef>
                <a:spcPts val="600"/>
              </a:spcBef>
              <a:spcAft>
                <a:spcPts val="600"/>
              </a:spcAft>
              <a:buBlip>
                <a:blip r:embed="rId4"/>
              </a:buBlip>
            </a:pPr>
            <a:r>
              <a:rPr lang="es-ES_tradnl" sz="2400" dirty="0">
                <a:latin typeface="Montserrat" pitchFamily="2" charset="77"/>
              </a:rPr>
              <a:t>Criterios: 	Específicos, claros, comprobables</a:t>
            </a:r>
          </a:p>
          <a:p>
            <a:pPr marL="571500" indent="-571500" algn="l">
              <a:lnSpc>
                <a:spcPct val="150000"/>
              </a:lnSpc>
              <a:spcBef>
                <a:spcPts val="600"/>
              </a:spcBef>
              <a:spcAft>
                <a:spcPts val="600"/>
              </a:spcAft>
              <a:buBlip>
                <a:blip r:embed="rId4"/>
              </a:buBlip>
            </a:pPr>
            <a:r>
              <a:rPr lang="es-ES_tradnl" sz="4000" b="1" dirty="0">
                <a:latin typeface="Montserrat" pitchFamily="2" charset="77"/>
              </a:rPr>
              <a:t>El encuadre es diferente para las preguntas de investigación cualitativas y cuantitativas</a:t>
            </a:r>
            <a:r>
              <a:rPr lang="es-ES_tradnl" sz="3600" dirty="0">
                <a:latin typeface="Montserrat" pitchFamily="2" charset="77"/>
              </a:rPr>
              <a:t>.</a:t>
            </a:r>
          </a:p>
        </p:txBody>
      </p:sp>
    </p:spTree>
    <p:extLst>
      <p:ext uri="{BB962C8B-B14F-4D97-AF65-F5344CB8AC3E}">
        <p14:creationId xmlns:p14="http://schemas.microsoft.com/office/powerpoint/2010/main" val="255251452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4ADFF958-803F-C310-80AA-B63B0C4E0266}"/>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B92FE22E-88A8-1B09-3494-A22E9C3BFF2E}"/>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B5D6283D-28D7-D27F-F601-73BCB99226C0}"/>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DDE4FB84-EE12-F157-116C-42CE202C8CC4}"/>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8C8CB993-E393-8062-DDCC-3C1137AE17BE}"/>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578EF840-885A-3769-3298-DA5AA790804B}"/>
              </a:ext>
            </a:extLst>
          </p:cNvPr>
          <p:cNvSpPr txBox="1"/>
          <p:nvPr/>
        </p:nvSpPr>
        <p:spPr>
          <a:xfrm>
            <a:off x="914400" y="164592"/>
            <a:ext cx="15716100" cy="11633954"/>
          </a:xfrm>
          <a:prstGeom prst="rect">
            <a:avLst/>
          </a:prstGeom>
          <a:noFill/>
          <a:ln>
            <a:noFill/>
          </a:ln>
        </p:spPr>
        <p:txBody>
          <a:bodyPr spcFirstLastPara="1" wrap="square" lIns="0" tIns="0" rIns="0" bIns="0" anchor="t" anchorCtr="0">
            <a:spAutoFit/>
          </a:bodyPr>
          <a:lstStyle/>
          <a:p>
            <a:pPr>
              <a:lnSpc>
                <a:spcPct val="140006"/>
              </a:lnSpc>
              <a:buSzPts val="6200"/>
            </a:pPr>
            <a:r>
              <a:rPr lang="es-ES_tradnl" sz="5400" b="1" dirty="0">
                <a:solidFill>
                  <a:srgbClr val="FFFFFF"/>
                </a:solidFill>
                <a:latin typeface="Montserrat"/>
                <a:ea typeface="Montserrat"/>
                <a:cs typeface="Montserrat"/>
                <a:sym typeface="Montserrat"/>
              </a:rPr>
              <a:t>Consideraciones importantes </a:t>
            </a:r>
          </a:p>
          <a:p>
            <a:pPr>
              <a:lnSpc>
                <a:spcPct val="140006"/>
              </a:lnSpc>
              <a:buSzPts val="6200"/>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r>
              <a:rPr lang="es-ES_tradnl" sz="5400" b="1" i="0" u="none" strike="noStrike" cap="none" dirty="0">
                <a:solidFill>
                  <a:srgbClr val="FFFFFF"/>
                </a:solidFill>
                <a:latin typeface="Montserrat"/>
                <a:ea typeface="Montserrat"/>
                <a:cs typeface="Montserrat"/>
                <a:sym typeface="Montserrat"/>
              </a:rPr>
              <a:t> </a:t>
            </a:r>
            <a:endParaRPr lang="es-ES_tradnl" sz="5400" b="0" i="0" u="none" strike="noStrike" cap="none" dirty="0">
              <a:solidFill>
                <a:srgbClr val="000000"/>
              </a:solidFill>
              <a:latin typeface="Arial"/>
              <a:ea typeface="Arial"/>
              <a:cs typeface="Arial"/>
              <a:sym typeface="Arial"/>
            </a:endParaRPr>
          </a:p>
        </p:txBody>
      </p:sp>
      <p:sp>
        <p:nvSpPr>
          <p:cNvPr id="130" name="Google Shape;130;p4">
            <a:extLst>
              <a:ext uri="{FF2B5EF4-FFF2-40B4-BE49-F238E27FC236}">
                <a16:creationId xmlns:a16="http://schemas.microsoft.com/office/drawing/2014/main" id="{8602ED96-273E-9578-BA69-899289D8FC28}"/>
              </a:ext>
            </a:extLst>
          </p:cNvPr>
          <p:cNvSpPr/>
          <p:nvPr/>
        </p:nvSpPr>
        <p:spPr>
          <a:xfrm>
            <a:off x="914400" y="2932017"/>
            <a:ext cx="16459200" cy="3067484"/>
          </a:xfrm>
          <a:prstGeom prst="rect">
            <a:avLst/>
          </a:prstGeom>
          <a:noFill/>
          <a:ln>
            <a:noFill/>
          </a:ln>
        </p:spPr>
        <p:txBody>
          <a:bodyPr spcFirstLastPara="1" wrap="square" lIns="91425" tIns="45700" rIns="91425" bIns="45700" anchor="t" anchorCtr="0">
            <a:noAutofit/>
          </a:bodyPr>
          <a:lstStyle/>
          <a:p>
            <a:pPr marL="571500" indent="-571500" algn="l">
              <a:lnSpc>
                <a:spcPct val="100000"/>
              </a:lnSpc>
              <a:spcBef>
                <a:spcPts val="600"/>
              </a:spcBef>
              <a:spcAft>
                <a:spcPts val="600"/>
              </a:spcAft>
              <a:buBlip>
                <a:blip r:embed="rId4"/>
              </a:buBlip>
            </a:pPr>
            <a:r>
              <a:rPr lang="es-ES_tradnl" sz="4000" dirty="0">
                <a:latin typeface="Montserrat" pitchFamily="2" charset="77"/>
              </a:rPr>
              <a:t>Cuando elabore su pregunta de investigación, tenga en cuenta el formato </a:t>
            </a:r>
            <a:r>
              <a:rPr lang="es-ES_tradnl" sz="4000" b="1" dirty="0">
                <a:solidFill>
                  <a:srgbClr val="C00000"/>
                </a:solidFill>
                <a:latin typeface="Montserrat" pitchFamily="2" charset="77"/>
              </a:rPr>
              <a:t>PICOT</a:t>
            </a:r>
            <a:r>
              <a:rPr lang="es-ES_tradnl" sz="4000" dirty="0">
                <a:solidFill>
                  <a:srgbClr val="C00000"/>
                </a:solidFill>
                <a:latin typeface="Montserrat" pitchFamily="2" charset="77"/>
              </a:rPr>
              <a:t>: </a:t>
            </a:r>
          </a:p>
          <a:p>
            <a:pPr marL="457200" indent="-457200" algn="l">
              <a:lnSpc>
                <a:spcPct val="100000"/>
              </a:lnSpc>
              <a:spcBef>
                <a:spcPts val="600"/>
              </a:spcBef>
              <a:spcAft>
                <a:spcPts val="600"/>
              </a:spcAft>
              <a:buBlip>
                <a:blip r:embed="rId4"/>
              </a:buBlip>
            </a:pPr>
            <a:endParaRPr lang="es-ES_tradnl" sz="2800" dirty="0">
              <a:latin typeface="Montserrat" pitchFamily="2" charset="77"/>
            </a:endParaRPr>
          </a:p>
          <a:p>
            <a:pPr marL="914400" lvl="1" indent="-457200">
              <a:spcBef>
                <a:spcPts val="600"/>
              </a:spcBef>
              <a:spcAft>
                <a:spcPts val="600"/>
              </a:spcAft>
              <a:buBlip>
                <a:blip r:embed="rId4"/>
              </a:buBlip>
            </a:pPr>
            <a:r>
              <a:rPr lang="es-ES_tradnl" sz="2800" dirty="0">
                <a:latin typeface="Montserrat" pitchFamily="2" charset="77"/>
              </a:rPr>
              <a:t>Población : Muestra de población que participará en el estudio. </a:t>
            </a:r>
          </a:p>
          <a:p>
            <a:pPr marL="914400" lvl="1" indent="-457200">
              <a:spcBef>
                <a:spcPts val="600"/>
              </a:spcBef>
              <a:spcAft>
                <a:spcPts val="600"/>
              </a:spcAft>
              <a:buBlip>
                <a:blip r:embed="rId4"/>
              </a:buBlip>
            </a:pPr>
            <a:r>
              <a:rPr lang="es-ES_tradnl" sz="2800" dirty="0">
                <a:latin typeface="Montserrat" pitchFamily="2" charset="77"/>
              </a:rPr>
              <a:t>Intervención: Aunque no todos los trabajos pueden tener una intervención, cuando proceda, incluya la intervención del tratamiento administrado a los sujetos.</a:t>
            </a:r>
          </a:p>
          <a:p>
            <a:pPr marL="914400" lvl="1" indent="-457200">
              <a:spcBef>
                <a:spcPts val="600"/>
              </a:spcBef>
              <a:spcAft>
                <a:spcPts val="600"/>
              </a:spcAft>
              <a:buBlip>
                <a:blip r:embed="rId4"/>
              </a:buBlip>
            </a:pPr>
            <a:r>
              <a:rPr lang="es-ES_tradnl" sz="2800" dirty="0">
                <a:latin typeface="Montserrat" pitchFamily="2" charset="77"/>
              </a:rPr>
              <a:t>Grupo de comparación: ¿Qué piensa utilizar como referencia para comparar con la intervención o evaluar la diferencia?</a:t>
            </a:r>
          </a:p>
          <a:p>
            <a:pPr marL="914400" lvl="1" indent="-457200">
              <a:spcBef>
                <a:spcPts val="600"/>
              </a:spcBef>
              <a:spcAft>
                <a:spcPts val="600"/>
              </a:spcAft>
              <a:buBlip>
                <a:blip r:embed="rId4"/>
              </a:buBlip>
            </a:pPr>
            <a:r>
              <a:rPr lang="es-ES_tradnl" sz="2800" dirty="0">
                <a:latin typeface="Montserrat" pitchFamily="2" charset="77"/>
              </a:rPr>
              <a:t>Resultado de interés: 	Resultados con los que piensa medir la eficacia de la intervención o el cambio.</a:t>
            </a:r>
          </a:p>
          <a:p>
            <a:pPr marL="914400" lvl="1" indent="-457200">
              <a:spcBef>
                <a:spcPts val="600"/>
              </a:spcBef>
              <a:spcAft>
                <a:spcPts val="600"/>
              </a:spcAft>
              <a:buBlip>
                <a:blip r:embed="rId4"/>
              </a:buBlip>
            </a:pPr>
            <a:r>
              <a:rPr lang="es-ES_tradnl" sz="2800" dirty="0">
                <a:latin typeface="Montserrat" pitchFamily="2" charset="77"/>
              </a:rPr>
              <a:t>Tiempo: Duración de la recogida de datos </a:t>
            </a:r>
            <a:endParaRPr lang="es-ES_tradnl" sz="2800" dirty="0">
              <a:solidFill>
                <a:schemeClr val="accent1"/>
              </a:solidFill>
              <a:latin typeface="Montserrat" pitchFamily="2" charset="77"/>
            </a:endParaRPr>
          </a:p>
        </p:txBody>
      </p:sp>
      <p:sp>
        <p:nvSpPr>
          <p:cNvPr id="2" name="Rectangle 1">
            <a:extLst>
              <a:ext uri="{FF2B5EF4-FFF2-40B4-BE49-F238E27FC236}">
                <a16:creationId xmlns:a16="http://schemas.microsoft.com/office/drawing/2014/main" id="{2414CDEC-3C61-4594-822C-84063E0BBE77}"/>
              </a:ext>
            </a:extLst>
          </p:cNvPr>
          <p:cNvSpPr/>
          <p:nvPr/>
        </p:nvSpPr>
        <p:spPr>
          <a:xfrm>
            <a:off x="914399" y="9476634"/>
            <a:ext cx="15966529" cy="584775"/>
          </a:xfrm>
          <a:prstGeom prst="rect">
            <a:avLst/>
          </a:prstGeom>
        </p:spPr>
        <p:txBody>
          <a:bodyPr wrap="square">
            <a:spAutoFit/>
          </a:bodyPr>
          <a:lstStyle/>
          <a:p>
            <a:r>
              <a:rPr lang="en-US" sz="1600" i="1" dirty="0">
                <a:solidFill>
                  <a:srgbClr val="040000"/>
                </a:solidFill>
                <a:latin typeface="Montserrat" pitchFamily="2" charset="77"/>
              </a:rPr>
              <a:t> Sources:	Farrugia, P., </a:t>
            </a:r>
            <a:r>
              <a:rPr lang="en-US" sz="1600" i="1" dirty="0" err="1">
                <a:solidFill>
                  <a:srgbClr val="040000"/>
                </a:solidFill>
                <a:latin typeface="Montserrat" pitchFamily="2" charset="77"/>
              </a:rPr>
              <a:t>Petrisor</a:t>
            </a:r>
            <a:r>
              <a:rPr lang="en-US" sz="1600" i="1" dirty="0">
                <a:solidFill>
                  <a:srgbClr val="040000"/>
                </a:solidFill>
                <a:latin typeface="Montserrat" pitchFamily="2" charset="77"/>
              </a:rPr>
              <a:t>, B. A., </a:t>
            </a:r>
            <a:r>
              <a:rPr lang="en-US" sz="1600" i="1" dirty="0" err="1">
                <a:solidFill>
                  <a:srgbClr val="040000"/>
                </a:solidFill>
                <a:latin typeface="Montserrat" pitchFamily="2" charset="77"/>
              </a:rPr>
              <a:t>Farrokhyar</a:t>
            </a:r>
            <a:r>
              <a:rPr lang="en-US" sz="1600" i="1" dirty="0">
                <a:solidFill>
                  <a:srgbClr val="040000"/>
                </a:solidFill>
                <a:latin typeface="Montserrat" pitchFamily="2" charset="77"/>
              </a:rPr>
              <a:t>, F., &amp; Bhandari, M. (2010). Research questions, hypotheses and objectives. Canadian journal of surgery, 53(4), 278.</a:t>
            </a:r>
            <a:endParaRPr lang="en-US" sz="1600" i="1" dirty="0">
              <a:latin typeface="Montserrat" pitchFamily="2" charset="77"/>
            </a:endParaRPr>
          </a:p>
        </p:txBody>
      </p:sp>
    </p:spTree>
    <p:extLst>
      <p:ext uri="{BB962C8B-B14F-4D97-AF65-F5344CB8AC3E}">
        <p14:creationId xmlns:p14="http://schemas.microsoft.com/office/powerpoint/2010/main" val="30510495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61754081-38B7-279E-9041-26081C4024AF}"/>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575F9005-18F4-571A-FACA-ECFD2B87869E}"/>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2983C67D-5D51-4598-4E0D-AF92D0079168}"/>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3817B2BD-BDB1-F938-5346-C55748EE004A}"/>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CE948DFD-EF41-8581-BE42-DF1CB2579911}"/>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DD8ECEB8-5A11-F7C3-23D5-FE6A68495A2C}"/>
              </a:ext>
            </a:extLst>
          </p:cNvPr>
          <p:cNvSpPr txBox="1"/>
          <p:nvPr/>
        </p:nvSpPr>
        <p:spPr>
          <a:xfrm>
            <a:off x="914400" y="164592"/>
            <a:ext cx="15716100" cy="11633954"/>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s-ES_tradnl" sz="5400" b="1" dirty="0">
                <a:solidFill>
                  <a:srgbClr val="FFFFFF"/>
                </a:solidFill>
                <a:latin typeface="Montserrat"/>
                <a:ea typeface="Montserrat"/>
                <a:cs typeface="Montserrat"/>
                <a:sym typeface="Montserrat"/>
              </a:rPr>
              <a:t>Ejemplo</a:t>
            </a: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r>
              <a:rPr lang="es-ES_tradnl" sz="5400" b="1" i="0" u="none" strike="noStrike" cap="none" dirty="0">
                <a:solidFill>
                  <a:srgbClr val="FFFFFF"/>
                </a:solidFill>
                <a:latin typeface="Montserrat"/>
                <a:ea typeface="Montserrat"/>
                <a:cs typeface="Montserrat"/>
                <a:sym typeface="Montserrat"/>
              </a:rPr>
              <a:t> </a:t>
            </a:r>
            <a:endParaRPr lang="es-ES_tradnl" sz="5400" b="0" i="0" u="none" strike="noStrike" cap="none" dirty="0">
              <a:solidFill>
                <a:srgbClr val="000000"/>
              </a:solidFill>
              <a:latin typeface="Arial"/>
              <a:ea typeface="Arial"/>
              <a:cs typeface="Arial"/>
              <a:sym typeface="Arial"/>
            </a:endParaRPr>
          </a:p>
        </p:txBody>
      </p:sp>
      <p:sp>
        <p:nvSpPr>
          <p:cNvPr id="130" name="Google Shape;130;p4">
            <a:extLst>
              <a:ext uri="{FF2B5EF4-FFF2-40B4-BE49-F238E27FC236}">
                <a16:creationId xmlns:a16="http://schemas.microsoft.com/office/drawing/2014/main" id="{04B173A4-A980-9768-A6CE-98DE22AA2D46}"/>
              </a:ext>
            </a:extLst>
          </p:cNvPr>
          <p:cNvSpPr/>
          <p:nvPr/>
        </p:nvSpPr>
        <p:spPr>
          <a:xfrm>
            <a:off x="914400" y="2932017"/>
            <a:ext cx="16459200" cy="6897779"/>
          </a:xfrm>
          <a:prstGeom prst="rect">
            <a:avLst/>
          </a:prstGeom>
          <a:noFill/>
          <a:ln>
            <a:noFill/>
          </a:ln>
        </p:spPr>
        <p:txBody>
          <a:bodyPr spcFirstLastPara="1" wrap="square" lIns="91425" tIns="45700" rIns="91425" bIns="45700" anchor="t" anchorCtr="0">
            <a:noAutofit/>
          </a:bodyPr>
          <a:lstStyle/>
          <a:p>
            <a:pPr algn="l">
              <a:lnSpc>
                <a:spcPct val="100000"/>
              </a:lnSpc>
              <a:spcBef>
                <a:spcPts val="600"/>
              </a:spcBef>
              <a:spcAft>
                <a:spcPts val="600"/>
              </a:spcAft>
            </a:pPr>
            <a:r>
              <a:rPr lang="es-ES_tradnl" sz="3200">
                <a:solidFill>
                  <a:schemeClr val="tx1"/>
                </a:solidFill>
                <a:latin typeface="Montserrat" pitchFamily="2" charset="77"/>
              </a:rPr>
              <a:t>"Utilizamos datos del estudio PMA-MNH para estimar el uso de anticonceptivos modernos en los seis meses posteriores al parto en la región de las Nacionalidades y Pueblos del Sur de Etiopía (SNNP-R) y la asociación de la recepción de servicios de salud materna con el uso de la planificación familiar.  Nuestra hipótesis es que las mujeres con mayores contactos con servicios de atención materna especializados tendrán una mayor aceptación de la planificación familiar dentro de los seis meses posteriores al parto en relación con las mujeres que no tienen contactos con servicios de atención materna especializados, después de ajustar por características socioeconómicas relevantes."</a:t>
            </a:r>
            <a:endParaRPr lang="es-ES_tradnl" sz="400">
              <a:solidFill>
                <a:schemeClr val="tx1"/>
              </a:solidFill>
              <a:latin typeface="Montserrat" pitchFamily="2" charset="77"/>
            </a:endParaRPr>
          </a:p>
        </p:txBody>
      </p:sp>
      <p:sp>
        <p:nvSpPr>
          <p:cNvPr id="3" name="Rectangle 2">
            <a:extLst>
              <a:ext uri="{FF2B5EF4-FFF2-40B4-BE49-F238E27FC236}">
                <a16:creationId xmlns:a16="http://schemas.microsoft.com/office/drawing/2014/main" id="{166C1925-A351-B548-FBB1-70B21961C57C}"/>
              </a:ext>
            </a:extLst>
          </p:cNvPr>
          <p:cNvSpPr/>
          <p:nvPr/>
        </p:nvSpPr>
        <p:spPr>
          <a:xfrm>
            <a:off x="914400" y="9414298"/>
            <a:ext cx="15966529" cy="523220"/>
          </a:xfrm>
          <a:prstGeom prst="rect">
            <a:avLst/>
          </a:prstGeom>
        </p:spPr>
        <p:txBody>
          <a:bodyPr wrap="square">
            <a:spAutoFit/>
          </a:bodyPr>
          <a:lstStyle/>
          <a:p>
            <a:r>
              <a:rPr lang="en-US" dirty="0">
                <a:solidFill>
                  <a:srgbClr val="333333"/>
                </a:solidFill>
                <a:latin typeface="Montserrat" pitchFamily="2" charset="77"/>
                <a:ea typeface="Times New Roman" panose="02020603050405020304" pitchFamily="18" charset="0"/>
                <a:cs typeface="Times New Roman" panose="02020603050405020304" pitchFamily="18" charset="0"/>
              </a:rPr>
              <a:t>Zimmerman L, Ahmed S, et al: Do Maternal Care Contacts Improve Postpartum family planning?  Evidence from a longitudinal cohort study in SNNPR, Ethiopia. Paper presented at: 5th International Conference on FP (ICFP); November 12–15; Kigali, Rwanda. ICFP Program. [online database]. </a:t>
            </a:r>
            <a:r>
              <a:rPr lang="en-US" dirty="0">
                <a:solidFill>
                  <a:srgbClr val="333333"/>
                </a:solidFill>
                <a:latin typeface="Montserrat" pitchFamily="2" charset="77"/>
                <a:ea typeface="Calibri" panose="020F0502020204030204" pitchFamily="34" charset="0"/>
                <a:cs typeface="Times New Roman" panose="02020603050405020304" pitchFamily="18" charset="0"/>
                <a:hlinkClick r:id="rId4"/>
              </a:rPr>
              <a:t>https://www.xcdsystem.com/icfp/program/fhwQ4ds/index.cfm</a:t>
            </a:r>
            <a:endParaRPr lang="en-US" sz="2400" dirty="0">
              <a:effectLst/>
              <a:latin typeface="Montserrat" pitchFamily="2" charset="77"/>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9098591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BB8E2EB8-5032-EB00-EE4E-38690F6C9C81}"/>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F3CD7096-1BEB-CA74-E511-BCE8FE738607}"/>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602E7F9D-4703-E109-979F-E222075602D7}"/>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9DC962CE-946C-6363-F0A8-57AFCF43F9E0}"/>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FBF3E419-D9FA-6164-FDD4-8905441E4699}"/>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242A3E05-1993-C864-1CE0-8B4E0C10C6E9}"/>
              </a:ext>
            </a:extLst>
          </p:cNvPr>
          <p:cNvSpPr txBox="1"/>
          <p:nvPr/>
        </p:nvSpPr>
        <p:spPr>
          <a:xfrm>
            <a:off x="914400" y="164592"/>
            <a:ext cx="15716100" cy="11633954"/>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s-ES_tradnl" sz="5400" b="1" dirty="0">
                <a:solidFill>
                  <a:srgbClr val="FFFFFF"/>
                </a:solidFill>
                <a:latin typeface="Montserrat"/>
                <a:ea typeface="Montserrat"/>
                <a:cs typeface="Montserrat"/>
                <a:sym typeface="Montserrat"/>
              </a:rPr>
              <a:t>Ejemplo</a:t>
            </a: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r>
              <a:rPr lang="es-ES_tradnl" sz="5400" b="1" i="0" u="none" strike="noStrike" cap="none" dirty="0">
                <a:solidFill>
                  <a:srgbClr val="FFFFFF"/>
                </a:solidFill>
                <a:latin typeface="Montserrat"/>
                <a:ea typeface="Montserrat"/>
                <a:cs typeface="Montserrat"/>
                <a:sym typeface="Montserrat"/>
              </a:rPr>
              <a:t> </a:t>
            </a:r>
            <a:endParaRPr lang="es-ES_tradnl" sz="5400" b="0" i="0" u="none" strike="noStrike" cap="none" dirty="0">
              <a:solidFill>
                <a:srgbClr val="000000"/>
              </a:solidFill>
              <a:latin typeface="Arial"/>
              <a:ea typeface="Arial"/>
              <a:cs typeface="Arial"/>
              <a:sym typeface="Arial"/>
            </a:endParaRPr>
          </a:p>
        </p:txBody>
      </p:sp>
      <p:sp>
        <p:nvSpPr>
          <p:cNvPr id="130" name="Google Shape;130;p4">
            <a:extLst>
              <a:ext uri="{FF2B5EF4-FFF2-40B4-BE49-F238E27FC236}">
                <a16:creationId xmlns:a16="http://schemas.microsoft.com/office/drawing/2014/main" id="{8DB69EEB-6FA2-53C8-21C3-B4469F149819}"/>
              </a:ext>
            </a:extLst>
          </p:cNvPr>
          <p:cNvSpPr/>
          <p:nvPr/>
        </p:nvSpPr>
        <p:spPr>
          <a:xfrm>
            <a:off x="914400" y="2932017"/>
            <a:ext cx="16459200" cy="6897779"/>
          </a:xfrm>
          <a:prstGeom prst="rect">
            <a:avLst/>
          </a:prstGeom>
          <a:noFill/>
          <a:ln>
            <a:noFill/>
          </a:ln>
        </p:spPr>
        <p:txBody>
          <a:bodyPr spcFirstLastPara="1" wrap="square" lIns="91425" tIns="45700" rIns="91425" bIns="45700" anchor="t" anchorCtr="0">
            <a:noAutofit/>
          </a:bodyPr>
          <a:lstStyle/>
          <a:p>
            <a:pPr algn="l">
              <a:lnSpc>
                <a:spcPct val="100000"/>
              </a:lnSpc>
              <a:spcBef>
                <a:spcPts val="600"/>
              </a:spcBef>
              <a:spcAft>
                <a:spcPts val="600"/>
              </a:spcAft>
            </a:pPr>
            <a:r>
              <a:rPr lang="es-ES_tradnl" sz="3000">
                <a:latin typeface="Montserrat" pitchFamily="2" charset="77"/>
              </a:rPr>
              <a:t>"Utilizamos datos del estudio PMA-MNH para estimar el uso de anticonceptivos modernos en los seis meses posteriores al parto en la región de las Nacionalidades y Pueblos del Sur de Etiopía (SNNP-R) y la asociación de la recepción de servicios de salud materna con el uso de la planificación familiar.  Nuestra hipótesis </a:t>
            </a:r>
            <a:r>
              <a:rPr lang="es-ES_tradnl" sz="3000">
                <a:solidFill>
                  <a:schemeClr val="accent1"/>
                </a:solidFill>
                <a:latin typeface="Montserrat" pitchFamily="2" charset="77"/>
              </a:rPr>
              <a:t>es que las mujeres con mayores contactos con servicios de atención materna especializados </a:t>
            </a:r>
            <a:r>
              <a:rPr lang="es-ES_tradnl" sz="3000">
                <a:solidFill>
                  <a:srgbClr val="7030A0"/>
                </a:solidFill>
                <a:latin typeface="Montserrat" pitchFamily="2" charset="77"/>
              </a:rPr>
              <a:t>tendrán una mayor aceptación de la planificación familiar </a:t>
            </a:r>
            <a:r>
              <a:rPr lang="es-ES_tradnl" sz="3000">
                <a:solidFill>
                  <a:schemeClr val="accent6"/>
                </a:solidFill>
                <a:latin typeface="Montserrat" pitchFamily="2" charset="77"/>
              </a:rPr>
              <a:t>dentro de los seis meses posteriores al parto en </a:t>
            </a:r>
            <a:r>
              <a:rPr lang="es-ES_tradnl" sz="3000">
                <a:solidFill>
                  <a:schemeClr val="accent1"/>
                </a:solidFill>
                <a:latin typeface="Montserrat" pitchFamily="2" charset="77"/>
              </a:rPr>
              <a:t>relación con las mujeres que no tienen contactos con servicios de atención materna especializados</a:t>
            </a:r>
            <a:r>
              <a:rPr lang="es-ES_tradnl" sz="3000">
                <a:latin typeface="Montserrat" pitchFamily="2" charset="77"/>
              </a:rPr>
              <a:t>, después de ajustar por características socioeconómicas relevantes</a:t>
            </a:r>
            <a:r>
              <a:rPr lang="es-ES_tradnl" sz="3000">
                <a:solidFill>
                  <a:schemeClr val="accent1"/>
                </a:solidFill>
                <a:latin typeface="Montserrat" pitchFamily="2" charset="77"/>
              </a:rPr>
              <a:t>."</a:t>
            </a:r>
          </a:p>
        </p:txBody>
      </p:sp>
      <p:sp>
        <p:nvSpPr>
          <p:cNvPr id="3" name="Rectangle 2">
            <a:extLst>
              <a:ext uri="{FF2B5EF4-FFF2-40B4-BE49-F238E27FC236}">
                <a16:creationId xmlns:a16="http://schemas.microsoft.com/office/drawing/2014/main" id="{631A5F9C-C913-D128-4B0B-D809A91CA5ED}"/>
              </a:ext>
            </a:extLst>
          </p:cNvPr>
          <p:cNvSpPr/>
          <p:nvPr/>
        </p:nvSpPr>
        <p:spPr>
          <a:xfrm>
            <a:off x="914400" y="9414298"/>
            <a:ext cx="15966529" cy="523220"/>
          </a:xfrm>
          <a:prstGeom prst="rect">
            <a:avLst/>
          </a:prstGeom>
        </p:spPr>
        <p:txBody>
          <a:bodyPr wrap="square">
            <a:spAutoFit/>
          </a:bodyPr>
          <a:lstStyle/>
          <a:p>
            <a:r>
              <a:rPr lang="en-US" dirty="0">
                <a:solidFill>
                  <a:srgbClr val="333333"/>
                </a:solidFill>
                <a:latin typeface="Montserrat" pitchFamily="2" charset="77"/>
                <a:ea typeface="Times New Roman" panose="02020603050405020304" pitchFamily="18" charset="0"/>
                <a:cs typeface="Times New Roman" panose="02020603050405020304" pitchFamily="18" charset="0"/>
              </a:rPr>
              <a:t>Zimmerman L, Ahmed S, et al: Do Maternal Care Contacts Improve Postpartum family planning?  Evidence from a longitudinal cohort study in SNNPR, Ethiopia. Paper presented at: 5th International Conference on FP (ICFP); November 12–15; Kigali, Rwanda. ICFP Program. [online database]. </a:t>
            </a:r>
            <a:r>
              <a:rPr lang="en-US" dirty="0">
                <a:solidFill>
                  <a:srgbClr val="333333"/>
                </a:solidFill>
                <a:latin typeface="Montserrat" pitchFamily="2" charset="77"/>
                <a:ea typeface="Calibri" panose="020F0502020204030204" pitchFamily="34" charset="0"/>
                <a:cs typeface="Times New Roman" panose="02020603050405020304" pitchFamily="18" charset="0"/>
                <a:hlinkClick r:id="rId4"/>
              </a:rPr>
              <a:t>https://www.xcdsystem.com/icfp/program/fhwQ4ds/index.cfm</a:t>
            </a:r>
            <a:endParaRPr lang="en-US" sz="2400" dirty="0">
              <a:effectLst/>
              <a:latin typeface="Montserrat" pitchFamily="2" charset="77"/>
              <a:ea typeface="Calibri" panose="020F050202020403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C9672B8C-FCFA-C595-5D7C-4E64F758216F}"/>
              </a:ext>
            </a:extLst>
          </p:cNvPr>
          <p:cNvSpPr txBox="1"/>
          <p:nvPr/>
        </p:nvSpPr>
        <p:spPr>
          <a:xfrm>
            <a:off x="1041401" y="7444712"/>
            <a:ext cx="5511800" cy="461665"/>
          </a:xfrm>
          <a:prstGeom prst="rect">
            <a:avLst/>
          </a:prstGeom>
          <a:noFill/>
          <a:ln>
            <a:solidFill>
              <a:schemeClr val="accent1"/>
            </a:solidFill>
          </a:ln>
        </p:spPr>
        <p:txBody>
          <a:bodyPr wrap="square" rtlCol="0">
            <a:spAutoFit/>
          </a:bodyPr>
          <a:lstStyle/>
          <a:p>
            <a:r>
              <a:rPr lang="en-US" sz="2400" dirty="0">
                <a:solidFill>
                  <a:schemeClr val="accent1"/>
                </a:solidFill>
              </a:rPr>
              <a:t>Población y grupo de comparación</a:t>
            </a:r>
          </a:p>
        </p:txBody>
      </p:sp>
      <p:sp>
        <p:nvSpPr>
          <p:cNvPr id="8" name="TextBox 7">
            <a:extLst>
              <a:ext uri="{FF2B5EF4-FFF2-40B4-BE49-F238E27FC236}">
                <a16:creationId xmlns:a16="http://schemas.microsoft.com/office/drawing/2014/main" id="{A336C29A-288D-4CB7-9337-579678B4147B}"/>
              </a:ext>
            </a:extLst>
          </p:cNvPr>
          <p:cNvSpPr txBox="1"/>
          <p:nvPr/>
        </p:nvSpPr>
        <p:spPr>
          <a:xfrm>
            <a:off x="1041400" y="8122247"/>
            <a:ext cx="5511800" cy="461665"/>
          </a:xfrm>
          <a:prstGeom prst="rect">
            <a:avLst/>
          </a:prstGeom>
          <a:noFill/>
          <a:ln>
            <a:solidFill>
              <a:srgbClr val="7030A0"/>
            </a:solidFill>
          </a:ln>
        </p:spPr>
        <p:txBody>
          <a:bodyPr wrap="square" rtlCol="0">
            <a:spAutoFit/>
          </a:bodyPr>
          <a:lstStyle/>
          <a:p>
            <a:r>
              <a:rPr lang="en-US" sz="2400" dirty="0">
                <a:solidFill>
                  <a:srgbClr val="7030A0"/>
                </a:solidFill>
              </a:rPr>
              <a:t>Resultado de interés</a:t>
            </a:r>
          </a:p>
        </p:txBody>
      </p:sp>
      <p:sp>
        <p:nvSpPr>
          <p:cNvPr id="9" name="TextBox 8">
            <a:extLst>
              <a:ext uri="{FF2B5EF4-FFF2-40B4-BE49-F238E27FC236}">
                <a16:creationId xmlns:a16="http://schemas.microsoft.com/office/drawing/2014/main" id="{A526EC9A-AD55-9D45-D655-AF0385717A13}"/>
              </a:ext>
            </a:extLst>
          </p:cNvPr>
          <p:cNvSpPr txBox="1"/>
          <p:nvPr/>
        </p:nvSpPr>
        <p:spPr>
          <a:xfrm>
            <a:off x="1041400" y="8795576"/>
            <a:ext cx="5511800" cy="461665"/>
          </a:xfrm>
          <a:prstGeom prst="rect">
            <a:avLst/>
          </a:prstGeom>
          <a:noFill/>
          <a:ln>
            <a:solidFill>
              <a:schemeClr val="accent6"/>
            </a:solidFill>
          </a:ln>
        </p:spPr>
        <p:txBody>
          <a:bodyPr wrap="square" rtlCol="0">
            <a:spAutoFit/>
          </a:bodyPr>
          <a:lstStyle/>
          <a:p>
            <a:r>
              <a:rPr lang="en-US" sz="2400" dirty="0">
                <a:solidFill>
                  <a:schemeClr val="accent6"/>
                </a:solidFill>
              </a:rPr>
              <a:t>Plazos</a:t>
            </a:r>
          </a:p>
        </p:txBody>
      </p:sp>
    </p:spTree>
    <p:extLst>
      <p:ext uri="{BB962C8B-B14F-4D97-AF65-F5344CB8AC3E}">
        <p14:creationId xmlns:p14="http://schemas.microsoft.com/office/powerpoint/2010/main" val="77243911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8920CA-C77F-752E-1219-24F62E51DDA8}"/>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94518547-5C17-4F43-4728-9A9C31F0F2D5}"/>
              </a:ext>
            </a:extLst>
          </p:cNvPr>
          <p:cNvSpPr/>
          <p:nvPr/>
        </p:nvSpPr>
        <p:spPr>
          <a:xfrm>
            <a:off x="642" y="1"/>
            <a:ext cx="18286716" cy="10286423"/>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161E37"/>
          </a:solidFill>
        </p:spPr>
        <p:txBody>
          <a:bodyPr wrap="square" lIns="0" tIns="0" rIns="0" bIns="0" rtlCol="0"/>
          <a:lstStyle/>
          <a:p>
            <a:endParaRPr lang="es-ES_tradnl" sz="1638"/>
          </a:p>
        </p:txBody>
      </p:sp>
      <p:pic>
        <p:nvPicPr>
          <p:cNvPr id="3" name="object 3">
            <a:extLst>
              <a:ext uri="{FF2B5EF4-FFF2-40B4-BE49-F238E27FC236}">
                <a16:creationId xmlns:a16="http://schemas.microsoft.com/office/drawing/2014/main" id="{C1207330-BA7F-8F83-C653-D56D5505B5D0}"/>
              </a:ext>
            </a:extLst>
          </p:cNvPr>
          <p:cNvPicPr/>
          <p:nvPr/>
        </p:nvPicPr>
        <p:blipFill>
          <a:blip r:embed="rId2" cstate="print"/>
          <a:stretch>
            <a:fillRect/>
          </a:stretch>
        </p:blipFill>
        <p:spPr>
          <a:xfrm>
            <a:off x="9344649" y="1556733"/>
            <a:ext cx="8942709" cy="8729544"/>
          </a:xfrm>
          <a:prstGeom prst="rect">
            <a:avLst/>
          </a:prstGeom>
        </p:spPr>
      </p:pic>
      <p:pic>
        <p:nvPicPr>
          <p:cNvPr id="4" name="object 4">
            <a:extLst>
              <a:ext uri="{FF2B5EF4-FFF2-40B4-BE49-F238E27FC236}">
                <a16:creationId xmlns:a16="http://schemas.microsoft.com/office/drawing/2014/main" id="{6865009B-7527-4520-4B80-D4158357AFD0}"/>
              </a:ext>
            </a:extLst>
          </p:cNvPr>
          <p:cNvPicPr/>
          <p:nvPr/>
        </p:nvPicPr>
        <p:blipFill>
          <a:blip r:embed="rId3" cstate="print"/>
          <a:stretch>
            <a:fillRect/>
          </a:stretch>
        </p:blipFill>
        <p:spPr>
          <a:xfrm>
            <a:off x="-33866" y="-17005"/>
            <a:ext cx="8942709" cy="8729544"/>
          </a:xfrm>
          <a:prstGeom prst="rect">
            <a:avLst/>
          </a:prstGeom>
        </p:spPr>
      </p:pic>
      <p:sp>
        <p:nvSpPr>
          <p:cNvPr id="5" name="object 5">
            <a:extLst>
              <a:ext uri="{FF2B5EF4-FFF2-40B4-BE49-F238E27FC236}">
                <a16:creationId xmlns:a16="http://schemas.microsoft.com/office/drawing/2014/main" id="{16B834D2-1FC2-76A1-F556-4CF05F67B7D8}"/>
              </a:ext>
            </a:extLst>
          </p:cNvPr>
          <p:cNvSpPr txBox="1"/>
          <p:nvPr/>
        </p:nvSpPr>
        <p:spPr>
          <a:xfrm>
            <a:off x="0" y="4296968"/>
            <a:ext cx="18252849" cy="1123160"/>
          </a:xfrm>
          <a:prstGeom prst="rect">
            <a:avLst/>
          </a:prstGeom>
        </p:spPr>
        <p:txBody>
          <a:bodyPr vert="horz" wrap="square" lIns="0" tIns="15018" rIns="0" bIns="0" rtlCol="0">
            <a:spAutoFit/>
          </a:bodyPr>
          <a:lstStyle/>
          <a:p>
            <a:pPr algn="ctr"/>
            <a:r>
              <a:rPr lang="es-ES_tradnl" sz="7200" b="1" dirty="0">
                <a:solidFill>
                  <a:srgbClr val="FFFFFF"/>
                </a:solidFill>
                <a:latin typeface="Montserrat"/>
                <a:ea typeface="Montserrat"/>
                <a:cs typeface="Montserrat"/>
                <a:sym typeface="Montserrat"/>
              </a:rPr>
              <a:t>Metodología</a:t>
            </a:r>
            <a:endParaRPr lang="es-ES_tradnl" sz="7200" b="1" i="0" u="none" strike="noStrike" cap="none" dirty="0">
              <a:solidFill>
                <a:srgbClr val="FFFFFF"/>
              </a:solidFill>
              <a:latin typeface="Montserrat"/>
              <a:ea typeface="Montserrat"/>
              <a:cs typeface="Montserrat"/>
              <a:sym typeface="Montserrat"/>
            </a:endParaRPr>
          </a:p>
        </p:txBody>
      </p:sp>
      <p:sp>
        <p:nvSpPr>
          <p:cNvPr id="8" name="Google Shape;80;p1">
            <a:extLst>
              <a:ext uri="{FF2B5EF4-FFF2-40B4-BE49-F238E27FC236}">
                <a16:creationId xmlns:a16="http://schemas.microsoft.com/office/drawing/2014/main" id="{F69877C7-4E18-51C6-9584-EB3739258B91}"/>
              </a:ext>
            </a:extLst>
          </p:cNvPr>
          <p:cNvSpPr txBox="1"/>
          <p:nvPr/>
        </p:nvSpPr>
        <p:spPr>
          <a:xfrm>
            <a:off x="5123799" y="6091920"/>
            <a:ext cx="8441700" cy="646331"/>
          </a:xfrm>
          <a:prstGeom prst="rect">
            <a:avLst/>
          </a:prstGeom>
          <a:noFill/>
          <a:ln>
            <a:noFill/>
          </a:ln>
        </p:spPr>
        <p:txBody>
          <a:bodyPr spcFirstLastPara="1" wrap="square" lIns="0" tIns="0" rIns="0" bIns="0" anchor="t" anchorCtr="0">
            <a:spAutoFit/>
          </a:bodyPr>
          <a:lstStyle/>
          <a:p>
            <a:pPr marL="0" marR="0" lvl="0" indent="0" algn="ctr" rtl="0">
              <a:lnSpc>
                <a:spcPct val="150000"/>
              </a:lnSpc>
              <a:spcBef>
                <a:spcPts val="0"/>
              </a:spcBef>
              <a:spcAft>
                <a:spcPts val="0"/>
              </a:spcAft>
              <a:buClr>
                <a:srgbClr val="000000"/>
              </a:buClr>
              <a:buSzPts val="1700"/>
              <a:buFont typeface="Arial"/>
              <a:buNone/>
            </a:pPr>
            <a:r>
              <a:rPr lang="es-ES_tradnl" sz="2800" i="0" u="none" strike="noStrike" cap="none" dirty="0">
                <a:solidFill>
                  <a:srgbClr val="FFFFFF"/>
                </a:solidFill>
                <a:latin typeface="Montserrat"/>
                <a:ea typeface="Montserrat"/>
                <a:cs typeface="Montserrat"/>
                <a:sym typeface="Montserrat"/>
              </a:rPr>
              <a:t>200 palabras como máximo</a:t>
            </a:r>
          </a:p>
        </p:txBody>
      </p:sp>
    </p:spTree>
    <p:extLst>
      <p:ext uri="{BB962C8B-B14F-4D97-AF65-F5344CB8AC3E}">
        <p14:creationId xmlns:p14="http://schemas.microsoft.com/office/powerpoint/2010/main" val="364005705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8EFBB21B-AC0E-DF93-C99A-7B089B2198D6}"/>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F7480DA1-FE29-09B9-CBA1-59342540CB4E}"/>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86279520-10D7-518A-F81C-65EA95BB4EB3}"/>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C255C894-7300-6D34-437F-3FB40018EB8A}"/>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613C885E-2A6A-E954-EDBD-0DB87F01D522}"/>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B83FFF5F-CA27-B2B6-2EBA-546E26E716BA}"/>
              </a:ext>
            </a:extLst>
          </p:cNvPr>
          <p:cNvSpPr txBox="1"/>
          <p:nvPr/>
        </p:nvSpPr>
        <p:spPr>
          <a:xfrm>
            <a:off x="914400" y="164592"/>
            <a:ext cx="15716100" cy="15124140"/>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s-ES_tradnl" sz="5400" b="1" dirty="0">
                <a:solidFill>
                  <a:srgbClr val="FFFFFF"/>
                </a:solidFill>
                <a:latin typeface="Montserrat"/>
                <a:ea typeface="Montserrat"/>
                <a:cs typeface="Montserrat"/>
                <a:sym typeface="Montserrat"/>
              </a:rPr>
              <a:t>Herramientas y técnicas utilizadas para la investigación </a:t>
            </a: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r>
              <a:rPr lang="es-ES_tradnl" sz="5400" b="1" i="0" u="none" strike="noStrike" cap="none" dirty="0">
                <a:solidFill>
                  <a:srgbClr val="FFFFFF"/>
                </a:solidFill>
                <a:latin typeface="Montserrat"/>
                <a:ea typeface="Montserrat"/>
                <a:cs typeface="Montserrat"/>
                <a:sym typeface="Montserrat"/>
              </a:rPr>
              <a:t> </a:t>
            </a:r>
            <a:endParaRPr lang="es-ES_tradnl" sz="5400" b="0" i="0" u="none" strike="noStrike" cap="none" dirty="0">
              <a:solidFill>
                <a:srgbClr val="000000"/>
              </a:solidFill>
              <a:latin typeface="Arial"/>
              <a:ea typeface="Arial"/>
              <a:cs typeface="Arial"/>
              <a:sym typeface="Arial"/>
            </a:endParaRPr>
          </a:p>
        </p:txBody>
      </p:sp>
      <p:sp>
        <p:nvSpPr>
          <p:cNvPr id="130" name="Google Shape;130;p4">
            <a:extLst>
              <a:ext uri="{FF2B5EF4-FFF2-40B4-BE49-F238E27FC236}">
                <a16:creationId xmlns:a16="http://schemas.microsoft.com/office/drawing/2014/main" id="{00465706-FAB4-B177-CC86-5B069AE6458D}"/>
              </a:ext>
            </a:extLst>
          </p:cNvPr>
          <p:cNvSpPr/>
          <p:nvPr/>
        </p:nvSpPr>
        <p:spPr>
          <a:xfrm>
            <a:off x="914400" y="3127158"/>
            <a:ext cx="16459200" cy="3067484"/>
          </a:xfrm>
          <a:prstGeom prst="rect">
            <a:avLst/>
          </a:prstGeom>
          <a:noFill/>
          <a:ln>
            <a:noFill/>
          </a:ln>
        </p:spPr>
        <p:txBody>
          <a:bodyPr spcFirstLastPara="1" wrap="square" lIns="91425" tIns="45700" rIns="91425" bIns="45700" anchor="t" anchorCtr="0">
            <a:noAutofit/>
          </a:bodyPr>
          <a:lstStyle/>
          <a:p>
            <a:pPr marL="457200" indent="-457200" algn="l">
              <a:lnSpc>
                <a:spcPct val="100000"/>
              </a:lnSpc>
              <a:spcBef>
                <a:spcPts val="600"/>
              </a:spcBef>
              <a:spcAft>
                <a:spcPts val="600"/>
              </a:spcAft>
              <a:buBlip>
                <a:blip r:embed="rId4"/>
              </a:buBlip>
            </a:pPr>
            <a:r>
              <a:rPr lang="es-ES_tradnl" sz="3600" b="1">
                <a:latin typeface="Montserrat" pitchFamily="2" charset="77"/>
              </a:rPr>
              <a:t>Lugar</a:t>
            </a:r>
            <a:r>
              <a:rPr lang="es-ES_tradnl" sz="3600">
                <a:latin typeface="Montserrat" pitchFamily="2" charset="77"/>
              </a:rPr>
              <a:t>: ¿Dónde se realizó el estudio?</a:t>
            </a:r>
          </a:p>
          <a:p>
            <a:pPr marL="457200" indent="-457200" algn="l">
              <a:lnSpc>
                <a:spcPct val="100000"/>
              </a:lnSpc>
              <a:spcBef>
                <a:spcPts val="600"/>
              </a:spcBef>
              <a:spcAft>
                <a:spcPts val="600"/>
              </a:spcAft>
              <a:buBlip>
                <a:blip r:embed="rId4"/>
              </a:buBlip>
            </a:pPr>
            <a:r>
              <a:rPr lang="es-ES_tradnl" sz="3600" b="1">
                <a:latin typeface="Montserrat" pitchFamily="2" charset="77"/>
              </a:rPr>
              <a:t>Diseño del estudio: </a:t>
            </a:r>
            <a:r>
              <a:rPr lang="es-ES_tradnl" sz="3600">
                <a:latin typeface="Montserrat" pitchFamily="2" charset="77"/>
              </a:rPr>
              <a:t>¿Qué diseño se utilizó para recopilar la información?</a:t>
            </a:r>
          </a:p>
          <a:p>
            <a:pPr marL="457200" indent="-457200" algn="l">
              <a:lnSpc>
                <a:spcPct val="100000"/>
              </a:lnSpc>
              <a:spcBef>
                <a:spcPts val="600"/>
              </a:spcBef>
              <a:spcAft>
                <a:spcPts val="600"/>
              </a:spcAft>
              <a:buBlip>
                <a:blip r:embed="rId4"/>
              </a:buBlip>
            </a:pPr>
            <a:r>
              <a:rPr lang="es-ES_tradnl" sz="3600" b="1">
                <a:latin typeface="Montserrat" pitchFamily="2" charset="77"/>
              </a:rPr>
              <a:t>Fuente de datos: </a:t>
            </a:r>
            <a:r>
              <a:rPr lang="es-ES_tradnl" sz="3600">
                <a:latin typeface="Montserrat" pitchFamily="2" charset="77"/>
              </a:rPr>
              <a:t>Procedimientos de recogida de datos, ¿primarios o secundarios?</a:t>
            </a:r>
          </a:p>
          <a:p>
            <a:pPr marL="457200" indent="-457200" algn="l">
              <a:lnSpc>
                <a:spcPct val="100000"/>
              </a:lnSpc>
              <a:spcBef>
                <a:spcPts val="600"/>
              </a:spcBef>
              <a:spcAft>
                <a:spcPts val="600"/>
              </a:spcAft>
              <a:buBlip>
                <a:blip r:embed="rId4"/>
              </a:buBlip>
            </a:pPr>
            <a:r>
              <a:rPr lang="es-ES_tradnl" sz="3600" b="1">
                <a:latin typeface="Montserrat" pitchFamily="2" charset="77"/>
              </a:rPr>
              <a:t>Marco temporal: </a:t>
            </a:r>
            <a:r>
              <a:rPr lang="es-ES_tradnl" sz="3600">
                <a:latin typeface="Montserrat" pitchFamily="2" charset="77"/>
              </a:rPr>
              <a:t>Periodo en el que se realizó el estudio</a:t>
            </a:r>
          </a:p>
          <a:p>
            <a:pPr marL="457200" indent="-457200" algn="l">
              <a:lnSpc>
                <a:spcPct val="100000"/>
              </a:lnSpc>
              <a:spcBef>
                <a:spcPts val="600"/>
              </a:spcBef>
              <a:spcAft>
                <a:spcPts val="600"/>
              </a:spcAft>
              <a:buBlip>
                <a:blip r:embed="rId4"/>
              </a:buBlip>
            </a:pPr>
            <a:r>
              <a:rPr lang="es-ES_tradnl" sz="3600" b="1">
                <a:latin typeface="Montserrat" pitchFamily="2" charset="77"/>
              </a:rPr>
              <a:t>Tamaño de la muestra: </a:t>
            </a:r>
            <a:r>
              <a:rPr lang="es-ES_tradnl" sz="3600">
                <a:latin typeface="Montserrat" pitchFamily="2" charset="77"/>
              </a:rPr>
              <a:t>población, procedimientos de muestreo, número de tratamientos, en su caso.</a:t>
            </a:r>
          </a:p>
          <a:p>
            <a:pPr marL="457200" indent="-457200" algn="l">
              <a:lnSpc>
                <a:spcPct val="100000"/>
              </a:lnSpc>
              <a:spcBef>
                <a:spcPts val="600"/>
              </a:spcBef>
              <a:spcAft>
                <a:spcPts val="600"/>
              </a:spcAft>
              <a:buBlip>
                <a:blip r:embed="rId4"/>
              </a:buBlip>
            </a:pPr>
            <a:r>
              <a:rPr lang="es-ES_tradnl" sz="3600" b="1">
                <a:latin typeface="Montserrat" pitchFamily="2" charset="77"/>
              </a:rPr>
              <a:t>Enfoque analítico: </a:t>
            </a:r>
            <a:r>
              <a:rPr lang="es-ES_tradnl" sz="3600">
                <a:latin typeface="Montserrat" pitchFamily="2" charset="77"/>
              </a:rPr>
              <a:t>Mediciones de los resultados de la investigación y procedimientos de análisis</a:t>
            </a:r>
          </a:p>
        </p:txBody>
      </p:sp>
    </p:spTree>
    <p:extLst>
      <p:ext uri="{BB962C8B-B14F-4D97-AF65-F5344CB8AC3E}">
        <p14:creationId xmlns:p14="http://schemas.microsoft.com/office/powerpoint/2010/main" val="307789243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8263A4EC-844D-3971-0F6A-F590614207DF}"/>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AE04300F-8CD7-8EA1-2D7D-EA82E21EB8D4}"/>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EE079174-EC11-3550-AFAD-8C19BC1A3D39}"/>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0DE0BB91-169E-B3EF-C341-1D5C7314DB71}"/>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AC275CA1-CDE3-C6FC-5E16-4FA1FBCF0FF1}"/>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930EAB10-F7B6-19C4-F832-EEB7DAD0F81F}"/>
              </a:ext>
            </a:extLst>
          </p:cNvPr>
          <p:cNvSpPr txBox="1"/>
          <p:nvPr/>
        </p:nvSpPr>
        <p:spPr>
          <a:xfrm>
            <a:off x="914400" y="164592"/>
            <a:ext cx="15716100" cy="15124140"/>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s-ES_tradnl" sz="5400" b="1" dirty="0">
                <a:solidFill>
                  <a:srgbClr val="FFFFFF"/>
                </a:solidFill>
                <a:latin typeface="Montserrat"/>
                <a:ea typeface="Montserrat"/>
                <a:cs typeface="Montserrat"/>
                <a:sym typeface="Montserrat"/>
              </a:rPr>
              <a:t>Herramientas y técnicas utilizadas para la investigación </a:t>
            </a: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r>
              <a:rPr lang="es-ES_tradnl" sz="5400" b="1" i="0" u="none" strike="noStrike" cap="none" dirty="0">
                <a:solidFill>
                  <a:srgbClr val="FFFFFF"/>
                </a:solidFill>
                <a:latin typeface="Montserrat"/>
                <a:ea typeface="Montserrat"/>
                <a:cs typeface="Montserrat"/>
                <a:sym typeface="Montserrat"/>
              </a:rPr>
              <a:t> </a:t>
            </a:r>
            <a:endParaRPr lang="es-ES_tradnl" sz="5400" b="0" i="0" u="none" strike="noStrike" cap="none" dirty="0">
              <a:solidFill>
                <a:srgbClr val="000000"/>
              </a:solidFill>
              <a:latin typeface="Arial"/>
              <a:ea typeface="Arial"/>
              <a:cs typeface="Arial"/>
              <a:sym typeface="Arial"/>
            </a:endParaRPr>
          </a:p>
        </p:txBody>
      </p:sp>
      <p:sp>
        <p:nvSpPr>
          <p:cNvPr id="130" name="Google Shape;130;p4">
            <a:extLst>
              <a:ext uri="{FF2B5EF4-FFF2-40B4-BE49-F238E27FC236}">
                <a16:creationId xmlns:a16="http://schemas.microsoft.com/office/drawing/2014/main" id="{8436AFC2-AE90-3CA8-B070-EB3C93F35485}"/>
              </a:ext>
            </a:extLst>
          </p:cNvPr>
          <p:cNvSpPr/>
          <p:nvPr/>
        </p:nvSpPr>
        <p:spPr>
          <a:xfrm>
            <a:off x="914400" y="3127158"/>
            <a:ext cx="16459200" cy="3067484"/>
          </a:xfrm>
          <a:prstGeom prst="rect">
            <a:avLst/>
          </a:prstGeom>
          <a:noFill/>
          <a:ln>
            <a:noFill/>
          </a:ln>
        </p:spPr>
        <p:txBody>
          <a:bodyPr spcFirstLastPara="1" wrap="square" lIns="91425" tIns="45700" rIns="91425" bIns="45700" anchor="t" anchorCtr="0">
            <a:noAutofit/>
          </a:bodyPr>
          <a:lstStyle/>
          <a:p>
            <a:pPr marL="571500" indent="-571500" algn="l">
              <a:lnSpc>
                <a:spcPct val="100000"/>
              </a:lnSpc>
              <a:spcBef>
                <a:spcPts val="600"/>
              </a:spcBef>
              <a:spcAft>
                <a:spcPts val="600"/>
              </a:spcAft>
              <a:buBlip>
                <a:blip r:embed="rId4"/>
              </a:buBlip>
            </a:pPr>
            <a:r>
              <a:rPr lang="es-ES_tradnl" sz="4400">
                <a:latin typeface="Montserrat" pitchFamily="2" charset="77"/>
              </a:rPr>
              <a:t>Esta sección ayuda a los revisores a evaluar si los métodos aplicados son apropiados para su pregunta de investigación.</a:t>
            </a:r>
          </a:p>
          <a:p>
            <a:pPr marL="914400" lvl="1" indent="-457200">
              <a:spcBef>
                <a:spcPts val="600"/>
              </a:spcBef>
              <a:spcAft>
                <a:spcPts val="600"/>
              </a:spcAft>
              <a:buBlip>
                <a:blip r:embed="rId4"/>
              </a:buBlip>
            </a:pPr>
            <a:endParaRPr lang="es-ES_tradnl" sz="600">
              <a:latin typeface="Montserrat" pitchFamily="2" charset="77"/>
            </a:endParaRPr>
          </a:p>
          <a:p>
            <a:pPr marL="571500" indent="-571500" algn="l">
              <a:lnSpc>
                <a:spcPct val="100000"/>
              </a:lnSpc>
              <a:spcBef>
                <a:spcPts val="600"/>
              </a:spcBef>
              <a:spcAft>
                <a:spcPts val="600"/>
              </a:spcAft>
              <a:buBlip>
                <a:blip r:embed="rId4"/>
              </a:buBlip>
            </a:pPr>
            <a:r>
              <a:rPr lang="es-ES_tradnl" sz="4400">
                <a:latin typeface="Montserrat" pitchFamily="2" charset="77"/>
              </a:rPr>
              <a:t>Sea específico, pero no demasiado detallado.</a:t>
            </a:r>
          </a:p>
          <a:p>
            <a:pPr marL="1028700" lvl="1" indent="-571500">
              <a:spcBef>
                <a:spcPts val="600"/>
              </a:spcBef>
              <a:spcAft>
                <a:spcPts val="600"/>
              </a:spcAft>
              <a:buBlip>
                <a:blip r:embed="rId4"/>
              </a:buBlip>
            </a:pPr>
            <a:r>
              <a:rPr lang="es-ES_tradnl" sz="4400">
                <a:latin typeface="Montserrat" pitchFamily="2" charset="77"/>
              </a:rPr>
              <a:t>Pregúntese: "¿Es esta información necesaria para entender la investigación o son detalles que no cambian la forma en que alguien entendería e interpretaría los resultados?".</a:t>
            </a:r>
          </a:p>
        </p:txBody>
      </p:sp>
    </p:spTree>
    <p:extLst>
      <p:ext uri="{BB962C8B-B14F-4D97-AF65-F5344CB8AC3E}">
        <p14:creationId xmlns:p14="http://schemas.microsoft.com/office/powerpoint/2010/main" val="215193371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0239FEC6-9D0B-39E3-AA0B-9C10BC98D140}"/>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C4031618-56AF-B4B8-B9E4-CB103D9D6DC1}"/>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A526DB70-4AC9-A715-C632-82FB53ED2CEE}"/>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1456F9F8-0DCE-675D-426D-2D4CA20F2F45}"/>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A58689D8-8F2E-BE0A-FFDD-6D2A2A6E5165}"/>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D700AF47-E227-FBA6-28A5-BA5A19FE3E18}"/>
              </a:ext>
            </a:extLst>
          </p:cNvPr>
          <p:cNvSpPr txBox="1"/>
          <p:nvPr/>
        </p:nvSpPr>
        <p:spPr>
          <a:xfrm>
            <a:off x="914400" y="164592"/>
            <a:ext cx="15716100" cy="11633954"/>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s-ES_tradnl" sz="5400" b="1" dirty="0">
                <a:solidFill>
                  <a:srgbClr val="FFFFFF"/>
                </a:solidFill>
                <a:latin typeface="Montserrat"/>
                <a:ea typeface="Montserrat"/>
                <a:cs typeface="Montserrat"/>
                <a:sym typeface="Montserrat"/>
              </a:rPr>
              <a:t>Ejemplo</a:t>
            </a: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r>
              <a:rPr lang="es-ES_tradnl" sz="5400" b="1" i="0" u="none" strike="noStrike" cap="none" dirty="0">
                <a:solidFill>
                  <a:srgbClr val="FFFFFF"/>
                </a:solidFill>
                <a:latin typeface="Montserrat"/>
                <a:ea typeface="Montserrat"/>
                <a:cs typeface="Montserrat"/>
                <a:sym typeface="Montserrat"/>
              </a:rPr>
              <a:t> </a:t>
            </a:r>
            <a:endParaRPr lang="es-ES_tradnl" sz="5400" b="0" i="0" u="none" strike="noStrike" cap="none" dirty="0">
              <a:solidFill>
                <a:srgbClr val="000000"/>
              </a:solidFill>
              <a:latin typeface="Arial"/>
              <a:ea typeface="Arial"/>
              <a:cs typeface="Arial"/>
              <a:sym typeface="Arial"/>
            </a:endParaRPr>
          </a:p>
        </p:txBody>
      </p:sp>
      <p:sp>
        <p:nvSpPr>
          <p:cNvPr id="130" name="Google Shape;130;p4">
            <a:extLst>
              <a:ext uri="{FF2B5EF4-FFF2-40B4-BE49-F238E27FC236}">
                <a16:creationId xmlns:a16="http://schemas.microsoft.com/office/drawing/2014/main" id="{E076F906-3E76-0E98-BBC5-F65F50FB3B9F}"/>
              </a:ext>
            </a:extLst>
          </p:cNvPr>
          <p:cNvSpPr/>
          <p:nvPr/>
        </p:nvSpPr>
        <p:spPr>
          <a:xfrm>
            <a:off x="914400" y="2932017"/>
            <a:ext cx="16459200" cy="6897779"/>
          </a:xfrm>
          <a:prstGeom prst="rect">
            <a:avLst/>
          </a:prstGeom>
          <a:noFill/>
          <a:ln>
            <a:noFill/>
          </a:ln>
        </p:spPr>
        <p:txBody>
          <a:bodyPr spcFirstLastPara="1" wrap="square" lIns="91425" tIns="45700" rIns="91425" bIns="45700" anchor="t" anchorCtr="0">
            <a:noAutofit/>
          </a:bodyPr>
          <a:lstStyle/>
          <a:p>
            <a:pPr algn="l">
              <a:lnSpc>
                <a:spcPct val="100000"/>
              </a:lnSpc>
              <a:spcBef>
                <a:spcPts val="600"/>
              </a:spcBef>
              <a:spcAft>
                <a:spcPts val="600"/>
              </a:spcAft>
            </a:pPr>
            <a:r>
              <a:rPr lang="es-ES_tradnl" sz="2400">
                <a:latin typeface="Montserrat" pitchFamily="2" charset="77"/>
              </a:rPr>
              <a:t> "El PMA-MNH se llevó a cabo en SNNP-R entre julio de 2016 y julio de 2017.  Se incluyeron 44 áreas de enumeración utilizadas en las rondas 1-4 de PMA2020/Etiopía.  En el cribado, se identificaron 329 mujeres con seis o más meses de embarazo y, por lo tanto, elegibles para el estudio; todas dieron su consentimiento y se inscribieron. En seis meses, se perdió el seguimiento de ocho mujeres.  En la primera visita de seguimiento se evaluó si habían recibido atención prenatal, atención posnatal y atención del parto en un centro de salud.  La aceptación de la planificación familiar posparto, incluida la elección del método, se evaluó a las seis semanas y a los seis meses del posparto junto con la amenorrea, la actividad sexual, la lactancia materna exclusiva y la fecha de inicio de la planificación familiar.  En los análisis exploratorios, incluida la tasa de prevalencia de anticonceptivos modernos, la distribución de las características de los encuestados y la combinación de métodos a los seis meses, se utilizaron ponderaciones de la encuesta para tener en cuenta el complejo diseño de la encuesta. Se utilizó un análisis de regresión de supervivencia paramétrica no ponderada con distribución de Weibull para evaluar los riesgos de la toma de anticonceptivos y las covariables de interés asociadas, incluido el tipo de proveedor de atención prenatal, el parto en el centro, el estado de actividad sexual, la residencia, la paridad y el estado de amenorrea."</a:t>
            </a:r>
          </a:p>
          <a:p>
            <a:pPr>
              <a:spcBef>
                <a:spcPts val="900"/>
              </a:spcBef>
              <a:buSzPct val="110000"/>
              <a:defRPr sz="3000">
                <a:latin typeface="+mj-lt"/>
                <a:ea typeface="+mj-ea"/>
                <a:cs typeface="+mj-cs"/>
                <a:sym typeface="Helvetica"/>
              </a:defRPr>
            </a:pPr>
            <a:endParaRPr lang="es-ES_tradnl" sz="2400" kern="100">
              <a:effectLst/>
              <a:latin typeface="Montserrat" pitchFamily="2" charset="77"/>
              <a:ea typeface="Aptos" panose="020B0004020202020204" pitchFamily="34" charset="0"/>
              <a:cs typeface="Times New Roman" panose="02020603050405020304" pitchFamily="18" charset="0"/>
            </a:endParaRPr>
          </a:p>
          <a:p>
            <a:pPr>
              <a:spcBef>
                <a:spcPts val="900"/>
              </a:spcBef>
              <a:buSzPct val="110000"/>
              <a:defRPr sz="3000">
                <a:latin typeface="+mj-lt"/>
                <a:ea typeface="+mj-ea"/>
                <a:cs typeface="+mj-cs"/>
                <a:sym typeface="Helvetica"/>
              </a:defRPr>
            </a:pPr>
            <a:endParaRPr lang="es-ES_tradnl" sz="2400">
              <a:latin typeface="Montserrat" pitchFamily="2" charset="77"/>
            </a:endParaRPr>
          </a:p>
        </p:txBody>
      </p:sp>
      <p:sp>
        <p:nvSpPr>
          <p:cNvPr id="4" name="Rectangle 3">
            <a:extLst>
              <a:ext uri="{FF2B5EF4-FFF2-40B4-BE49-F238E27FC236}">
                <a16:creationId xmlns:a16="http://schemas.microsoft.com/office/drawing/2014/main" id="{60D30903-0E24-16F4-8125-E76645F8FE4D}"/>
              </a:ext>
            </a:extLst>
          </p:cNvPr>
          <p:cNvSpPr/>
          <p:nvPr/>
        </p:nvSpPr>
        <p:spPr>
          <a:xfrm>
            <a:off x="914400" y="9414298"/>
            <a:ext cx="16459200" cy="523220"/>
          </a:xfrm>
          <a:prstGeom prst="rect">
            <a:avLst/>
          </a:prstGeom>
        </p:spPr>
        <p:txBody>
          <a:bodyPr wrap="square">
            <a:spAutoFit/>
          </a:bodyPr>
          <a:lstStyle/>
          <a:p>
            <a:r>
              <a:rPr lang="en-US" dirty="0">
                <a:solidFill>
                  <a:srgbClr val="333333"/>
                </a:solidFill>
                <a:latin typeface="Montserrat" pitchFamily="2" charset="77"/>
                <a:ea typeface="Times New Roman" panose="02020603050405020304" pitchFamily="18" charset="0"/>
                <a:cs typeface="Times New Roman" panose="02020603050405020304" pitchFamily="18" charset="0"/>
              </a:rPr>
              <a:t>Zimmerman L, Ahmed S, et al: Do Maternal Care Contacts Improve Postpartum family planning?  Evidence from a longitudinal cohort study in SNNPR, Ethiopia. Paper presented at: 5th International Conference on FP (ICFP); November 12–15; Kigali, Rwanda. ICFP Program. [online database]. </a:t>
            </a:r>
            <a:r>
              <a:rPr lang="en-US" dirty="0">
                <a:solidFill>
                  <a:srgbClr val="333333"/>
                </a:solidFill>
                <a:latin typeface="Montserrat" pitchFamily="2" charset="77"/>
                <a:ea typeface="Calibri" panose="020F0502020204030204" pitchFamily="34" charset="0"/>
                <a:cs typeface="Times New Roman" panose="02020603050405020304" pitchFamily="18" charset="0"/>
                <a:hlinkClick r:id="rId4"/>
              </a:rPr>
              <a:t>https://www.xcdsystem.com/icfp/program/fhwQ4ds/index.cfm</a:t>
            </a:r>
            <a:endParaRPr lang="en-US" sz="2400" dirty="0">
              <a:effectLst/>
              <a:latin typeface="Montserrat" pitchFamily="2" charset="77"/>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08588620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8F0A22D8-562C-F98A-D682-C80F9FA5DA55}"/>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C858D94F-1E92-EBE6-767C-CD32D0455585}"/>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1E19D315-CCB5-8FE9-403E-48F3ED43C55A}"/>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63CDA1C5-28D6-619D-5270-35B13383CC3E}"/>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B20421D4-416A-BB5B-C88F-410E1A6E89B5}"/>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173EF235-8E34-EF1D-8E19-C19AD45AFB09}"/>
              </a:ext>
            </a:extLst>
          </p:cNvPr>
          <p:cNvSpPr txBox="1"/>
          <p:nvPr/>
        </p:nvSpPr>
        <p:spPr>
          <a:xfrm>
            <a:off x="914400" y="164592"/>
            <a:ext cx="15716100" cy="11633954"/>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s-ES_tradnl" sz="5400" b="1" dirty="0">
                <a:solidFill>
                  <a:srgbClr val="FFFFFF"/>
                </a:solidFill>
                <a:latin typeface="Montserrat"/>
                <a:ea typeface="Montserrat"/>
                <a:cs typeface="Montserrat"/>
                <a:sym typeface="Montserrat"/>
              </a:rPr>
              <a:t>Ejemplo</a:t>
            </a: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r>
              <a:rPr lang="es-ES_tradnl" sz="5400" b="1" i="0" u="none" strike="noStrike" cap="none" dirty="0">
                <a:solidFill>
                  <a:srgbClr val="FFFFFF"/>
                </a:solidFill>
                <a:latin typeface="Montserrat"/>
                <a:ea typeface="Montserrat"/>
                <a:cs typeface="Montserrat"/>
                <a:sym typeface="Montserrat"/>
              </a:rPr>
              <a:t> </a:t>
            </a:r>
            <a:endParaRPr lang="es-ES_tradnl" sz="5400" b="0" i="0" u="none" strike="noStrike" cap="none" dirty="0">
              <a:solidFill>
                <a:srgbClr val="000000"/>
              </a:solidFill>
              <a:latin typeface="Arial"/>
              <a:ea typeface="Arial"/>
              <a:cs typeface="Arial"/>
              <a:sym typeface="Arial"/>
            </a:endParaRPr>
          </a:p>
        </p:txBody>
      </p:sp>
      <p:sp>
        <p:nvSpPr>
          <p:cNvPr id="130" name="Google Shape;130;p4">
            <a:extLst>
              <a:ext uri="{FF2B5EF4-FFF2-40B4-BE49-F238E27FC236}">
                <a16:creationId xmlns:a16="http://schemas.microsoft.com/office/drawing/2014/main" id="{2A6AA2D9-2A36-BA5F-96CF-8D0AA1999CE5}"/>
              </a:ext>
            </a:extLst>
          </p:cNvPr>
          <p:cNvSpPr/>
          <p:nvPr/>
        </p:nvSpPr>
        <p:spPr>
          <a:xfrm>
            <a:off x="914400" y="2932017"/>
            <a:ext cx="13055600" cy="6897779"/>
          </a:xfrm>
          <a:prstGeom prst="rect">
            <a:avLst/>
          </a:prstGeom>
          <a:noFill/>
          <a:ln>
            <a:noFill/>
          </a:ln>
        </p:spPr>
        <p:txBody>
          <a:bodyPr spcFirstLastPara="1" wrap="square" lIns="91425" tIns="45700" rIns="91425" bIns="45700" anchor="t" anchorCtr="0">
            <a:noAutofit/>
          </a:bodyPr>
          <a:lstStyle/>
          <a:p>
            <a:pPr algn="l">
              <a:lnSpc>
                <a:spcPct val="100000"/>
              </a:lnSpc>
              <a:spcBef>
                <a:spcPts val="600"/>
              </a:spcBef>
              <a:spcAft>
                <a:spcPts val="600"/>
              </a:spcAft>
            </a:pPr>
            <a:r>
              <a:rPr lang="es-ES_tradnl" sz="2300">
                <a:solidFill>
                  <a:schemeClr val="accent1"/>
                </a:solidFill>
                <a:latin typeface="Montserrat" pitchFamily="2" charset="77"/>
              </a:rPr>
              <a:t> "El PMA-MNH se llevó a cabo en SNNP-R entre julio de 2016 y julio de 2017</a:t>
            </a:r>
            <a:r>
              <a:rPr lang="es-ES_tradnl" sz="2300">
                <a:solidFill>
                  <a:srgbClr val="7030A0"/>
                </a:solidFill>
                <a:latin typeface="Montserrat" pitchFamily="2" charset="77"/>
              </a:rPr>
              <a:t>.  Se incluyeron 44 áreas de enumeración utilizadas en las rondas 1-4 de PMA2020/Etiopía.  </a:t>
            </a:r>
            <a:r>
              <a:rPr lang="es-ES_tradnl" sz="2300">
                <a:solidFill>
                  <a:schemeClr val="accent6"/>
                </a:solidFill>
                <a:latin typeface="Montserrat" pitchFamily="2" charset="77"/>
              </a:rPr>
              <a:t>En el cribado, se identificaron 329 mujeres con seis o más meses de embarazo y, por lo tanto, elegibles para el estudio</a:t>
            </a:r>
            <a:r>
              <a:rPr lang="es-ES_tradnl" sz="2300">
                <a:solidFill>
                  <a:srgbClr val="7030A0"/>
                </a:solidFill>
                <a:latin typeface="Montserrat" pitchFamily="2" charset="77"/>
              </a:rPr>
              <a:t>; todas dieron su consentimiento y se inscribieron. En seis meses, se perdió el seguimiento de ocho mujeres.  En la primera visita de seguimiento se evaluó si habían recibido atención prenatal, atención posnatal y atención del parto en un centro de salud.  La aceptación de la planificación familiar posparto, incluida la elección del método, se evaluó a las seis semanas y a los seis meses del posparto junto con la amenorrea, la actividad sexual, la lactancia materna exclusiva y la fecha de inicio de la planificación familiar.  </a:t>
            </a:r>
            <a:r>
              <a:rPr lang="es-ES_tradnl" sz="2300">
                <a:solidFill>
                  <a:schemeClr val="accent2">
                    <a:lumMod val="75000"/>
                  </a:schemeClr>
                </a:solidFill>
                <a:latin typeface="Montserrat" pitchFamily="2" charset="77"/>
              </a:rPr>
              <a:t>En los análisis exploratorios, incluida la tasa de prevalencia de anticonceptivos modernos, la distribución de las características de los encuestados y la combinación de métodos a los seis meses, se utilizaron ponderaciones de la encuesta para tener en cuenta el complejo diseño de la encuesta. Se utilizó un análisis de regresión de supervivencia paramétrica no ponderada con distribución de Weibull para evaluar los riesgos de la toma de anticonceptivos y las covariables de interés asociadas, incluido el tipo de proveedor de atención prenatal, el parto en el centro, el estado de actividad sexual, la residencia, la paridad y el estado de amenorrea."</a:t>
            </a:r>
          </a:p>
          <a:p>
            <a:pPr>
              <a:spcBef>
                <a:spcPts val="900"/>
              </a:spcBef>
              <a:buSzPct val="110000"/>
              <a:defRPr sz="3000">
                <a:latin typeface="+mj-lt"/>
                <a:ea typeface="+mj-ea"/>
                <a:cs typeface="+mj-cs"/>
                <a:sym typeface="Helvetica"/>
              </a:defRPr>
            </a:pPr>
            <a:endParaRPr lang="es-ES_tradnl" sz="2300" kern="100">
              <a:effectLst/>
              <a:latin typeface="Montserrat" pitchFamily="2" charset="77"/>
              <a:ea typeface="Aptos" panose="020B0004020202020204" pitchFamily="34" charset="0"/>
              <a:cs typeface="Times New Roman" panose="02020603050405020304" pitchFamily="18" charset="0"/>
            </a:endParaRPr>
          </a:p>
          <a:p>
            <a:pPr>
              <a:spcBef>
                <a:spcPts val="900"/>
              </a:spcBef>
              <a:buSzPct val="110000"/>
              <a:defRPr sz="3000">
                <a:latin typeface="+mj-lt"/>
                <a:ea typeface="+mj-ea"/>
                <a:cs typeface="+mj-cs"/>
                <a:sym typeface="Helvetica"/>
              </a:defRPr>
            </a:pPr>
            <a:endParaRPr lang="es-ES_tradnl" sz="2300">
              <a:latin typeface="Montserrat" pitchFamily="2" charset="77"/>
            </a:endParaRPr>
          </a:p>
        </p:txBody>
      </p:sp>
      <p:sp>
        <p:nvSpPr>
          <p:cNvPr id="4" name="Rectangle 3">
            <a:extLst>
              <a:ext uri="{FF2B5EF4-FFF2-40B4-BE49-F238E27FC236}">
                <a16:creationId xmlns:a16="http://schemas.microsoft.com/office/drawing/2014/main" id="{8090F8AD-8972-7ED9-B827-FBB235FBF960}"/>
              </a:ext>
            </a:extLst>
          </p:cNvPr>
          <p:cNvSpPr/>
          <p:nvPr/>
        </p:nvSpPr>
        <p:spPr>
          <a:xfrm>
            <a:off x="914400" y="9414298"/>
            <a:ext cx="16459200" cy="523220"/>
          </a:xfrm>
          <a:prstGeom prst="rect">
            <a:avLst/>
          </a:prstGeom>
        </p:spPr>
        <p:txBody>
          <a:bodyPr wrap="square">
            <a:spAutoFit/>
          </a:bodyPr>
          <a:lstStyle/>
          <a:p>
            <a:r>
              <a:rPr lang="en-US" dirty="0">
                <a:solidFill>
                  <a:srgbClr val="333333"/>
                </a:solidFill>
                <a:latin typeface="Montserrat" pitchFamily="2" charset="77"/>
                <a:ea typeface="Times New Roman" panose="02020603050405020304" pitchFamily="18" charset="0"/>
                <a:cs typeface="Times New Roman" panose="02020603050405020304" pitchFamily="18" charset="0"/>
              </a:rPr>
              <a:t>Zimmerman L, Ahmed S, et al: Do Maternal Care Contacts Improve Postpartum family planning?  Evidence from a longitudinal cohort study in SNNPR, Ethiopia. Paper presented at: 5th International Conference on FP (ICFP); November 12–15; Kigali, Rwanda. ICFP Program. [online database]. </a:t>
            </a:r>
            <a:r>
              <a:rPr lang="en-US" dirty="0">
                <a:solidFill>
                  <a:srgbClr val="333333"/>
                </a:solidFill>
                <a:latin typeface="Montserrat" pitchFamily="2" charset="77"/>
                <a:ea typeface="Calibri" panose="020F0502020204030204" pitchFamily="34" charset="0"/>
                <a:cs typeface="Times New Roman" panose="02020603050405020304" pitchFamily="18" charset="0"/>
                <a:hlinkClick r:id="rId4"/>
              </a:rPr>
              <a:t>https://www.xcdsystem.com/icfp/program/fhwQ4ds/index.cfm</a:t>
            </a:r>
            <a:endParaRPr lang="en-US" sz="2400" dirty="0">
              <a:effectLst/>
              <a:latin typeface="Montserrat" pitchFamily="2" charset="77"/>
              <a:ea typeface="Calibri" panose="020F0502020204030204" pitchFamily="34" charset="0"/>
              <a:cs typeface="Times New Roman" panose="02020603050405020304" pitchFamily="18" charset="0"/>
            </a:endParaRPr>
          </a:p>
        </p:txBody>
      </p:sp>
      <p:sp>
        <p:nvSpPr>
          <p:cNvPr id="2" name="TextBox 1">
            <a:extLst>
              <a:ext uri="{FF2B5EF4-FFF2-40B4-BE49-F238E27FC236}">
                <a16:creationId xmlns:a16="http://schemas.microsoft.com/office/drawing/2014/main" id="{086937F5-7046-C316-1227-E881E1ED51F5}"/>
              </a:ext>
            </a:extLst>
          </p:cNvPr>
          <p:cNvSpPr txBox="1"/>
          <p:nvPr/>
        </p:nvSpPr>
        <p:spPr>
          <a:xfrm>
            <a:off x="14214104" y="3143292"/>
            <a:ext cx="3254596" cy="430887"/>
          </a:xfrm>
          <a:prstGeom prst="rect">
            <a:avLst/>
          </a:prstGeom>
          <a:noFill/>
          <a:ln>
            <a:solidFill>
              <a:schemeClr val="accent1"/>
            </a:solidFill>
          </a:ln>
        </p:spPr>
        <p:txBody>
          <a:bodyPr wrap="square" rtlCol="0">
            <a:spAutoFit/>
          </a:bodyPr>
          <a:lstStyle/>
          <a:p>
            <a:r>
              <a:rPr lang="en-US" sz="2200" dirty="0">
                <a:solidFill>
                  <a:schemeClr val="accent1"/>
                </a:solidFill>
              </a:rPr>
              <a:t>Lugar y hora</a:t>
            </a:r>
          </a:p>
        </p:txBody>
      </p:sp>
      <p:sp>
        <p:nvSpPr>
          <p:cNvPr id="3" name="TextBox 2">
            <a:extLst>
              <a:ext uri="{FF2B5EF4-FFF2-40B4-BE49-F238E27FC236}">
                <a16:creationId xmlns:a16="http://schemas.microsoft.com/office/drawing/2014/main" id="{E8CE99DC-AEF7-FECF-7526-1D831853C679}"/>
              </a:ext>
            </a:extLst>
          </p:cNvPr>
          <p:cNvSpPr txBox="1"/>
          <p:nvPr/>
        </p:nvSpPr>
        <p:spPr>
          <a:xfrm>
            <a:off x="14214104" y="5333884"/>
            <a:ext cx="3254596" cy="769441"/>
          </a:xfrm>
          <a:prstGeom prst="rect">
            <a:avLst/>
          </a:prstGeom>
          <a:noFill/>
          <a:ln>
            <a:solidFill>
              <a:srgbClr val="7030A0"/>
            </a:solidFill>
          </a:ln>
        </p:spPr>
        <p:txBody>
          <a:bodyPr wrap="square" rtlCol="0">
            <a:spAutoFit/>
          </a:bodyPr>
          <a:lstStyle/>
          <a:p>
            <a:r>
              <a:rPr lang="en-US" sz="2200" dirty="0">
                <a:solidFill>
                  <a:srgbClr val="7030A0"/>
                </a:solidFill>
              </a:rPr>
              <a:t>Diseño del estudio/fuente de datos</a:t>
            </a:r>
          </a:p>
        </p:txBody>
      </p:sp>
      <p:sp>
        <p:nvSpPr>
          <p:cNvPr id="5" name="TextBox 4">
            <a:extLst>
              <a:ext uri="{FF2B5EF4-FFF2-40B4-BE49-F238E27FC236}">
                <a16:creationId xmlns:a16="http://schemas.microsoft.com/office/drawing/2014/main" id="{00D8B9B3-63FC-F572-D222-F0E8C8DFF4DF}"/>
              </a:ext>
            </a:extLst>
          </p:cNvPr>
          <p:cNvSpPr txBox="1"/>
          <p:nvPr/>
        </p:nvSpPr>
        <p:spPr>
          <a:xfrm>
            <a:off x="14214104" y="4223335"/>
            <a:ext cx="3254596" cy="430887"/>
          </a:xfrm>
          <a:prstGeom prst="rect">
            <a:avLst/>
          </a:prstGeom>
          <a:noFill/>
          <a:ln>
            <a:solidFill>
              <a:schemeClr val="accent6"/>
            </a:solidFill>
          </a:ln>
        </p:spPr>
        <p:txBody>
          <a:bodyPr wrap="square" rtlCol="0">
            <a:spAutoFit/>
          </a:bodyPr>
          <a:lstStyle/>
          <a:p>
            <a:r>
              <a:rPr lang="en-US" sz="2200" dirty="0">
                <a:solidFill>
                  <a:schemeClr val="accent6"/>
                </a:solidFill>
              </a:rPr>
              <a:t>Tamaño de la muestra</a:t>
            </a:r>
          </a:p>
        </p:txBody>
      </p:sp>
      <p:sp>
        <p:nvSpPr>
          <p:cNvPr id="6" name="TextBox 5">
            <a:extLst>
              <a:ext uri="{FF2B5EF4-FFF2-40B4-BE49-F238E27FC236}">
                <a16:creationId xmlns:a16="http://schemas.microsoft.com/office/drawing/2014/main" id="{5D2BD825-242A-9722-00A5-D4D8DDBD56FB}"/>
              </a:ext>
            </a:extLst>
          </p:cNvPr>
          <p:cNvSpPr txBox="1"/>
          <p:nvPr/>
        </p:nvSpPr>
        <p:spPr>
          <a:xfrm>
            <a:off x="14214104" y="7401637"/>
            <a:ext cx="3254596" cy="430887"/>
          </a:xfrm>
          <a:prstGeom prst="rect">
            <a:avLst/>
          </a:prstGeom>
          <a:noFill/>
          <a:ln>
            <a:solidFill>
              <a:schemeClr val="accent2"/>
            </a:solidFill>
          </a:ln>
        </p:spPr>
        <p:txBody>
          <a:bodyPr wrap="square" rtlCol="0">
            <a:spAutoFit/>
          </a:bodyPr>
          <a:lstStyle/>
          <a:p>
            <a:r>
              <a:rPr lang="en-US" sz="2200" dirty="0">
                <a:solidFill>
                  <a:schemeClr val="accent2">
                    <a:lumMod val="75000"/>
                  </a:schemeClr>
                </a:solidFill>
              </a:rPr>
              <a:t>Enfoque analítico</a:t>
            </a:r>
          </a:p>
        </p:txBody>
      </p:sp>
    </p:spTree>
    <p:extLst>
      <p:ext uri="{BB962C8B-B14F-4D97-AF65-F5344CB8AC3E}">
        <p14:creationId xmlns:p14="http://schemas.microsoft.com/office/powerpoint/2010/main" val="301890570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C41CCB-8E68-2E64-6A96-33B03CF43677}"/>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8A29FBC2-5C5D-7EA6-6437-C320F7347864}"/>
              </a:ext>
            </a:extLst>
          </p:cNvPr>
          <p:cNvSpPr/>
          <p:nvPr/>
        </p:nvSpPr>
        <p:spPr>
          <a:xfrm>
            <a:off x="642" y="1"/>
            <a:ext cx="18286716" cy="10286423"/>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161E37"/>
          </a:solidFill>
        </p:spPr>
        <p:txBody>
          <a:bodyPr wrap="square" lIns="0" tIns="0" rIns="0" bIns="0" rtlCol="0"/>
          <a:lstStyle/>
          <a:p>
            <a:endParaRPr lang="es-ES_tradnl" sz="1638"/>
          </a:p>
        </p:txBody>
      </p:sp>
      <p:pic>
        <p:nvPicPr>
          <p:cNvPr id="3" name="object 3">
            <a:extLst>
              <a:ext uri="{FF2B5EF4-FFF2-40B4-BE49-F238E27FC236}">
                <a16:creationId xmlns:a16="http://schemas.microsoft.com/office/drawing/2014/main" id="{0EF83FB0-28B3-B6FC-7FD8-49F7068444F9}"/>
              </a:ext>
            </a:extLst>
          </p:cNvPr>
          <p:cNvPicPr/>
          <p:nvPr/>
        </p:nvPicPr>
        <p:blipFill>
          <a:blip r:embed="rId2" cstate="print"/>
          <a:stretch>
            <a:fillRect/>
          </a:stretch>
        </p:blipFill>
        <p:spPr>
          <a:xfrm>
            <a:off x="9344649" y="1556733"/>
            <a:ext cx="8942709" cy="8729544"/>
          </a:xfrm>
          <a:prstGeom prst="rect">
            <a:avLst/>
          </a:prstGeom>
        </p:spPr>
      </p:pic>
      <p:pic>
        <p:nvPicPr>
          <p:cNvPr id="4" name="object 4">
            <a:extLst>
              <a:ext uri="{FF2B5EF4-FFF2-40B4-BE49-F238E27FC236}">
                <a16:creationId xmlns:a16="http://schemas.microsoft.com/office/drawing/2014/main" id="{0531CEF8-5784-E982-00DE-C7774289A1AE}"/>
              </a:ext>
            </a:extLst>
          </p:cNvPr>
          <p:cNvPicPr/>
          <p:nvPr/>
        </p:nvPicPr>
        <p:blipFill>
          <a:blip r:embed="rId3" cstate="print"/>
          <a:stretch>
            <a:fillRect/>
          </a:stretch>
        </p:blipFill>
        <p:spPr>
          <a:xfrm>
            <a:off x="-33866" y="-17005"/>
            <a:ext cx="8942709" cy="8729544"/>
          </a:xfrm>
          <a:prstGeom prst="rect">
            <a:avLst/>
          </a:prstGeom>
        </p:spPr>
      </p:pic>
      <p:sp>
        <p:nvSpPr>
          <p:cNvPr id="5" name="object 5">
            <a:extLst>
              <a:ext uri="{FF2B5EF4-FFF2-40B4-BE49-F238E27FC236}">
                <a16:creationId xmlns:a16="http://schemas.microsoft.com/office/drawing/2014/main" id="{26A2C897-DD29-68ED-E754-1C3F8AD57BAF}"/>
              </a:ext>
            </a:extLst>
          </p:cNvPr>
          <p:cNvSpPr txBox="1"/>
          <p:nvPr/>
        </p:nvSpPr>
        <p:spPr>
          <a:xfrm>
            <a:off x="0" y="4296968"/>
            <a:ext cx="18252849" cy="1123160"/>
          </a:xfrm>
          <a:prstGeom prst="rect">
            <a:avLst/>
          </a:prstGeom>
        </p:spPr>
        <p:txBody>
          <a:bodyPr vert="horz" wrap="square" lIns="0" tIns="15018" rIns="0" bIns="0" rtlCol="0">
            <a:spAutoFit/>
          </a:bodyPr>
          <a:lstStyle/>
          <a:p>
            <a:pPr algn="ctr"/>
            <a:r>
              <a:rPr lang="es-ES_tradnl" sz="7200" b="1" dirty="0">
                <a:solidFill>
                  <a:srgbClr val="FFFFFF"/>
                </a:solidFill>
                <a:latin typeface="Montserrat"/>
                <a:ea typeface="Montserrat"/>
                <a:cs typeface="Montserrat"/>
                <a:sym typeface="Montserrat"/>
              </a:rPr>
              <a:t>Resultados</a:t>
            </a:r>
            <a:endParaRPr lang="es-ES_tradnl" sz="7200" b="1" i="0" u="none" strike="noStrike" cap="none" dirty="0">
              <a:solidFill>
                <a:srgbClr val="FFFFFF"/>
              </a:solidFill>
              <a:latin typeface="Montserrat"/>
              <a:ea typeface="Montserrat"/>
              <a:cs typeface="Montserrat"/>
              <a:sym typeface="Montserrat"/>
            </a:endParaRPr>
          </a:p>
        </p:txBody>
      </p:sp>
      <p:sp>
        <p:nvSpPr>
          <p:cNvPr id="8" name="Google Shape;80;p1">
            <a:extLst>
              <a:ext uri="{FF2B5EF4-FFF2-40B4-BE49-F238E27FC236}">
                <a16:creationId xmlns:a16="http://schemas.microsoft.com/office/drawing/2014/main" id="{248839FB-67EB-7EEF-5E58-03E87AD0116D}"/>
              </a:ext>
            </a:extLst>
          </p:cNvPr>
          <p:cNvSpPr txBox="1"/>
          <p:nvPr/>
        </p:nvSpPr>
        <p:spPr>
          <a:xfrm>
            <a:off x="5123799" y="6091920"/>
            <a:ext cx="8441700" cy="646331"/>
          </a:xfrm>
          <a:prstGeom prst="rect">
            <a:avLst/>
          </a:prstGeom>
          <a:noFill/>
          <a:ln>
            <a:noFill/>
          </a:ln>
        </p:spPr>
        <p:txBody>
          <a:bodyPr spcFirstLastPara="1" wrap="square" lIns="0" tIns="0" rIns="0" bIns="0" anchor="t" anchorCtr="0">
            <a:spAutoFit/>
          </a:bodyPr>
          <a:lstStyle/>
          <a:p>
            <a:pPr marL="0" marR="0" lvl="0" indent="0" algn="ctr" rtl="0">
              <a:lnSpc>
                <a:spcPct val="150000"/>
              </a:lnSpc>
              <a:spcBef>
                <a:spcPts val="0"/>
              </a:spcBef>
              <a:spcAft>
                <a:spcPts val="0"/>
              </a:spcAft>
              <a:buClr>
                <a:srgbClr val="000000"/>
              </a:buClr>
              <a:buSzPts val="1700"/>
              <a:buFont typeface="Arial"/>
              <a:buNone/>
            </a:pPr>
            <a:r>
              <a:rPr lang="es-ES_tradnl" sz="2800" i="0" u="none" strike="noStrike" cap="none" dirty="0">
                <a:solidFill>
                  <a:srgbClr val="FFFFFF"/>
                </a:solidFill>
                <a:latin typeface="Montserrat"/>
                <a:ea typeface="Montserrat"/>
                <a:cs typeface="Montserrat"/>
                <a:sym typeface="Montserrat"/>
              </a:rPr>
              <a:t>2</a:t>
            </a:r>
            <a:r>
              <a:rPr lang="es-ES_tradnl" sz="2800" dirty="0">
                <a:solidFill>
                  <a:srgbClr val="FFFFFF"/>
                </a:solidFill>
                <a:latin typeface="Montserrat"/>
                <a:ea typeface="Montserrat"/>
                <a:cs typeface="Montserrat"/>
                <a:sym typeface="Montserrat"/>
              </a:rPr>
              <a:t>5</a:t>
            </a:r>
            <a:r>
              <a:rPr lang="es-ES_tradnl" sz="2800" i="0" u="none" strike="noStrike" cap="none" dirty="0">
                <a:solidFill>
                  <a:srgbClr val="FFFFFF"/>
                </a:solidFill>
                <a:latin typeface="Montserrat"/>
                <a:ea typeface="Montserrat"/>
                <a:cs typeface="Montserrat"/>
                <a:sym typeface="Montserrat"/>
              </a:rPr>
              <a:t>0 palabras como máximo</a:t>
            </a:r>
          </a:p>
        </p:txBody>
      </p:sp>
    </p:spTree>
    <p:extLst>
      <p:ext uri="{BB962C8B-B14F-4D97-AF65-F5344CB8AC3E}">
        <p14:creationId xmlns:p14="http://schemas.microsoft.com/office/powerpoint/2010/main" val="19217872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642" y="1"/>
            <a:ext cx="18286716" cy="10286423"/>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161E37"/>
          </a:solidFill>
        </p:spPr>
        <p:txBody>
          <a:bodyPr wrap="square" lIns="0" tIns="0" rIns="0" bIns="0" rtlCol="0"/>
          <a:lstStyle/>
          <a:p>
            <a:endParaRPr sz="1638"/>
          </a:p>
        </p:txBody>
      </p:sp>
      <p:pic>
        <p:nvPicPr>
          <p:cNvPr id="3" name="object 3"/>
          <p:cNvPicPr/>
          <p:nvPr/>
        </p:nvPicPr>
        <p:blipFill>
          <a:blip r:embed="rId2" cstate="print"/>
          <a:stretch>
            <a:fillRect/>
          </a:stretch>
        </p:blipFill>
        <p:spPr>
          <a:xfrm>
            <a:off x="9344649" y="1590599"/>
            <a:ext cx="8942709" cy="8729544"/>
          </a:xfrm>
          <a:prstGeom prst="rect">
            <a:avLst/>
          </a:prstGeom>
        </p:spPr>
      </p:pic>
      <p:pic>
        <p:nvPicPr>
          <p:cNvPr id="4" name="object 4"/>
          <p:cNvPicPr/>
          <p:nvPr/>
        </p:nvPicPr>
        <p:blipFill>
          <a:blip r:embed="rId3" cstate="print"/>
          <a:stretch>
            <a:fillRect/>
          </a:stretch>
        </p:blipFill>
        <p:spPr>
          <a:xfrm>
            <a:off x="-16933" y="-14220"/>
            <a:ext cx="8942709" cy="8729544"/>
          </a:xfrm>
          <a:prstGeom prst="rect">
            <a:avLst/>
          </a:prstGeom>
        </p:spPr>
      </p:pic>
      <p:sp>
        <p:nvSpPr>
          <p:cNvPr id="5" name="object 5"/>
          <p:cNvSpPr txBox="1"/>
          <p:nvPr/>
        </p:nvSpPr>
        <p:spPr>
          <a:xfrm>
            <a:off x="6844822" y="4581632"/>
            <a:ext cx="4999654" cy="1123160"/>
          </a:xfrm>
          <a:prstGeom prst="rect">
            <a:avLst/>
          </a:prstGeom>
        </p:spPr>
        <p:txBody>
          <a:bodyPr vert="horz" wrap="square" lIns="0" tIns="15018" rIns="0" bIns="0" rtlCol="0">
            <a:spAutoFit/>
          </a:bodyPr>
          <a:lstStyle/>
          <a:p>
            <a:pPr algn="ctr"/>
            <a:r>
              <a:rPr lang="en-US" sz="7200" b="1" i="0" u="none" strike="noStrike" cap="none" dirty="0">
                <a:solidFill>
                  <a:srgbClr val="FFFFFF"/>
                </a:solidFill>
                <a:latin typeface="Montserrat"/>
                <a:ea typeface="Montserrat"/>
                <a:cs typeface="Montserrat"/>
                <a:sym typeface="Montserrat"/>
              </a:rPr>
              <a:t>¿Por qué? </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838A34A0-E822-0A2A-9276-D1A669C8AFF1}"/>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8E11BE83-F744-EF22-24B4-01D752E5DA36}"/>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48CFFF79-883F-887C-3A93-D99B97DEB1FF}"/>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8BF40346-0895-631A-2074-79D5E9187678}"/>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500F1EEA-B519-4323-18D9-7D13E56E66F2}"/>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C061ED0E-2578-E2F3-67A5-3B452BB9D6F4}"/>
              </a:ext>
            </a:extLst>
          </p:cNvPr>
          <p:cNvSpPr txBox="1"/>
          <p:nvPr/>
        </p:nvSpPr>
        <p:spPr>
          <a:xfrm>
            <a:off x="914400" y="164592"/>
            <a:ext cx="15716100" cy="15124140"/>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s-ES_tradnl" sz="5400" b="1" dirty="0">
                <a:solidFill>
                  <a:srgbClr val="FFFFFF"/>
                </a:solidFill>
                <a:latin typeface="Montserrat"/>
                <a:ea typeface="Montserrat"/>
                <a:cs typeface="Montserrat"/>
                <a:sym typeface="Montserrat"/>
              </a:rPr>
              <a:t>Resultados preliminares o finales</a:t>
            </a: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r>
              <a:rPr lang="es-ES_tradnl" sz="5400" b="1" i="0" u="none" strike="noStrike" cap="none" dirty="0">
                <a:solidFill>
                  <a:srgbClr val="FFFFFF"/>
                </a:solidFill>
                <a:latin typeface="Montserrat"/>
                <a:ea typeface="Montserrat"/>
                <a:cs typeface="Montserrat"/>
                <a:sym typeface="Montserrat"/>
              </a:rPr>
              <a:t> </a:t>
            </a:r>
            <a:endParaRPr lang="es-ES_tradnl" sz="5400" b="0" i="0" u="none" strike="noStrike" cap="none" dirty="0">
              <a:solidFill>
                <a:srgbClr val="000000"/>
              </a:solidFill>
              <a:latin typeface="Arial"/>
              <a:ea typeface="Arial"/>
              <a:cs typeface="Arial"/>
              <a:sym typeface="Arial"/>
            </a:endParaRPr>
          </a:p>
        </p:txBody>
      </p:sp>
      <p:sp>
        <p:nvSpPr>
          <p:cNvPr id="130" name="Google Shape;130;p4">
            <a:extLst>
              <a:ext uri="{FF2B5EF4-FFF2-40B4-BE49-F238E27FC236}">
                <a16:creationId xmlns:a16="http://schemas.microsoft.com/office/drawing/2014/main" id="{1635C3C2-FC5F-E0EF-8FBF-5D198E64468A}"/>
              </a:ext>
            </a:extLst>
          </p:cNvPr>
          <p:cNvSpPr/>
          <p:nvPr/>
        </p:nvSpPr>
        <p:spPr>
          <a:xfrm>
            <a:off x="914400" y="2932017"/>
            <a:ext cx="16459200" cy="3067484"/>
          </a:xfrm>
          <a:prstGeom prst="rect">
            <a:avLst/>
          </a:prstGeom>
          <a:noFill/>
          <a:ln>
            <a:noFill/>
          </a:ln>
        </p:spPr>
        <p:txBody>
          <a:bodyPr spcFirstLastPara="1" wrap="square" lIns="91425" tIns="45700" rIns="91425" bIns="45700" anchor="t" anchorCtr="0">
            <a:noAutofit/>
          </a:bodyPr>
          <a:lstStyle/>
          <a:p>
            <a:pPr marL="457200" indent="-457200" algn="l">
              <a:lnSpc>
                <a:spcPct val="100000"/>
              </a:lnSpc>
              <a:spcBef>
                <a:spcPts val="600"/>
              </a:spcBef>
              <a:spcAft>
                <a:spcPts val="600"/>
              </a:spcAft>
              <a:buBlip>
                <a:blip r:embed="rId4"/>
              </a:buBlip>
            </a:pPr>
            <a:r>
              <a:rPr lang="es-ES_tradnl" sz="3600">
                <a:latin typeface="Montserrat" pitchFamily="2" charset="77"/>
              </a:rPr>
              <a:t>Responda a la(s) pregunta(s) principal(es).</a:t>
            </a:r>
          </a:p>
          <a:p>
            <a:pPr marL="914400" lvl="1" indent="-457200">
              <a:spcBef>
                <a:spcPts val="600"/>
              </a:spcBef>
              <a:spcAft>
                <a:spcPts val="600"/>
              </a:spcAft>
              <a:buBlip>
                <a:blip r:embed="rId4"/>
              </a:buBlip>
            </a:pPr>
            <a:r>
              <a:rPr lang="es-ES_tradnl" sz="3200">
                <a:latin typeface="Montserrat" pitchFamily="2" charset="77"/>
              </a:rPr>
              <a:t>Describa los resultados relevantes del análisis de datos</a:t>
            </a:r>
          </a:p>
          <a:p>
            <a:pPr marL="914400" lvl="1" indent="-457200">
              <a:spcBef>
                <a:spcPts val="600"/>
              </a:spcBef>
              <a:spcAft>
                <a:spcPts val="600"/>
              </a:spcAft>
              <a:buBlip>
                <a:blip r:embed="rId4"/>
              </a:buBlip>
            </a:pPr>
            <a:r>
              <a:rPr lang="es-ES_tradnl" sz="3200">
                <a:latin typeface="Montserrat" pitchFamily="2" charset="77"/>
              </a:rPr>
              <a:t>Deberá abordar cada una de las preguntas o hipótesis de investigación.</a:t>
            </a:r>
          </a:p>
          <a:p>
            <a:pPr lvl="1" indent="-457200">
              <a:spcBef>
                <a:spcPts val="600"/>
              </a:spcBef>
              <a:spcAft>
                <a:spcPts val="600"/>
              </a:spcAft>
              <a:buBlip>
                <a:blip r:embed="rId4"/>
              </a:buBlip>
            </a:pPr>
            <a:r>
              <a:rPr lang="es-ES_tradnl" sz="3600">
                <a:latin typeface="Montserrat" pitchFamily="2" charset="77"/>
                <a:ea typeface="+mj-ea"/>
                <a:cs typeface="+mj-cs"/>
              </a:rPr>
              <a:t>Piense en su público </a:t>
            </a:r>
          </a:p>
          <a:p>
            <a:pPr marL="914400" lvl="1" indent="-457200">
              <a:spcBef>
                <a:spcPts val="600"/>
              </a:spcBef>
              <a:spcAft>
                <a:spcPts val="600"/>
              </a:spcAft>
              <a:buBlip>
                <a:blip r:embed="rId4"/>
              </a:buBlip>
            </a:pPr>
            <a:r>
              <a:rPr lang="es-ES_tradnl" sz="3200">
                <a:latin typeface="Montserrat" pitchFamily="2" charset="77"/>
              </a:rPr>
              <a:t>¿Qué querría saber la comunidad científica de la ICFP? </a:t>
            </a:r>
          </a:p>
          <a:p>
            <a:pPr marL="914400" lvl="1" indent="-457200">
              <a:spcBef>
                <a:spcPts val="600"/>
              </a:spcBef>
              <a:spcAft>
                <a:spcPts val="600"/>
              </a:spcAft>
              <a:buBlip>
                <a:blip r:embed="rId4"/>
              </a:buBlip>
            </a:pPr>
            <a:r>
              <a:rPr lang="es-ES_tradnl" sz="3200">
                <a:latin typeface="Montserrat" pitchFamily="2" charset="77"/>
              </a:rPr>
              <a:t>¿Qué saben ya? </a:t>
            </a:r>
          </a:p>
          <a:p>
            <a:pPr marL="914400" lvl="1" indent="-457200">
              <a:spcBef>
                <a:spcPts val="600"/>
              </a:spcBef>
              <a:spcAft>
                <a:spcPts val="600"/>
              </a:spcAft>
              <a:buBlip>
                <a:blip r:embed="rId4"/>
              </a:buBlip>
            </a:pPr>
            <a:r>
              <a:rPr lang="es-ES_tradnl" sz="3200">
                <a:latin typeface="Montserrat" pitchFamily="2" charset="77"/>
              </a:rPr>
              <a:t>¿Qué novedades aporta su investigación?</a:t>
            </a:r>
          </a:p>
          <a:p>
            <a:pPr marL="914400" lvl="1" indent="-457200">
              <a:spcBef>
                <a:spcPts val="600"/>
              </a:spcBef>
              <a:spcAft>
                <a:spcPts val="600"/>
              </a:spcAft>
              <a:buBlip>
                <a:blip r:embed="rId4"/>
              </a:buBlip>
            </a:pPr>
            <a:r>
              <a:rPr lang="es-ES_tradnl" sz="3200">
                <a:latin typeface="Montserrat" pitchFamily="2" charset="77"/>
              </a:rPr>
              <a:t>¿Hay nuevas relaciones o tendencias que destacar?</a:t>
            </a:r>
          </a:p>
          <a:p>
            <a:pPr marL="457200" indent="-457200" algn="l">
              <a:lnSpc>
                <a:spcPct val="100000"/>
              </a:lnSpc>
              <a:spcBef>
                <a:spcPts val="600"/>
              </a:spcBef>
              <a:spcAft>
                <a:spcPts val="600"/>
              </a:spcAft>
              <a:buBlip>
                <a:blip r:embed="rId4"/>
              </a:buBlip>
            </a:pPr>
            <a:r>
              <a:rPr lang="es-ES_tradnl" sz="3600">
                <a:latin typeface="Montserrat" pitchFamily="2" charset="77"/>
              </a:rPr>
              <a:t>Sea específico y lo más claro posible.</a:t>
            </a:r>
          </a:p>
          <a:p>
            <a:pPr marL="457200" indent="-457200" algn="l">
              <a:lnSpc>
                <a:spcPct val="100000"/>
              </a:lnSpc>
              <a:spcBef>
                <a:spcPts val="600"/>
              </a:spcBef>
              <a:spcAft>
                <a:spcPts val="600"/>
              </a:spcAft>
              <a:buBlip>
                <a:blip r:embed="rId4"/>
              </a:buBlip>
            </a:pPr>
            <a:r>
              <a:rPr lang="es-ES_tradnl" sz="3600">
                <a:latin typeface="Montserrat" pitchFamily="2" charset="77"/>
              </a:rPr>
              <a:t>Comunique los resultados positivos y negativos cuando proceda.</a:t>
            </a:r>
          </a:p>
        </p:txBody>
      </p:sp>
    </p:spTree>
    <p:extLst>
      <p:ext uri="{BB962C8B-B14F-4D97-AF65-F5344CB8AC3E}">
        <p14:creationId xmlns:p14="http://schemas.microsoft.com/office/powerpoint/2010/main" val="365082310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D87410A5-B5C9-650A-9B41-1C5869AC7676}"/>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7CFBB694-76D0-2F47-622C-93F0A049C941}"/>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ADE683BE-A7EB-5F86-4E7F-B8A6361A4C30}"/>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699F3F03-2916-EC20-CE39-01013EC08E4E}"/>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593D5856-BAA5-BC3A-5AE7-AAAE0A06A4EC}"/>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5BE0898A-E640-20F7-498A-A9FC499BEC58}"/>
              </a:ext>
            </a:extLst>
          </p:cNvPr>
          <p:cNvSpPr txBox="1"/>
          <p:nvPr/>
        </p:nvSpPr>
        <p:spPr>
          <a:xfrm>
            <a:off x="914400" y="164592"/>
            <a:ext cx="15716100" cy="15124140"/>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s-ES_tradnl" sz="5400" b="1" dirty="0">
                <a:solidFill>
                  <a:srgbClr val="FFFFFF"/>
                </a:solidFill>
                <a:latin typeface="Montserrat"/>
                <a:ea typeface="Montserrat"/>
                <a:cs typeface="Montserrat"/>
                <a:sym typeface="Montserrat"/>
              </a:rPr>
              <a:t>Resultados preliminares o finales</a:t>
            </a: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r>
              <a:rPr lang="es-ES_tradnl" sz="5400" b="1" i="0" u="none" strike="noStrike" cap="none" dirty="0">
                <a:solidFill>
                  <a:srgbClr val="FFFFFF"/>
                </a:solidFill>
                <a:latin typeface="Montserrat"/>
                <a:ea typeface="Montserrat"/>
                <a:cs typeface="Montserrat"/>
                <a:sym typeface="Montserrat"/>
              </a:rPr>
              <a:t> </a:t>
            </a:r>
            <a:endParaRPr lang="es-ES_tradnl" sz="5400" b="0" i="0" u="none" strike="noStrike" cap="none" dirty="0">
              <a:solidFill>
                <a:srgbClr val="000000"/>
              </a:solidFill>
              <a:latin typeface="Arial"/>
              <a:ea typeface="Arial"/>
              <a:cs typeface="Arial"/>
              <a:sym typeface="Arial"/>
            </a:endParaRPr>
          </a:p>
        </p:txBody>
      </p:sp>
      <p:sp>
        <p:nvSpPr>
          <p:cNvPr id="130" name="Google Shape;130;p4">
            <a:extLst>
              <a:ext uri="{FF2B5EF4-FFF2-40B4-BE49-F238E27FC236}">
                <a16:creationId xmlns:a16="http://schemas.microsoft.com/office/drawing/2014/main" id="{2D6B74D4-0309-9C67-933E-F04627F07595}"/>
              </a:ext>
            </a:extLst>
          </p:cNvPr>
          <p:cNvSpPr/>
          <p:nvPr/>
        </p:nvSpPr>
        <p:spPr>
          <a:xfrm>
            <a:off x="914400" y="2932017"/>
            <a:ext cx="16459200" cy="3067484"/>
          </a:xfrm>
          <a:prstGeom prst="rect">
            <a:avLst/>
          </a:prstGeom>
          <a:noFill/>
          <a:ln>
            <a:noFill/>
          </a:ln>
        </p:spPr>
        <p:txBody>
          <a:bodyPr spcFirstLastPara="1" wrap="square" lIns="91425" tIns="45700" rIns="91425" bIns="45700" anchor="t" anchorCtr="0">
            <a:noAutofit/>
          </a:bodyPr>
          <a:lstStyle/>
          <a:p>
            <a:pPr marL="571500" indent="-571500" algn="l">
              <a:lnSpc>
                <a:spcPct val="100000"/>
              </a:lnSpc>
              <a:spcBef>
                <a:spcPts val="600"/>
              </a:spcBef>
              <a:spcAft>
                <a:spcPts val="600"/>
              </a:spcAft>
              <a:buBlip>
                <a:blip r:embed="rId4"/>
              </a:buBlip>
            </a:pPr>
            <a:r>
              <a:rPr lang="es-ES_tradnl" sz="4400">
                <a:latin typeface="Montserrat" pitchFamily="2" charset="77"/>
              </a:rPr>
              <a:t>Organice primero sus resultados para empezar con los resultados descriptivos antes que con los analíticos </a:t>
            </a:r>
            <a:endParaRPr lang="es-ES_tradnl" sz="4400">
              <a:solidFill>
                <a:schemeClr val="accent1"/>
              </a:solidFill>
              <a:highlight>
                <a:srgbClr val="FFFF00"/>
              </a:highlight>
              <a:latin typeface="Montserrat" pitchFamily="2" charset="77"/>
            </a:endParaRPr>
          </a:p>
          <a:p>
            <a:pPr marL="571500" indent="-571500" algn="l">
              <a:lnSpc>
                <a:spcPct val="100000"/>
              </a:lnSpc>
              <a:spcBef>
                <a:spcPts val="600"/>
              </a:spcBef>
              <a:spcAft>
                <a:spcPts val="600"/>
              </a:spcAft>
              <a:buBlip>
                <a:blip r:embed="rId4"/>
              </a:buBlip>
            </a:pPr>
            <a:r>
              <a:rPr lang="es-ES_tradnl" sz="4400">
                <a:latin typeface="Montserrat" pitchFamily="2" charset="77"/>
              </a:rPr>
              <a:t>Comunique sus resultados paralelamente a su metodología </a:t>
            </a:r>
          </a:p>
          <a:p>
            <a:pPr marL="571500" indent="-571500" algn="l">
              <a:lnSpc>
                <a:spcPct val="100000"/>
              </a:lnSpc>
              <a:spcBef>
                <a:spcPts val="600"/>
              </a:spcBef>
              <a:spcAft>
                <a:spcPts val="600"/>
              </a:spcAft>
              <a:buBlip>
                <a:blip r:embed="rId4"/>
              </a:buBlip>
            </a:pPr>
            <a:r>
              <a:rPr lang="es-ES_tradnl" sz="4400">
                <a:latin typeface="Montserrat" pitchFamily="2" charset="77"/>
              </a:rPr>
              <a:t>Para resúmenes de investigación cuantitativa:</a:t>
            </a:r>
          </a:p>
          <a:p>
            <a:pPr marL="914400" lvl="1" indent="-457200">
              <a:spcBef>
                <a:spcPts val="600"/>
              </a:spcBef>
              <a:spcAft>
                <a:spcPts val="600"/>
              </a:spcAft>
              <a:buBlip>
                <a:blip r:embed="rId4"/>
              </a:buBlip>
            </a:pPr>
            <a:r>
              <a:rPr lang="es-ES_tradnl" sz="2800">
                <a:latin typeface="Montserrat" pitchFamily="2" charset="77"/>
              </a:rPr>
              <a:t>Indique las asociaciones con intervalos de confianza o valores p. </a:t>
            </a:r>
          </a:p>
          <a:p>
            <a:pPr marL="114300" lvl="1" indent="-571500">
              <a:spcBef>
                <a:spcPts val="600"/>
              </a:spcBef>
              <a:spcAft>
                <a:spcPts val="600"/>
              </a:spcAft>
              <a:buBlip>
                <a:blip r:embed="rId4"/>
              </a:buBlip>
            </a:pPr>
            <a:r>
              <a:rPr lang="es-ES_tradnl" sz="4400">
                <a:latin typeface="Montserrat" pitchFamily="2" charset="77"/>
                <a:ea typeface="+mj-ea"/>
                <a:cs typeface="+mj-cs"/>
              </a:rPr>
              <a:t>Para el resumen de investigación cualitativa</a:t>
            </a:r>
          </a:p>
          <a:p>
            <a:pPr lvl="2" indent="-457200">
              <a:spcBef>
                <a:spcPts val="600"/>
              </a:spcBef>
              <a:spcAft>
                <a:spcPts val="600"/>
              </a:spcAft>
              <a:buBlip>
                <a:blip r:embed="rId4"/>
              </a:buBlip>
            </a:pPr>
            <a:r>
              <a:rPr lang="es-ES_tradnl" sz="2800">
                <a:latin typeface="Montserrat" pitchFamily="2" charset="77"/>
              </a:rPr>
              <a:t>Los resultados deben ser ricos en profundidad, detalles y matices. </a:t>
            </a:r>
          </a:p>
          <a:p>
            <a:pPr lvl="2" indent="-457200">
              <a:spcBef>
                <a:spcPts val="600"/>
              </a:spcBef>
              <a:spcAft>
                <a:spcPts val="600"/>
              </a:spcAft>
              <a:buBlip>
                <a:blip r:embed="rId4"/>
              </a:buBlip>
            </a:pPr>
            <a:r>
              <a:rPr lang="es-ES_tradnl" sz="2800">
                <a:latin typeface="Montserrat" pitchFamily="2" charset="77"/>
              </a:rPr>
              <a:t>Claramente vinculados a la metodología utilizada para llegar a ellos y que aborden las preguntas o hipótesis de investigación descritas.</a:t>
            </a:r>
          </a:p>
        </p:txBody>
      </p:sp>
    </p:spTree>
    <p:extLst>
      <p:ext uri="{BB962C8B-B14F-4D97-AF65-F5344CB8AC3E}">
        <p14:creationId xmlns:p14="http://schemas.microsoft.com/office/powerpoint/2010/main" val="277112679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AB434E4E-0288-CA67-2DD2-328602C9735F}"/>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EF84F91A-82CE-B21B-56DD-F64FD4168755}"/>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9EAAB37E-3586-81C1-2924-DB9B9E1D1F2F}"/>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DC748C88-E1D7-F5A4-9A1C-13A6C715A703}"/>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ABEFBBE9-9BC9-28F8-C9DB-63D0E3FC2B83}"/>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8E4BB981-3360-FA09-D62F-7BDE7F3C5E36}"/>
              </a:ext>
            </a:extLst>
          </p:cNvPr>
          <p:cNvSpPr txBox="1"/>
          <p:nvPr/>
        </p:nvSpPr>
        <p:spPr>
          <a:xfrm>
            <a:off x="914400" y="164592"/>
            <a:ext cx="15716100" cy="15124140"/>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s-ES_tradnl" sz="5400" b="1" dirty="0">
                <a:solidFill>
                  <a:srgbClr val="FFFFFF"/>
                </a:solidFill>
                <a:latin typeface="Montserrat"/>
                <a:ea typeface="Montserrat"/>
                <a:cs typeface="Montserrat"/>
                <a:sym typeface="Montserrat"/>
              </a:rPr>
              <a:t>Resultados preliminares o finales</a:t>
            </a: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r>
              <a:rPr lang="es-ES_tradnl" sz="5400" b="1" i="0" u="none" strike="noStrike" cap="none" dirty="0">
                <a:solidFill>
                  <a:srgbClr val="FFFFFF"/>
                </a:solidFill>
                <a:latin typeface="Montserrat"/>
                <a:ea typeface="Montserrat"/>
                <a:cs typeface="Montserrat"/>
                <a:sym typeface="Montserrat"/>
              </a:rPr>
              <a:t> </a:t>
            </a:r>
            <a:endParaRPr lang="es-ES_tradnl" sz="5400" b="0" i="0" u="none" strike="noStrike" cap="none" dirty="0">
              <a:solidFill>
                <a:srgbClr val="000000"/>
              </a:solidFill>
              <a:latin typeface="Arial"/>
              <a:ea typeface="Arial"/>
              <a:cs typeface="Arial"/>
              <a:sym typeface="Arial"/>
            </a:endParaRPr>
          </a:p>
        </p:txBody>
      </p:sp>
      <p:sp>
        <p:nvSpPr>
          <p:cNvPr id="130" name="Google Shape;130;p4">
            <a:extLst>
              <a:ext uri="{FF2B5EF4-FFF2-40B4-BE49-F238E27FC236}">
                <a16:creationId xmlns:a16="http://schemas.microsoft.com/office/drawing/2014/main" id="{09C7D395-BF89-B54A-5DDE-8B878C4A4F6B}"/>
              </a:ext>
            </a:extLst>
          </p:cNvPr>
          <p:cNvSpPr/>
          <p:nvPr/>
        </p:nvSpPr>
        <p:spPr>
          <a:xfrm>
            <a:off x="914400" y="2932017"/>
            <a:ext cx="16459200" cy="3067484"/>
          </a:xfrm>
          <a:prstGeom prst="rect">
            <a:avLst/>
          </a:prstGeom>
          <a:noFill/>
          <a:ln>
            <a:noFill/>
          </a:ln>
        </p:spPr>
        <p:txBody>
          <a:bodyPr spcFirstLastPara="1" wrap="square" lIns="91425" tIns="45700" rIns="91425" bIns="45700" anchor="t" anchorCtr="0">
            <a:noAutofit/>
          </a:bodyPr>
          <a:lstStyle/>
          <a:p>
            <a:pPr marL="457200" indent="-457200" algn="l">
              <a:lnSpc>
                <a:spcPct val="100000"/>
              </a:lnSpc>
              <a:spcBef>
                <a:spcPts val="600"/>
              </a:spcBef>
              <a:spcAft>
                <a:spcPts val="600"/>
              </a:spcAft>
              <a:buBlip>
                <a:blip r:embed="rId4"/>
              </a:buBlip>
            </a:pPr>
            <a:r>
              <a:rPr lang="es-ES_tradnl" sz="3200" dirty="0">
                <a:latin typeface="Montserrat" pitchFamily="2" charset="77"/>
              </a:rPr>
              <a:t>No es necesario que sus resultados sean definitivos para ser presentados, PERO los resúmenes que presentan al menos algunos resultados son más sólidos que los que sólo presentan resultados anticipados.</a:t>
            </a:r>
          </a:p>
          <a:p>
            <a:pPr marL="457200" indent="-457200" algn="l">
              <a:lnSpc>
                <a:spcPct val="100000"/>
              </a:lnSpc>
              <a:spcBef>
                <a:spcPts val="600"/>
              </a:spcBef>
              <a:spcAft>
                <a:spcPts val="600"/>
              </a:spcAft>
              <a:buBlip>
                <a:blip r:embed="rId4"/>
              </a:buBlip>
            </a:pPr>
            <a:r>
              <a:rPr lang="es-ES_tradnl" sz="3200" b="1" dirty="0">
                <a:latin typeface="Montserrat" pitchFamily="2" charset="77"/>
              </a:rPr>
              <a:t>Que Hacer: </a:t>
            </a:r>
          </a:p>
          <a:p>
            <a:pPr marL="914400" lvl="1" indent="-457200">
              <a:spcBef>
                <a:spcPts val="600"/>
              </a:spcBef>
              <a:spcAft>
                <a:spcPts val="600"/>
              </a:spcAft>
              <a:buBlip>
                <a:blip r:embed="rId4"/>
              </a:buBlip>
            </a:pPr>
            <a:r>
              <a:rPr lang="es-ES_tradnl" sz="3200" dirty="0">
                <a:latin typeface="Montserrat" pitchFamily="2" charset="77"/>
              </a:rPr>
              <a:t>Concéntrese en los resultados clave relacionados con sus preguntas de investigación</a:t>
            </a:r>
          </a:p>
          <a:p>
            <a:pPr marL="914400" lvl="1" indent="-457200">
              <a:spcBef>
                <a:spcPts val="600"/>
              </a:spcBef>
              <a:spcAft>
                <a:spcPts val="600"/>
              </a:spcAft>
              <a:buBlip>
                <a:blip r:embed="rId4"/>
              </a:buBlip>
            </a:pPr>
            <a:r>
              <a:rPr lang="es-ES_tradnl" sz="3200" dirty="0">
                <a:latin typeface="Montserrat" pitchFamily="2" charset="77"/>
              </a:rPr>
              <a:t>Presente los resultados aunque no sean los esperados, incluso sin relaciones si son de interés central para la pregunta de investigación.</a:t>
            </a:r>
          </a:p>
          <a:p>
            <a:pPr marL="457200" indent="-457200" algn="l">
              <a:lnSpc>
                <a:spcPct val="100000"/>
              </a:lnSpc>
              <a:spcBef>
                <a:spcPts val="600"/>
              </a:spcBef>
              <a:spcAft>
                <a:spcPts val="600"/>
              </a:spcAft>
              <a:buBlip>
                <a:blip r:embed="rId4"/>
              </a:buBlip>
            </a:pPr>
            <a:r>
              <a:rPr lang="es-ES_tradnl" sz="3200" b="1" dirty="0">
                <a:latin typeface="Montserrat" pitchFamily="2" charset="77"/>
              </a:rPr>
              <a:t>Que no hacer:</a:t>
            </a:r>
          </a:p>
          <a:p>
            <a:pPr marL="914400" lvl="1" indent="-457200">
              <a:spcBef>
                <a:spcPts val="600"/>
              </a:spcBef>
              <a:spcAft>
                <a:spcPts val="600"/>
              </a:spcAft>
              <a:buBlip>
                <a:blip r:embed="rId4"/>
              </a:buBlip>
            </a:pPr>
            <a:r>
              <a:rPr lang="es-ES_tradnl" sz="3200" dirty="0">
                <a:latin typeface="Montserrat" pitchFamily="2" charset="77"/>
              </a:rPr>
              <a:t>Centrarse en los resultados de los análisis descriptivos en detrimento de los resultados clave</a:t>
            </a:r>
          </a:p>
        </p:txBody>
      </p:sp>
    </p:spTree>
    <p:extLst>
      <p:ext uri="{BB962C8B-B14F-4D97-AF65-F5344CB8AC3E}">
        <p14:creationId xmlns:p14="http://schemas.microsoft.com/office/powerpoint/2010/main" val="262025953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D696AE95-49F3-C659-395B-BE084FB20080}"/>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5D7CF7BD-42A4-2FB9-2732-EC9FB267534D}"/>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9F01D3D4-9B09-F827-9AF8-B7F17F74A6F6}"/>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D66D3F5C-40E9-11C3-EF93-CC02FC6A50A2}"/>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B8BCF166-1BFF-FC97-F566-E062774F19EB}"/>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423D3FBA-44C7-E49E-67B5-31F242D1B7CF}"/>
              </a:ext>
            </a:extLst>
          </p:cNvPr>
          <p:cNvSpPr txBox="1"/>
          <p:nvPr/>
        </p:nvSpPr>
        <p:spPr>
          <a:xfrm>
            <a:off x="914400" y="164592"/>
            <a:ext cx="15716100" cy="11633954"/>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s-ES_tradnl" sz="5400" b="1" dirty="0">
                <a:solidFill>
                  <a:srgbClr val="FFFFFF"/>
                </a:solidFill>
                <a:latin typeface="Montserrat"/>
                <a:ea typeface="Montserrat"/>
                <a:cs typeface="Montserrat"/>
                <a:sym typeface="Montserrat"/>
              </a:rPr>
              <a:t>Ejemplo</a:t>
            </a: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r>
              <a:rPr lang="es-ES_tradnl" sz="5400" b="1" i="0" u="none" strike="noStrike" cap="none" dirty="0">
                <a:solidFill>
                  <a:srgbClr val="FFFFFF"/>
                </a:solidFill>
                <a:latin typeface="Montserrat"/>
                <a:ea typeface="Montserrat"/>
                <a:cs typeface="Montserrat"/>
                <a:sym typeface="Montserrat"/>
              </a:rPr>
              <a:t> </a:t>
            </a:r>
            <a:endParaRPr lang="es-ES_tradnl" sz="5400" b="0" i="0" u="none" strike="noStrike" cap="none" dirty="0">
              <a:solidFill>
                <a:srgbClr val="000000"/>
              </a:solidFill>
              <a:latin typeface="Arial"/>
              <a:ea typeface="Arial"/>
              <a:cs typeface="Arial"/>
              <a:sym typeface="Arial"/>
            </a:endParaRPr>
          </a:p>
        </p:txBody>
      </p:sp>
      <p:sp>
        <p:nvSpPr>
          <p:cNvPr id="130" name="Google Shape;130;p4">
            <a:extLst>
              <a:ext uri="{FF2B5EF4-FFF2-40B4-BE49-F238E27FC236}">
                <a16:creationId xmlns:a16="http://schemas.microsoft.com/office/drawing/2014/main" id="{4FEF6E72-CA40-08A0-9BFD-81179587966F}"/>
              </a:ext>
            </a:extLst>
          </p:cNvPr>
          <p:cNvSpPr/>
          <p:nvPr/>
        </p:nvSpPr>
        <p:spPr>
          <a:xfrm>
            <a:off x="914400" y="2932017"/>
            <a:ext cx="16459200" cy="6897779"/>
          </a:xfrm>
          <a:prstGeom prst="rect">
            <a:avLst/>
          </a:prstGeom>
          <a:noFill/>
          <a:ln>
            <a:noFill/>
          </a:ln>
        </p:spPr>
        <p:txBody>
          <a:bodyPr spcFirstLastPara="1" wrap="square" lIns="91425" tIns="45700" rIns="91425" bIns="45700" anchor="t" anchorCtr="0">
            <a:noAutofit/>
          </a:bodyPr>
          <a:lstStyle/>
          <a:p>
            <a:pPr algn="l">
              <a:lnSpc>
                <a:spcPct val="100000"/>
              </a:lnSpc>
              <a:spcBef>
                <a:spcPts val="600"/>
              </a:spcBef>
              <a:spcAft>
                <a:spcPts val="600"/>
              </a:spcAft>
            </a:pPr>
            <a:r>
              <a:rPr lang="es-ES_tradnl" sz="2200">
                <a:solidFill>
                  <a:schemeClr val="accent1"/>
                </a:solidFill>
                <a:latin typeface="Montserrat" pitchFamily="2" charset="77"/>
              </a:rPr>
              <a:t> "Menos de la mitad de las mujeres declararon haber recibido algún tipo de asesoramiento sobre planificación familiar posparto antes del parto (47,2%), a pesar de que el 82,9% de las mujeres recibieron al menos una visita al centro de atención prenatal.  A los seis meses, el 43,1% de las mujeres declararon utilizar algún método anticonceptivo.  De ellos, los implantes representaban el 22,4% de la combinación de métodos y los inyectables el 66,0%.   Más de la mitad de todas las usuarias de un método moderno (55,6%) informaron haber recibido su método de una HEW; estos porcentajes fueron más altos entre las usuarias de implantes (65,9%) y de inyectables (59,8%). </a:t>
            </a:r>
            <a:r>
              <a:rPr lang="es-ES_tradnl" sz="2200">
                <a:solidFill>
                  <a:schemeClr val="accent6"/>
                </a:solidFill>
                <a:latin typeface="Montserrat" pitchFamily="2" charset="77"/>
              </a:rPr>
              <a:t>Las pruebas de rangos logarítmicos para la igualdad de las funciones de supervivencia demostraron diferencias estadísticamente significativas en la toma de anticonceptivos entre el tipo de proveedor de atención prenatal y la entrega en un centro de salud.  Después de ajustar por otras covariables, hubo diferencias estadísticamente significativas entre las mujeres que recibieron atención prenatal de un proveedor calificado que no fuera un HEW y las mujeres que no recibieron atención prenatal de un proveedor calificado.  </a:t>
            </a:r>
            <a:r>
              <a:rPr lang="es-ES_tradnl" sz="2200">
                <a:solidFill>
                  <a:schemeClr val="accent2"/>
                </a:solidFill>
                <a:latin typeface="Montserrat" pitchFamily="2" charset="77"/>
              </a:rPr>
              <a:t>Las mujeres que informaron de al menos una visita con profesionales sanitarios distintos de los HEW iniciaron el uso de anticonceptivos en una proporción 1,6 veces mayor que las mujeres que no lo hicieron (p=0,03).  </a:t>
            </a:r>
            <a:r>
              <a:rPr lang="es-ES_tradnl" sz="2200">
                <a:solidFill>
                  <a:srgbClr val="7030A0"/>
                </a:solidFill>
                <a:latin typeface="Montserrat" pitchFamily="2" charset="77"/>
              </a:rPr>
              <a:t>No hubo diferencias estadísticamente significativas entre las mujeres que dieron a luz en un centro de salud y las que lo hicieron en casa (HR: 1,16; p=0,57). Las mujeres que no habían reanudado las relaciones sexuales con su pareja desde el nacimiento del niño y las mujeres que seguían amenorreicas tenían tasas significativamente más bajas de uso de anticonceptivos que sus homólogas ((HR: 0,17, p&lt;,001) y (HR: 0,14, p&lt;,001), respectivamente). No hubo diferencias en la tasa de uso de anticonceptivos según el lugar de residencia o la paridad."</a:t>
            </a:r>
            <a:endParaRPr lang="es-ES_tradnl" sz="2200" kern="100">
              <a:effectLst/>
              <a:latin typeface="Montserrat" pitchFamily="2" charset="77"/>
              <a:ea typeface="Aptos" panose="020B0004020202020204" pitchFamily="34" charset="0"/>
              <a:cs typeface="Times New Roman" panose="02020603050405020304" pitchFamily="18" charset="0"/>
            </a:endParaRPr>
          </a:p>
          <a:p>
            <a:pPr>
              <a:spcBef>
                <a:spcPts val="900"/>
              </a:spcBef>
              <a:buSzPct val="110000"/>
              <a:defRPr sz="3000">
                <a:latin typeface="+mj-lt"/>
                <a:ea typeface="+mj-ea"/>
                <a:cs typeface="+mj-cs"/>
                <a:sym typeface="Helvetica"/>
              </a:defRPr>
            </a:pPr>
            <a:endParaRPr lang="es-ES_tradnl" sz="2200" kern="100">
              <a:effectLst/>
              <a:latin typeface="Montserrat" pitchFamily="2" charset="77"/>
              <a:ea typeface="Aptos" panose="020B0004020202020204" pitchFamily="34" charset="0"/>
              <a:cs typeface="Times New Roman" panose="02020603050405020304" pitchFamily="18" charset="0"/>
            </a:endParaRPr>
          </a:p>
          <a:p>
            <a:pPr>
              <a:spcBef>
                <a:spcPts val="900"/>
              </a:spcBef>
              <a:buSzPct val="110000"/>
              <a:defRPr sz="3000">
                <a:latin typeface="+mj-lt"/>
                <a:ea typeface="+mj-ea"/>
                <a:cs typeface="+mj-cs"/>
                <a:sym typeface="Helvetica"/>
              </a:defRPr>
            </a:pPr>
            <a:endParaRPr lang="es-ES_tradnl" sz="2200">
              <a:latin typeface="Montserrat" pitchFamily="2" charset="77"/>
            </a:endParaRPr>
          </a:p>
        </p:txBody>
      </p:sp>
      <p:sp>
        <p:nvSpPr>
          <p:cNvPr id="3" name="Rectangle 2">
            <a:extLst>
              <a:ext uri="{FF2B5EF4-FFF2-40B4-BE49-F238E27FC236}">
                <a16:creationId xmlns:a16="http://schemas.microsoft.com/office/drawing/2014/main" id="{0A5007A1-2108-28F5-B429-CD21A523A257}"/>
              </a:ext>
            </a:extLst>
          </p:cNvPr>
          <p:cNvSpPr/>
          <p:nvPr/>
        </p:nvSpPr>
        <p:spPr>
          <a:xfrm>
            <a:off x="914400" y="9414298"/>
            <a:ext cx="16459200" cy="523220"/>
          </a:xfrm>
          <a:prstGeom prst="rect">
            <a:avLst/>
          </a:prstGeom>
        </p:spPr>
        <p:txBody>
          <a:bodyPr wrap="square">
            <a:spAutoFit/>
          </a:bodyPr>
          <a:lstStyle/>
          <a:p>
            <a:r>
              <a:rPr lang="en-US" dirty="0">
                <a:solidFill>
                  <a:srgbClr val="333333"/>
                </a:solidFill>
                <a:latin typeface="Montserrat" pitchFamily="2" charset="77"/>
                <a:ea typeface="Times New Roman" panose="02020603050405020304" pitchFamily="18" charset="0"/>
                <a:cs typeface="Times New Roman" panose="02020603050405020304" pitchFamily="18" charset="0"/>
              </a:rPr>
              <a:t>Zimmerman L, Ahmed S, et al: Do Maternal Care Contacts Improve Postpartum family planning?  Evidence from a longitudinal cohort study in SNNPR, Ethiopia. Paper presented at: 5th International Conference on FP (ICFP); November 12–15; Kigali, Rwanda. ICFP Program. [online database]. </a:t>
            </a:r>
            <a:r>
              <a:rPr lang="en-US" dirty="0">
                <a:solidFill>
                  <a:srgbClr val="333333"/>
                </a:solidFill>
                <a:latin typeface="Montserrat" pitchFamily="2" charset="77"/>
                <a:ea typeface="Calibri" panose="020F0502020204030204" pitchFamily="34" charset="0"/>
                <a:cs typeface="Times New Roman" panose="02020603050405020304" pitchFamily="18" charset="0"/>
                <a:hlinkClick r:id="rId4"/>
              </a:rPr>
              <a:t>https://www.xcdsystem.com/icfp/program/fhwQ4ds/index.cfm</a:t>
            </a:r>
            <a:endParaRPr lang="en-US" sz="2400" dirty="0">
              <a:effectLst/>
              <a:latin typeface="Montserrat" pitchFamily="2" charset="77"/>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59261199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1CF5B6-41AB-F863-0051-8452F1D8D0D8}"/>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CE07A8D5-2119-35EE-D14F-CA2E39AA3C45}"/>
              </a:ext>
            </a:extLst>
          </p:cNvPr>
          <p:cNvSpPr/>
          <p:nvPr/>
        </p:nvSpPr>
        <p:spPr>
          <a:xfrm>
            <a:off x="642" y="1"/>
            <a:ext cx="18286716" cy="10286423"/>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161E37"/>
          </a:solidFill>
        </p:spPr>
        <p:txBody>
          <a:bodyPr wrap="square" lIns="0" tIns="0" rIns="0" bIns="0" rtlCol="0"/>
          <a:lstStyle/>
          <a:p>
            <a:endParaRPr lang="es-ES_tradnl" sz="1638"/>
          </a:p>
        </p:txBody>
      </p:sp>
      <p:pic>
        <p:nvPicPr>
          <p:cNvPr id="3" name="object 3">
            <a:extLst>
              <a:ext uri="{FF2B5EF4-FFF2-40B4-BE49-F238E27FC236}">
                <a16:creationId xmlns:a16="http://schemas.microsoft.com/office/drawing/2014/main" id="{E9119028-D71F-43E6-AC5E-23835F61AED7}"/>
              </a:ext>
            </a:extLst>
          </p:cNvPr>
          <p:cNvPicPr/>
          <p:nvPr/>
        </p:nvPicPr>
        <p:blipFill>
          <a:blip r:embed="rId2" cstate="print"/>
          <a:stretch>
            <a:fillRect/>
          </a:stretch>
        </p:blipFill>
        <p:spPr>
          <a:xfrm>
            <a:off x="9344649" y="1556733"/>
            <a:ext cx="8942709" cy="8729544"/>
          </a:xfrm>
          <a:prstGeom prst="rect">
            <a:avLst/>
          </a:prstGeom>
        </p:spPr>
      </p:pic>
      <p:pic>
        <p:nvPicPr>
          <p:cNvPr id="4" name="object 4">
            <a:extLst>
              <a:ext uri="{FF2B5EF4-FFF2-40B4-BE49-F238E27FC236}">
                <a16:creationId xmlns:a16="http://schemas.microsoft.com/office/drawing/2014/main" id="{39802DF6-510C-FA1E-56AA-C77FAE2129C6}"/>
              </a:ext>
            </a:extLst>
          </p:cNvPr>
          <p:cNvPicPr/>
          <p:nvPr/>
        </p:nvPicPr>
        <p:blipFill>
          <a:blip r:embed="rId3" cstate="print"/>
          <a:stretch>
            <a:fillRect/>
          </a:stretch>
        </p:blipFill>
        <p:spPr>
          <a:xfrm>
            <a:off x="-33866" y="-17005"/>
            <a:ext cx="8942709" cy="8729544"/>
          </a:xfrm>
          <a:prstGeom prst="rect">
            <a:avLst/>
          </a:prstGeom>
        </p:spPr>
      </p:pic>
      <p:sp>
        <p:nvSpPr>
          <p:cNvPr id="5" name="object 5">
            <a:extLst>
              <a:ext uri="{FF2B5EF4-FFF2-40B4-BE49-F238E27FC236}">
                <a16:creationId xmlns:a16="http://schemas.microsoft.com/office/drawing/2014/main" id="{5AC310F6-7BD0-8C72-7DF0-6E71528FEFAA}"/>
              </a:ext>
            </a:extLst>
          </p:cNvPr>
          <p:cNvSpPr txBox="1"/>
          <p:nvPr/>
        </p:nvSpPr>
        <p:spPr>
          <a:xfrm>
            <a:off x="35151" y="4117632"/>
            <a:ext cx="18252849" cy="2231156"/>
          </a:xfrm>
          <a:prstGeom prst="rect">
            <a:avLst/>
          </a:prstGeom>
        </p:spPr>
        <p:txBody>
          <a:bodyPr vert="horz" wrap="square" lIns="0" tIns="15018" rIns="0" bIns="0" rtlCol="0">
            <a:spAutoFit/>
          </a:bodyPr>
          <a:lstStyle/>
          <a:p>
            <a:pPr algn="ctr"/>
            <a:r>
              <a:rPr lang="es-ES_tradnl" sz="7200" b="1">
                <a:solidFill>
                  <a:schemeClr val="bg1"/>
                </a:solidFill>
                <a:latin typeface="Helvetica" pitchFamily="2" charset="0"/>
              </a:rPr>
              <a:t>Aporte de conocimientos </a:t>
            </a:r>
            <a:endParaRPr lang="es-ES_tradnl" sz="7200" b="1">
              <a:solidFill>
                <a:srgbClr val="FFFFFF"/>
              </a:solidFill>
              <a:latin typeface="Montserrat"/>
              <a:ea typeface="Montserrat"/>
              <a:cs typeface="Montserrat"/>
              <a:sym typeface="Montserrat"/>
            </a:endParaRPr>
          </a:p>
          <a:p>
            <a:pPr algn="ctr"/>
            <a:r>
              <a:rPr lang="es-ES_tradnl" sz="7200" b="1">
                <a:solidFill>
                  <a:srgbClr val="FFFFFF"/>
                </a:solidFill>
                <a:latin typeface="Montserrat"/>
                <a:ea typeface="Montserrat"/>
                <a:cs typeface="Montserrat"/>
                <a:sym typeface="Montserrat"/>
              </a:rPr>
              <a:t> </a:t>
            </a:r>
            <a:endParaRPr lang="es-ES_tradnl" sz="7200" b="1" i="0" u="none" strike="noStrike" cap="none">
              <a:solidFill>
                <a:srgbClr val="FFFFFF"/>
              </a:solidFill>
              <a:latin typeface="Montserrat"/>
              <a:ea typeface="Montserrat"/>
              <a:cs typeface="Montserrat"/>
              <a:sym typeface="Montserrat"/>
            </a:endParaRPr>
          </a:p>
        </p:txBody>
      </p:sp>
      <p:sp>
        <p:nvSpPr>
          <p:cNvPr id="8" name="Google Shape;80;p1">
            <a:extLst>
              <a:ext uri="{FF2B5EF4-FFF2-40B4-BE49-F238E27FC236}">
                <a16:creationId xmlns:a16="http://schemas.microsoft.com/office/drawing/2014/main" id="{A6D0A4A9-CD33-FE11-BA59-C46ED7D4705B}"/>
              </a:ext>
            </a:extLst>
          </p:cNvPr>
          <p:cNvSpPr txBox="1"/>
          <p:nvPr/>
        </p:nvSpPr>
        <p:spPr>
          <a:xfrm>
            <a:off x="5123799" y="6091920"/>
            <a:ext cx="8441700" cy="646331"/>
          </a:xfrm>
          <a:prstGeom prst="rect">
            <a:avLst/>
          </a:prstGeom>
          <a:noFill/>
          <a:ln>
            <a:noFill/>
          </a:ln>
        </p:spPr>
        <p:txBody>
          <a:bodyPr spcFirstLastPara="1" wrap="square" lIns="0" tIns="0" rIns="0" bIns="0" anchor="t" anchorCtr="0">
            <a:spAutoFit/>
          </a:bodyPr>
          <a:lstStyle/>
          <a:p>
            <a:pPr marL="0" marR="0" lvl="0" indent="0" algn="ctr" rtl="0">
              <a:lnSpc>
                <a:spcPct val="150000"/>
              </a:lnSpc>
              <a:spcBef>
                <a:spcPts val="0"/>
              </a:spcBef>
              <a:spcAft>
                <a:spcPts val="0"/>
              </a:spcAft>
              <a:buClr>
                <a:srgbClr val="000000"/>
              </a:buClr>
              <a:buSzPts val="1700"/>
              <a:buFont typeface="Arial"/>
              <a:buNone/>
            </a:pPr>
            <a:r>
              <a:rPr lang="es-ES_tradnl" sz="2800" i="0" u="none" strike="noStrike" cap="none" dirty="0">
                <a:solidFill>
                  <a:srgbClr val="FFFFFF"/>
                </a:solidFill>
                <a:latin typeface="Montserrat"/>
                <a:ea typeface="Montserrat"/>
                <a:cs typeface="Montserrat"/>
                <a:sym typeface="Montserrat"/>
              </a:rPr>
              <a:t>2</a:t>
            </a:r>
            <a:r>
              <a:rPr lang="es-ES_tradnl" sz="2800" dirty="0">
                <a:solidFill>
                  <a:srgbClr val="FFFFFF"/>
                </a:solidFill>
                <a:latin typeface="Montserrat"/>
                <a:ea typeface="Montserrat"/>
                <a:cs typeface="Montserrat"/>
                <a:sym typeface="Montserrat"/>
              </a:rPr>
              <a:t>5</a:t>
            </a:r>
            <a:r>
              <a:rPr lang="es-ES_tradnl" sz="2800" i="0" u="none" strike="noStrike" cap="none" dirty="0">
                <a:solidFill>
                  <a:srgbClr val="FFFFFF"/>
                </a:solidFill>
                <a:latin typeface="Montserrat"/>
                <a:ea typeface="Montserrat"/>
                <a:cs typeface="Montserrat"/>
                <a:sym typeface="Montserrat"/>
              </a:rPr>
              <a:t>0 palabras como máximo</a:t>
            </a:r>
          </a:p>
        </p:txBody>
      </p:sp>
    </p:spTree>
    <p:extLst>
      <p:ext uri="{BB962C8B-B14F-4D97-AF65-F5344CB8AC3E}">
        <p14:creationId xmlns:p14="http://schemas.microsoft.com/office/powerpoint/2010/main" val="272830280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8A12D8F0-7E4B-2248-09F7-EB6B6F336A08}"/>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BE6853CE-7553-0F5E-2A21-05A72E075E43}"/>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BCDBA77B-1DAB-C964-E700-2FD87AD15810}"/>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54DE6853-3531-7D33-554D-89D7A9BC176C}"/>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6E43AF95-B7AC-3079-FF38-E0FDBC23925F}"/>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40053A1F-816F-E2FF-B24E-468668CFC927}"/>
              </a:ext>
            </a:extLst>
          </p:cNvPr>
          <p:cNvSpPr txBox="1"/>
          <p:nvPr/>
        </p:nvSpPr>
        <p:spPr>
          <a:xfrm>
            <a:off x="914400" y="164592"/>
            <a:ext cx="15716100" cy="16287536"/>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s-ES_tradnl" sz="5400" b="1" dirty="0">
                <a:solidFill>
                  <a:srgbClr val="FFFFFF"/>
                </a:solidFill>
                <a:latin typeface="Montserrat"/>
                <a:ea typeface="Montserrat"/>
                <a:cs typeface="Montserrat"/>
                <a:sym typeface="Montserrat"/>
              </a:rPr>
              <a:t>Puntos clave importantes </a:t>
            </a: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r>
              <a:rPr lang="es-ES_tradnl" sz="5400" b="1" i="0" u="none" strike="noStrike" cap="none" dirty="0">
                <a:solidFill>
                  <a:srgbClr val="FFFFFF"/>
                </a:solidFill>
                <a:latin typeface="Montserrat"/>
                <a:ea typeface="Montserrat"/>
                <a:cs typeface="Montserrat"/>
                <a:sym typeface="Montserrat"/>
              </a:rPr>
              <a:t> </a:t>
            </a:r>
            <a:endParaRPr lang="es-ES_tradnl" sz="5400" b="0" i="0" u="none" strike="noStrike" cap="none" dirty="0">
              <a:solidFill>
                <a:srgbClr val="000000"/>
              </a:solidFill>
              <a:latin typeface="Arial"/>
              <a:ea typeface="Arial"/>
              <a:cs typeface="Arial"/>
              <a:sym typeface="Arial"/>
            </a:endParaRPr>
          </a:p>
        </p:txBody>
      </p:sp>
      <p:sp>
        <p:nvSpPr>
          <p:cNvPr id="130" name="Google Shape;130;p4">
            <a:extLst>
              <a:ext uri="{FF2B5EF4-FFF2-40B4-BE49-F238E27FC236}">
                <a16:creationId xmlns:a16="http://schemas.microsoft.com/office/drawing/2014/main" id="{573692BE-BED7-8A7D-5D6E-29EB2ABA7784}"/>
              </a:ext>
            </a:extLst>
          </p:cNvPr>
          <p:cNvSpPr/>
          <p:nvPr/>
        </p:nvSpPr>
        <p:spPr>
          <a:xfrm>
            <a:off x="914400" y="3279558"/>
            <a:ext cx="16459200" cy="3067484"/>
          </a:xfrm>
          <a:prstGeom prst="rect">
            <a:avLst/>
          </a:prstGeom>
          <a:noFill/>
          <a:ln>
            <a:noFill/>
          </a:ln>
        </p:spPr>
        <p:txBody>
          <a:bodyPr spcFirstLastPara="1" wrap="square" lIns="91425" tIns="45700" rIns="91425" bIns="45700" anchor="t" anchorCtr="0">
            <a:noAutofit/>
          </a:bodyPr>
          <a:lstStyle/>
          <a:p>
            <a:pPr marL="571500" indent="-571500" algn="l">
              <a:lnSpc>
                <a:spcPct val="100000"/>
              </a:lnSpc>
              <a:spcBef>
                <a:spcPts val="600"/>
              </a:spcBef>
              <a:spcAft>
                <a:spcPts val="600"/>
              </a:spcAft>
              <a:buBlip>
                <a:blip r:embed="rId4"/>
              </a:buBlip>
            </a:pPr>
            <a:r>
              <a:rPr lang="es-ES_tradnl" sz="4000" dirty="0">
                <a:latin typeface="Montserrat" pitchFamily="2" charset="77"/>
              </a:rPr>
              <a:t>Mensaje o lección más importante de su investigación</a:t>
            </a:r>
          </a:p>
          <a:p>
            <a:pPr marL="571500" indent="-571500" algn="l">
              <a:lnSpc>
                <a:spcPct val="100000"/>
              </a:lnSpc>
              <a:spcBef>
                <a:spcPts val="600"/>
              </a:spcBef>
              <a:spcAft>
                <a:spcPts val="600"/>
              </a:spcAft>
              <a:buBlip>
                <a:blip r:embed="rId4"/>
              </a:buBlip>
            </a:pPr>
            <a:r>
              <a:rPr lang="es-ES_tradnl" sz="4000" dirty="0">
                <a:latin typeface="Montserrat" pitchFamily="2" charset="77"/>
              </a:rPr>
              <a:t>Formulación: Pocas frases redactadas con precisión.</a:t>
            </a:r>
          </a:p>
          <a:p>
            <a:pPr marL="571500" indent="-571500" algn="l">
              <a:lnSpc>
                <a:spcPct val="100000"/>
              </a:lnSpc>
              <a:spcBef>
                <a:spcPts val="600"/>
              </a:spcBef>
              <a:spcAft>
                <a:spcPts val="600"/>
              </a:spcAft>
              <a:buBlip>
                <a:blip r:embed="rId4"/>
              </a:buBlip>
            </a:pPr>
            <a:r>
              <a:rPr lang="es-ES_tradnl" sz="4000" dirty="0">
                <a:latin typeface="Montserrat" pitchFamily="2" charset="77"/>
              </a:rPr>
              <a:t>Tres preguntas esenciales:</a:t>
            </a:r>
          </a:p>
          <a:p>
            <a:pPr marL="1028700" lvl="1" indent="-571500">
              <a:spcBef>
                <a:spcPts val="600"/>
              </a:spcBef>
              <a:spcAft>
                <a:spcPts val="600"/>
              </a:spcAft>
              <a:buBlip>
                <a:blip r:embed="rId4"/>
              </a:buBlip>
            </a:pPr>
            <a:r>
              <a:rPr lang="es-ES_tradnl" sz="4000" dirty="0">
                <a:latin typeface="Montserrat" pitchFamily="2" charset="77"/>
              </a:rPr>
              <a:t>Mensaje: ¿Cómo abordan las conclusiones el problema/la carencia?</a:t>
            </a:r>
          </a:p>
          <a:p>
            <a:pPr marL="1028700" lvl="1" indent="-571500">
              <a:spcBef>
                <a:spcPts val="600"/>
              </a:spcBef>
              <a:spcAft>
                <a:spcPts val="600"/>
              </a:spcAft>
              <a:buBlip>
                <a:blip r:embed="rId4"/>
              </a:buBlip>
            </a:pPr>
            <a:r>
              <a:rPr lang="es-ES_tradnl" sz="4000" dirty="0">
                <a:latin typeface="Montserrat" pitchFamily="2" charset="77"/>
              </a:rPr>
              <a:t>Importancia: ¿Cuáles son las implicaciones para el sector?</a:t>
            </a:r>
          </a:p>
          <a:p>
            <a:pPr marL="1028700" lvl="1" indent="-571500">
              <a:spcBef>
                <a:spcPts val="600"/>
              </a:spcBef>
              <a:spcAft>
                <a:spcPts val="600"/>
              </a:spcAft>
              <a:buBlip>
                <a:blip r:embed="rId4"/>
              </a:buBlip>
            </a:pPr>
            <a:r>
              <a:rPr lang="es-ES_tradnl" sz="4000" dirty="0">
                <a:latin typeface="Montserrat" pitchFamily="2" charset="77"/>
              </a:rPr>
              <a:t>Perspectiva: ¿Cuáles son las recomendaciones y futuros estudios/programas/intervenciones?</a:t>
            </a:r>
          </a:p>
          <a:p>
            <a:pPr marL="857250" indent="-857250">
              <a:spcBef>
                <a:spcPts val="600"/>
              </a:spcBef>
              <a:buSzPct val="110000"/>
              <a:buBlip>
                <a:blip r:embed="rId4"/>
              </a:buBlip>
              <a:defRPr sz="2800">
                <a:latin typeface="+mj-lt"/>
                <a:ea typeface="+mj-ea"/>
                <a:cs typeface="+mj-cs"/>
                <a:sym typeface="Helvetica"/>
              </a:defRPr>
            </a:pPr>
            <a:endParaRPr lang="es-ES_tradnl" sz="6600" dirty="0">
              <a:latin typeface="Montserrat" pitchFamily="2" charset="77"/>
            </a:endParaRPr>
          </a:p>
        </p:txBody>
      </p:sp>
    </p:spTree>
    <p:extLst>
      <p:ext uri="{BB962C8B-B14F-4D97-AF65-F5344CB8AC3E}">
        <p14:creationId xmlns:p14="http://schemas.microsoft.com/office/powerpoint/2010/main" val="299308943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26F1A02C-755C-E6C6-E808-BD6F7CC0FF29}"/>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6602C973-DB96-2D2E-BCE8-B4B54BC4185C}"/>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52361E8C-3E6D-7F01-A335-1278BFB8F652}"/>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7D39FB55-D5D6-3998-45BD-E08FA270D852}"/>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E77CADB3-B344-EDEB-F0CF-71D847DA2757}"/>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4DCC192E-0A55-59AA-C4DB-73165AEAA8C7}"/>
              </a:ext>
            </a:extLst>
          </p:cNvPr>
          <p:cNvSpPr txBox="1"/>
          <p:nvPr/>
        </p:nvSpPr>
        <p:spPr>
          <a:xfrm>
            <a:off x="914400" y="164592"/>
            <a:ext cx="15716100" cy="17450931"/>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s-ES_tradnl" sz="5400" b="1" dirty="0">
                <a:solidFill>
                  <a:srgbClr val="FFFFFF"/>
                </a:solidFill>
                <a:latin typeface="Montserrat"/>
                <a:ea typeface="Montserrat"/>
                <a:cs typeface="Montserrat"/>
                <a:sym typeface="Montserrat"/>
              </a:rPr>
              <a:t>Puntos clave importantes </a:t>
            </a: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r>
              <a:rPr lang="es-ES_tradnl" sz="5400" b="1" i="0" u="none" strike="noStrike" cap="none" dirty="0">
                <a:solidFill>
                  <a:srgbClr val="FFFFFF"/>
                </a:solidFill>
                <a:latin typeface="Montserrat"/>
                <a:ea typeface="Montserrat"/>
                <a:cs typeface="Montserrat"/>
                <a:sym typeface="Montserrat"/>
              </a:rPr>
              <a:t> </a:t>
            </a:r>
            <a:endParaRPr lang="es-ES_tradnl" sz="5400" b="0" i="0" u="none" strike="noStrike" cap="none" dirty="0">
              <a:solidFill>
                <a:srgbClr val="000000"/>
              </a:solidFill>
              <a:latin typeface="Arial"/>
              <a:ea typeface="Arial"/>
              <a:cs typeface="Arial"/>
              <a:sym typeface="Arial"/>
            </a:endParaRPr>
          </a:p>
        </p:txBody>
      </p:sp>
      <p:sp>
        <p:nvSpPr>
          <p:cNvPr id="130" name="Google Shape;130;p4">
            <a:extLst>
              <a:ext uri="{FF2B5EF4-FFF2-40B4-BE49-F238E27FC236}">
                <a16:creationId xmlns:a16="http://schemas.microsoft.com/office/drawing/2014/main" id="{53838ACA-EA08-011F-BCDC-5965C175FA57}"/>
              </a:ext>
            </a:extLst>
          </p:cNvPr>
          <p:cNvSpPr/>
          <p:nvPr/>
        </p:nvSpPr>
        <p:spPr>
          <a:xfrm>
            <a:off x="914400" y="3279558"/>
            <a:ext cx="16459200" cy="3067484"/>
          </a:xfrm>
          <a:prstGeom prst="rect">
            <a:avLst/>
          </a:prstGeom>
          <a:noFill/>
          <a:ln>
            <a:noFill/>
          </a:ln>
        </p:spPr>
        <p:txBody>
          <a:bodyPr spcFirstLastPara="1" wrap="square" lIns="91425" tIns="45700" rIns="91425" bIns="45700" anchor="t" anchorCtr="0">
            <a:noAutofit/>
          </a:bodyPr>
          <a:lstStyle/>
          <a:p>
            <a:pPr marL="571500" indent="-571500" algn="l">
              <a:lnSpc>
                <a:spcPct val="100000"/>
              </a:lnSpc>
              <a:spcBef>
                <a:spcPts val="600"/>
              </a:spcBef>
              <a:spcAft>
                <a:spcPts val="600"/>
              </a:spcAft>
              <a:buBlip>
                <a:blip r:embed="rId4"/>
              </a:buBlip>
            </a:pPr>
            <a:r>
              <a:rPr lang="es-ES_tradnl" sz="3600" dirty="0">
                <a:latin typeface="Montserrat" pitchFamily="2" charset="77"/>
              </a:rPr>
              <a:t>Tus conclusiones </a:t>
            </a:r>
            <a:r>
              <a:rPr lang="es-ES_tradnl" sz="3600" u="sng" dirty="0">
                <a:latin typeface="Montserrat" pitchFamily="2" charset="77"/>
              </a:rPr>
              <a:t>deben </a:t>
            </a:r>
            <a:r>
              <a:rPr lang="es-ES_tradnl" sz="3600" dirty="0">
                <a:latin typeface="Montserrat" pitchFamily="2" charset="77"/>
              </a:rPr>
              <a:t>estar respaldadas con precisión por los datos</a:t>
            </a:r>
          </a:p>
          <a:p>
            <a:pPr marL="571500" indent="-571500" algn="l">
              <a:lnSpc>
                <a:spcPct val="100000"/>
              </a:lnSpc>
              <a:spcBef>
                <a:spcPts val="600"/>
              </a:spcBef>
              <a:spcAft>
                <a:spcPts val="600"/>
              </a:spcAft>
              <a:buBlip>
                <a:blip r:embed="rId4"/>
              </a:buBlip>
            </a:pPr>
            <a:r>
              <a:rPr lang="es-ES_tradnl" sz="3600" dirty="0">
                <a:latin typeface="Montserrat" pitchFamily="2" charset="77"/>
              </a:rPr>
              <a:t>Los puntos clave deben centrarse en la(s) pregunta(s) de investigación objeto de estudio.</a:t>
            </a:r>
          </a:p>
          <a:p>
            <a:pPr marL="571500" indent="-571500" algn="l">
              <a:lnSpc>
                <a:spcPct val="100000"/>
              </a:lnSpc>
              <a:spcBef>
                <a:spcPts val="600"/>
              </a:spcBef>
              <a:spcAft>
                <a:spcPts val="600"/>
              </a:spcAft>
              <a:buBlip>
                <a:blip r:embed="rId4"/>
              </a:buBlip>
            </a:pPr>
            <a:r>
              <a:rPr lang="es-ES_tradnl" sz="3600" dirty="0">
                <a:latin typeface="Montserrat" pitchFamily="2" charset="77"/>
              </a:rPr>
              <a:t>Deje espacio para mencionar hallazgos importantes o inesperados</a:t>
            </a:r>
          </a:p>
          <a:p>
            <a:pPr marL="571500" indent="-571500" algn="l">
              <a:lnSpc>
                <a:spcPct val="100000"/>
              </a:lnSpc>
              <a:spcBef>
                <a:spcPts val="600"/>
              </a:spcBef>
              <a:spcAft>
                <a:spcPts val="600"/>
              </a:spcAft>
              <a:buBlip>
                <a:blip r:embed="rId4"/>
              </a:buBlip>
            </a:pPr>
            <a:r>
              <a:rPr lang="es-ES_tradnl" sz="3600" dirty="0">
                <a:latin typeface="Montserrat" pitchFamily="2" charset="77"/>
              </a:rPr>
              <a:t>Reflexione sobre las implicaciones de sus conclusiones para futuras investigaciones, programas, servicios y políticas de PF.</a:t>
            </a:r>
          </a:p>
          <a:p>
            <a:pPr marL="571500" indent="-571500" algn="l">
              <a:lnSpc>
                <a:spcPct val="100000"/>
              </a:lnSpc>
              <a:spcBef>
                <a:spcPts val="600"/>
              </a:spcBef>
              <a:spcAft>
                <a:spcPts val="600"/>
              </a:spcAft>
              <a:buBlip>
                <a:blip r:embed="rId4"/>
              </a:buBlip>
            </a:pPr>
            <a:r>
              <a:rPr lang="es-ES_tradnl" sz="3600" dirty="0">
                <a:latin typeface="Montserrat" pitchFamily="2" charset="77"/>
              </a:rPr>
              <a:t>Asegúrese de que sus conclusiones sean escrupulosamente honestas y de que ninguna afirmación no esté respaldada por sus datos.</a:t>
            </a:r>
          </a:p>
        </p:txBody>
      </p:sp>
    </p:spTree>
    <p:extLst>
      <p:ext uri="{BB962C8B-B14F-4D97-AF65-F5344CB8AC3E}">
        <p14:creationId xmlns:p14="http://schemas.microsoft.com/office/powerpoint/2010/main" val="164123258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39971F22-58B9-EE0A-C5DA-EBBE106564B8}"/>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8DB71B72-44F3-7AC7-1748-189782162470}"/>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F3397AA9-7F80-0200-0107-5F241C230EBA}"/>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E0E006C3-066F-67F0-5407-D10C5884EC0C}"/>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8375EB4C-30DC-BE76-F1D2-72D6E11B80E4}"/>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46467E0E-EEF1-2AAB-8C48-8400308FB93B}"/>
              </a:ext>
            </a:extLst>
          </p:cNvPr>
          <p:cNvSpPr txBox="1"/>
          <p:nvPr/>
        </p:nvSpPr>
        <p:spPr>
          <a:xfrm>
            <a:off x="914400" y="164592"/>
            <a:ext cx="15716100" cy="11633954"/>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s-ES_tradnl" sz="5400" b="1" dirty="0">
                <a:solidFill>
                  <a:srgbClr val="FFFFFF"/>
                </a:solidFill>
                <a:latin typeface="Montserrat"/>
                <a:ea typeface="Montserrat"/>
                <a:cs typeface="Montserrat"/>
                <a:sym typeface="Montserrat"/>
              </a:rPr>
              <a:t>Ejemplo</a:t>
            </a: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r>
              <a:rPr lang="es-ES_tradnl" sz="5400" b="1" i="0" u="none" strike="noStrike" cap="none" dirty="0">
                <a:solidFill>
                  <a:srgbClr val="FFFFFF"/>
                </a:solidFill>
                <a:latin typeface="Montserrat"/>
                <a:ea typeface="Montserrat"/>
                <a:cs typeface="Montserrat"/>
                <a:sym typeface="Montserrat"/>
              </a:rPr>
              <a:t> </a:t>
            </a:r>
            <a:endParaRPr lang="es-ES_tradnl" sz="5400" b="0" i="0" u="none" strike="noStrike" cap="none" dirty="0">
              <a:solidFill>
                <a:srgbClr val="000000"/>
              </a:solidFill>
              <a:latin typeface="Arial"/>
              <a:ea typeface="Arial"/>
              <a:cs typeface="Arial"/>
              <a:sym typeface="Arial"/>
            </a:endParaRPr>
          </a:p>
        </p:txBody>
      </p:sp>
      <p:sp>
        <p:nvSpPr>
          <p:cNvPr id="130" name="Google Shape;130;p4">
            <a:extLst>
              <a:ext uri="{FF2B5EF4-FFF2-40B4-BE49-F238E27FC236}">
                <a16:creationId xmlns:a16="http://schemas.microsoft.com/office/drawing/2014/main" id="{3D483876-EC79-8188-2C74-AE5DAFE7ACE6}"/>
              </a:ext>
            </a:extLst>
          </p:cNvPr>
          <p:cNvSpPr/>
          <p:nvPr/>
        </p:nvSpPr>
        <p:spPr>
          <a:xfrm>
            <a:off x="914400" y="2932017"/>
            <a:ext cx="16459200" cy="6897779"/>
          </a:xfrm>
          <a:prstGeom prst="rect">
            <a:avLst/>
          </a:prstGeom>
          <a:noFill/>
          <a:ln>
            <a:noFill/>
          </a:ln>
        </p:spPr>
        <p:txBody>
          <a:bodyPr spcFirstLastPara="1" wrap="square" lIns="91425" tIns="45700" rIns="91425" bIns="45700" anchor="t" anchorCtr="0">
            <a:noAutofit/>
          </a:bodyPr>
          <a:lstStyle/>
          <a:p>
            <a:pPr>
              <a:spcBef>
                <a:spcPts val="900"/>
              </a:spcBef>
              <a:buSzPct val="110000"/>
              <a:defRPr sz="3000">
                <a:latin typeface="+mj-lt"/>
                <a:ea typeface="+mj-ea"/>
                <a:cs typeface="+mj-cs"/>
                <a:sym typeface="Helvetica"/>
              </a:defRPr>
            </a:pPr>
            <a:r>
              <a:rPr lang="es-ES_tradnl" sz="2600">
                <a:solidFill>
                  <a:schemeClr val="accent1"/>
                </a:solidFill>
                <a:latin typeface="Montserrat" pitchFamily="2" charset="77"/>
              </a:rPr>
              <a:t> "La aceptación de la planificación familiar posparto a los seis meses es relativamente alta en SNNP-R y no difiere significativamente entre las mujeres urbanas y rurales, lo que refleja el compromiso del gobierno de proporcionar servicios integrales a las poblaciones rurales. </a:t>
            </a:r>
            <a:r>
              <a:rPr lang="es-ES_tradnl" sz="2600">
                <a:latin typeface="Montserrat" pitchFamily="2" charset="77"/>
              </a:rPr>
              <a:t> Las HEW prestan la mayoría de los servicios de anticoncepción moderna a las puérperas, lo que demuestra una vez más el éxito del programa de HEW en la prestación de servicios de anticoncepción, y de métodos de acción prolongada en particular.  </a:t>
            </a:r>
            <a:r>
              <a:rPr lang="es-ES_tradnl" sz="2600">
                <a:solidFill>
                  <a:srgbClr val="00B050"/>
                </a:solidFill>
                <a:latin typeface="Montserrat" pitchFamily="2" charset="77"/>
              </a:rPr>
              <a:t>Sin embargo, la diferencia en el uso de anticonceptivos entre las mujeres que acuden al menos una vez durante el embarazo a un proveedor de atención prenatal cualificado que no sea un HEW y las que no acuden refleja que la generación de demanda y el asesoramiento sobre la PPFP no están siendo prestados eficazmente sólo por los HEW.  </a:t>
            </a:r>
            <a:r>
              <a:rPr lang="es-ES_tradnl" sz="2600">
                <a:solidFill>
                  <a:srgbClr val="7030A0"/>
                </a:solidFill>
                <a:latin typeface="Montserrat" pitchFamily="2" charset="77"/>
              </a:rPr>
              <a:t>Se necesita más información para explicar por qué el asesoramiento sobre la PPFP no se está proporcionando eficazmente fuera del sistema avanzado de atención sanitaria, pero esto demuestra que puede ser necesaria una mayor formación sobre el asesoramiento de la PPFP para los HEW si la PPFP se identifica como una prioridad del gobierno etíope.  También debería prestarse más atención al asesoramiento de las mujeres que pueden estar en riesgo de embarazo incluso estando amenorrea para evitar embarazos no deseados."</a:t>
            </a:r>
            <a:endParaRPr lang="es-ES_tradnl" sz="2600" kern="100">
              <a:effectLst/>
              <a:latin typeface="Montserrat" pitchFamily="2" charset="77"/>
              <a:ea typeface="Aptos" panose="020B0004020202020204" pitchFamily="34" charset="0"/>
              <a:cs typeface="Times New Roman" panose="02020603050405020304" pitchFamily="18" charset="0"/>
            </a:endParaRPr>
          </a:p>
          <a:p>
            <a:pPr>
              <a:spcBef>
                <a:spcPts val="900"/>
              </a:spcBef>
              <a:buSzPct val="110000"/>
              <a:defRPr sz="3000">
                <a:latin typeface="+mj-lt"/>
                <a:ea typeface="+mj-ea"/>
                <a:cs typeface="+mj-cs"/>
                <a:sym typeface="Helvetica"/>
              </a:defRPr>
            </a:pPr>
            <a:endParaRPr lang="es-ES_tradnl" sz="2600" kern="100">
              <a:effectLst/>
              <a:latin typeface="Montserrat" pitchFamily="2" charset="77"/>
              <a:ea typeface="Aptos" panose="020B0004020202020204" pitchFamily="34" charset="0"/>
              <a:cs typeface="Times New Roman" panose="02020603050405020304" pitchFamily="18" charset="0"/>
            </a:endParaRPr>
          </a:p>
          <a:p>
            <a:pPr>
              <a:spcBef>
                <a:spcPts val="900"/>
              </a:spcBef>
              <a:buSzPct val="110000"/>
              <a:defRPr sz="3000">
                <a:latin typeface="+mj-lt"/>
                <a:ea typeface="+mj-ea"/>
                <a:cs typeface="+mj-cs"/>
                <a:sym typeface="Helvetica"/>
              </a:defRPr>
            </a:pPr>
            <a:endParaRPr lang="es-ES_tradnl" sz="2600" kern="100">
              <a:effectLst/>
              <a:latin typeface="Montserrat" pitchFamily="2" charset="77"/>
              <a:ea typeface="Aptos" panose="020B0004020202020204" pitchFamily="34" charset="0"/>
              <a:cs typeface="Times New Roman" panose="02020603050405020304" pitchFamily="18" charset="0"/>
            </a:endParaRPr>
          </a:p>
          <a:p>
            <a:pPr>
              <a:spcBef>
                <a:spcPts val="900"/>
              </a:spcBef>
              <a:buSzPct val="110000"/>
              <a:defRPr sz="3000">
                <a:latin typeface="+mj-lt"/>
                <a:ea typeface="+mj-ea"/>
                <a:cs typeface="+mj-cs"/>
                <a:sym typeface="Helvetica"/>
              </a:defRPr>
            </a:pPr>
            <a:endParaRPr lang="es-ES_tradnl" sz="2600">
              <a:latin typeface="Montserrat" pitchFamily="2" charset="77"/>
            </a:endParaRPr>
          </a:p>
        </p:txBody>
      </p:sp>
      <p:sp>
        <p:nvSpPr>
          <p:cNvPr id="3" name="Rectangle 2">
            <a:extLst>
              <a:ext uri="{FF2B5EF4-FFF2-40B4-BE49-F238E27FC236}">
                <a16:creationId xmlns:a16="http://schemas.microsoft.com/office/drawing/2014/main" id="{0DC8FEBF-60AC-839E-147E-5F766835487A}"/>
              </a:ext>
            </a:extLst>
          </p:cNvPr>
          <p:cNvSpPr/>
          <p:nvPr/>
        </p:nvSpPr>
        <p:spPr>
          <a:xfrm>
            <a:off x="914400" y="9414298"/>
            <a:ext cx="16459200" cy="523220"/>
          </a:xfrm>
          <a:prstGeom prst="rect">
            <a:avLst/>
          </a:prstGeom>
        </p:spPr>
        <p:txBody>
          <a:bodyPr wrap="square">
            <a:spAutoFit/>
          </a:bodyPr>
          <a:lstStyle/>
          <a:p>
            <a:r>
              <a:rPr lang="en-US" dirty="0">
                <a:solidFill>
                  <a:srgbClr val="333333"/>
                </a:solidFill>
                <a:latin typeface="Montserrat" pitchFamily="2" charset="77"/>
                <a:ea typeface="Times New Roman" panose="02020603050405020304" pitchFamily="18" charset="0"/>
                <a:cs typeface="Times New Roman" panose="02020603050405020304" pitchFamily="18" charset="0"/>
              </a:rPr>
              <a:t>Zimmerman L, Ahmed S, et al: Do Maternal Care Contacts Improve Postpartum family planning?  Evidence from a longitudinal cohort study in SNNPR, Ethiopia. Paper presented at: 5th International Conference on FP (ICFP); November 12–15; Kigali, Rwanda. ICFP Program. [online database]. </a:t>
            </a:r>
            <a:r>
              <a:rPr lang="en-US" dirty="0">
                <a:solidFill>
                  <a:srgbClr val="333333"/>
                </a:solidFill>
                <a:latin typeface="Montserrat" pitchFamily="2" charset="77"/>
                <a:ea typeface="Calibri" panose="020F0502020204030204" pitchFamily="34" charset="0"/>
                <a:cs typeface="Times New Roman" panose="02020603050405020304" pitchFamily="18" charset="0"/>
                <a:hlinkClick r:id="rId4"/>
              </a:rPr>
              <a:t>https://www.xcdsystem.com/icfp/program/fhwQ4ds/index.cfm</a:t>
            </a:r>
            <a:endParaRPr lang="en-US" sz="2400" dirty="0">
              <a:effectLst/>
              <a:latin typeface="Montserrat" pitchFamily="2" charset="77"/>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07325635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103F03-8093-C4F4-D55D-F322C0F7EA7F}"/>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7B84B291-EE49-72DF-25DC-DDFF549BBE6D}"/>
              </a:ext>
            </a:extLst>
          </p:cNvPr>
          <p:cNvSpPr/>
          <p:nvPr/>
        </p:nvSpPr>
        <p:spPr>
          <a:xfrm>
            <a:off x="642" y="1"/>
            <a:ext cx="18286716" cy="10286423"/>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161E37"/>
          </a:solidFill>
        </p:spPr>
        <p:txBody>
          <a:bodyPr wrap="square" lIns="0" tIns="0" rIns="0" bIns="0" rtlCol="0"/>
          <a:lstStyle/>
          <a:p>
            <a:endParaRPr lang="es-ES_tradnl" sz="1638"/>
          </a:p>
        </p:txBody>
      </p:sp>
      <p:pic>
        <p:nvPicPr>
          <p:cNvPr id="3" name="object 3">
            <a:extLst>
              <a:ext uri="{FF2B5EF4-FFF2-40B4-BE49-F238E27FC236}">
                <a16:creationId xmlns:a16="http://schemas.microsoft.com/office/drawing/2014/main" id="{BEA59C5C-7E76-8294-44E2-F07343B5463A}"/>
              </a:ext>
            </a:extLst>
          </p:cNvPr>
          <p:cNvPicPr/>
          <p:nvPr/>
        </p:nvPicPr>
        <p:blipFill>
          <a:blip r:embed="rId2" cstate="print"/>
          <a:stretch>
            <a:fillRect/>
          </a:stretch>
        </p:blipFill>
        <p:spPr>
          <a:xfrm>
            <a:off x="9344649" y="1556733"/>
            <a:ext cx="8942709" cy="8729544"/>
          </a:xfrm>
          <a:prstGeom prst="rect">
            <a:avLst/>
          </a:prstGeom>
        </p:spPr>
      </p:pic>
      <p:pic>
        <p:nvPicPr>
          <p:cNvPr id="4" name="object 4">
            <a:extLst>
              <a:ext uri="{FF2B5EF4-FFF2-40B4-BE49-F238E27FC236}">
                <a16:creationId xmlns:a16="http://schemas.microsoft.com/office/drawing/2014/main" id="{5BD552F4-A7EB-8FCD-57B3-8A9DAFC5428C}"/>
              </a:ext>
            </a:extLst>
          </p:cNvPr>
          <p:cNvPicPr/>
          <p:nvPr/>
        </p:nvPicPr>
        <p:blipFill>
          <a:blip r:embed="rId3" cstate="print"/>
          <a:stretch>
            <a:fillRect/>
          </a:stretch>
        </p:blipFill>
        <p:spPr>
          <a:xfrm>
            <a:off x="-33866" y="-17005"/>
            <a:ext cx="8942709" cy="8729544"/>
          </a:xfrm>
          <a:prstGeom prst="rect">
            <a:avLst/>
          </a:prstGeom>
        </p:spPr>
      </p:pic>
      <p:sp>
        <p:nvSpPr>
          <p:cNvPr id="5" name="object 5">
            <a:extLst>
              <a:ext uri="{FF2B5EF4-FFF2-40B4-BE49-F238E27FC236}">
                <a16:creationId xmlns:a16="http://schemas.microsoft.com/office/drawing/2014/main" id="{99DAA8B0-E371-6865-455B-0C2F6511A60A}"/>
              </a:ext>
            </a:extLst>
          </p:cNvPr>
          <p:cNvSpPr txBox="1"/>
          <p:nvPr/>
        </p:nvSpPr>
        <p:spPr>
          <a:xfrm>
            <a:off x="35151" y="3723331"/>
            <a:ext cx="18252849" cy="5555143"/>
          </a:xfrm>
          <a:prstGeom prst="rect">
            <a:avLst/>
          </a:prstGeom>
        </p:spPr>
        <p:txBody>
          <a:bodyPr vert="horz" wrap="square" lIns="0" tIns="15018" rIns="0" bIns="0" rtlCol="0">
            <a:spAutoFit/>
          </a:bodyPr>
          <a:lstStyle/>
          <a:p>
            <a:pPr algn="ctr"/>
            <a:r>
              <a:rPr lang="es-ES_tradnl" sz="7200" b="1" dirty="0">
                <a:solidFill>
                  <a:srgbClr val="FFFFFF"/>
                </a:solidFill>
                <a:latin typeface="Montserrat"/>
                <a:ea typeface="Montserrat"/>
                <a:cs typeface="Montserrat"/>
                <a:sym typeface="Montserrat"/>
              </a:rPr>
              <a:t>Falta de ética </a:t>
            </a:r>
          </a:p>
          <a:p>
            <a:pPr algn="ctr"/>
            <a:r>
              <a:rPr lang="es-ES_tradnl" sz="7200" b="1" dirty="0">
                <a:solidFill>
                  <a:srgbClr val="FFFFFF"/>
                </a:solidFill>
                <a:latin typeface="Montserrat"/>
                <a:ea typeface="Montserrat"/>
                <a:cs typeface="Montserrat"/>
                <a:sym typeface="Montserrat"/>
              </a:rPr>
              <a:t>en la investigación </a:t>
            </a:r>
          </a:p>
          <a:p>
            <a:pPr algn="ctr"/>
            <a:endParaRPr lang="es-ES_tradnl" sz="7200" b="1" dirty="0">
              <a:solidFill>
                <a:srgbClr val="FFFFFF"/>
              </a:solidFill>
              <a:latin typeface="Montserrat"/>
              <a:ea typeface="Montserrat"/>
              <a:cs typeface="Montserrat"/>
              <a:sym typeface="Montserrat"/>
            </a:endParaRPr>
          </a:p>
          <a:p>
            <a:pPr algn="ctr"/>
            <a:endParaRPr lang="es-ES_tradnl" sz="7200" b="1" dirty="0">
              <a:solidFill>
                <a:srgbClr val="FFFFFF"/>
              </a:solidFill>
              <a:latin typeface="Montserrat"/>
              <a:ea typeface="Montserrat"/>
              <a:cs typeface="Montserrat"/>
              <a:sym typeface="Montserrat"/>
            </a:endParaRPr>
          </a:p>
          <a:p>
            <a:pPr algn="ctr"/>
            <a:r>
              <a:rPr lang="es-ES_tradnl" sz="7200" b="1" dirty="0">
                <a:solidFill>
                  <a:srgbClr val="FFFFFF"/>
                </a:solidFill>
                <a:latin typeface="Montserrat"/>
                <a:ea typeface="Montserrat"/>
                <a:cs typeface="Montserrat"/>
                <a:sym typeface="Montserrat"/>
              </a:rPr>
              <a:t> </a:t>
            </a:r>
            <a:endParaRPr lang="es-ES_tradnl" sz="7200" b="1" i="0" u="none" strike="noStrike" cap="none" dirty="0">
              <a:solidFill>
                <a:srgbClr val="FFFFFF"/>
              </a:solidFill>
              <a:latin typeface="Montserrat"/>
              <a:ea typeface="Montserrat"/>
              <a:cs typeface="Montserrat"/>
              <a:sym typeface="Montserrat"/>
            </a:endParaRPr>
          </a:p>
        </p:txBody>
      </p:sp>
    </p:spTree>
    <p:extLst>
      <p:ext uri="{BB962C8B-B14F-4D97-AF65-F5344CB8AC3E}">
        <p14:creationId xmlns:p14="http://schemas.microsoft.com/office/powerpoint/2010/main" val="211634837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CDF04560-D803-E754-CE7E-60188D1368A6}"/>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20A6A525-F592-E268-4C49-9BC632D77656}"/>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0AFDD287-801A-1C45-C4F9-E80F353A297E}"/>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385C2CF3-EF57-1E8B-8A4E-2115B9E22533}"/>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B1F22568-9CFC-4F7C-91EB-33FA3F4A696A}"/>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2C40B33A-4D3F-62F5-CDF2-C2F14BF8A5B3}"/>
              </a:ext>
            </a:extLst>
          </p:cNvPr>
          <p:cNvSpPr txBox="1"/>
          <p:nvPr/>
        </p:nvSpPr>
        <p:spPr>
          <a:xfrm>
            <a:off x="914400" y="164592"/>
            <a:ext cx="15716100" cy="15124140"/>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s-ES_tradnl" sz="5400" b="1" dirty="0">
                <a:solidFill>
                  <a:srgbClr val="FFFFFF"/>
                </a:solidFill>
                <a:latin typeface="Montserrat"/>
                <a:ea typeface="Montserrat"/>
                <a:cs typeface="Montserrat"/>
                <a:sym typeface="Montserrat"/>
              </a:rPr>
              <a:t>La buena conducta en la investigación es esencial</a:t>
            </a: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r>
              <a:rPr lang="es-ES_tradnl" sz="5400" b="1" i="0" u="none" strike="noStrike" cap="none" dirty="0">
                <a:solidFill>
                  <a:srgbClr val="FFFFFF"/>
                </a:solidFill>
                <a:latin typeface="Montserrat"/>
                <a:ea typeface="Montserrat"/>
                <a:cs typeface="Montserrat"/>
                <a:sym typeface="Montserrat"/>
              </a:rPr>
              <a:t> </a:t>
            </a:r>
            <a:endParaRPr lang="es-ES_tradnl" sz="5400" b="0" i="0" u="none" strike="noStrike" cap="none" dirty="0">
              <a:solidFill>
                <a:srgbClr val="000000"/>
              </a:solidFill>
              <a:latin typeface="Arial"/>
              <a:ea typeface="Arial"/>
              <a:cs typeface="Arial"/>
              <a:sym typeface="Arial"/>
            </a:endParaRPr>
          </a:p>
        </p:txBody>
      </p:sp>
      <p:sp>
        <p:nvSpPr>
          <p:cNvPr id="130" name="Google Shape;130;p4">
            <a:extLst>
              <a:ext uri="{FF2B5EF4-FFF2-40B4-BE49-F238E27FC236}">
                <a16:creationId xmlns:a16="http://schemas.microsoft.com/office/drawing/2014/main" id="{C6849A5A-3F03-E24D-8B29-3C1D0807FD94}"/>
              </a:ext>
            </a:extLst>
          </p:cNvPr>
          <p:cNvSpPr/>
          <p:nvPr/>
        </p:nvSpPr>
        <p:spPr>
          <a:xfrm>
            <a:off x="914400" y="3279558"/>
            <a:ext cx="16459200" cy="3067484"/>
          </a:xfrm>
          <a:prstGeom prst="rect">
            <a:avLst/>
          </a:prstGeom>
          <a:noFill/>
          <a:ln>
            <a:noFill/>
          </a:ln>
        </p:spPr>
        <p:txBody>
          <a:bodyPr spcFirstLastPara="1" wrap="square" lIns="91425" tIns="45700" rIns="91425" bIns="45700" anchor="t" anchorCtr="0">
            <a:noAutofit/>
          </a:bodyPr>
          <a:lstStyle/>
          <a:p>
            <a:pPr marL="571500" indent="-571500">
              <a:spcBef>
                <a:spcPts val="600"/>
              </a:spcBef>
              <a:buSzPct val="110000"/>
              <a:buBlip>
                <a:blip r:embed="rId4"/>
              </a:buBlip>
              <a:defRPr sz="2800">
                <a:latin typeface="+mj-lt"/>
                <a:ea typeface="+mj-ea"/>
                <a:cs typeface="+mj-cs"/>
                <a:sym typeface="Helvetica"/>
              </a:defRPr>
            </a:pPr>
            <a:r>
              <a:rPr lang="es-ES_tradnl" sz="3600" dirty="0">
                <a:latin typeface="Montserrat" pitchFamily="2" charset="77"/>
              </a:rPr>
              <a:t>Falsificación: El subcomité científico lleva a cabo investigaciones exhaustivas siempre que se sospecha de la fabricación de datos, y es probable que los documentos de trabajo sean rechazados en tales casos. </a:t>
            </a:r>
            <a:endParaRPr lang="es-ES_tradnl" sz="3600" dirty="0">
              <a:solidFill>
                <a:schemeClr val="accent1"/>
              </a:solidFill>
              <a:latin typeface="Montserrat" pitchFamily="2" charset="77"/>
            </a:endParaRPr>
          </a:p>
          <a:p>
            <a:pPr marL="571500" indent="-571500">
              <a:spcBef>
                <a:spcPts val="600"/>
              </a:spcBef>
              <a:buSzPct val="110000"/>
              <a:buBlip>
                <a:blip r:embed="rId4"/>
              </a:buBlip>
              <a:defRPr sz="2800">
                <a:latin typeface="+mj-lt"/>
                <a:ea typeface="+mj-ea"/>
                <a:cs typeface="+mj-cs"/>
                <a:sym typeface="Helvetica"/>
              </a:defRPr>
            </a:pPr>
            <a:r>
              <a:rPr lang="es-ES_tradnl" sz="3600" dirty="0">
                <a:latin typeface="Montserrat" pitchFamily="2" charset="77"/>
              </a:rPr>
              <a:t>Falsificaciones: Cualquier manipulación de los resultados de la investigación o representación inexacta de los datos puede dar lugar al rechazo de los documentos de trabajo.  </a:t>
            </a:r>
            <a:endParaRPr lang="es-ES_tradnl" sz="3600" dirty="0">
              <a:latin typeface="Montserrat" pitchFamily="2" charset="77"/>
              <a:ea typeface="Calibri Light"/>
              <a:cs typeface="Calibri Light"/>
              <a:sym typeface="Calibri Light"/>
            </a:endParaRPr>
          </a:p>
          <a:p>
            <a:pPr marL="571500" indent="-571500">
              <a:spcBef>
                <a:spcPts val="600"/>
              </a:spcBef>
              <a:buSzPct val="110000"/>
              <a:buBlip>
                <a:blip r:embed="rId4"/>
              </a:buBlip>
              <a:defRPr sz="2800">
                <a:latin typeface="+mj-lt"/>
                <a:ea typeface="+mj-ea"/>
                <a:cs typeface="+mj-cs"/>
                <a:sym typeface="Helvetica"/>
              </a:defRPr>
            </a:pPr>
            <a:r>
              <a:rPr lang="es-ES_tradnl" sz="3600" dirty="0">
                <a:latin typeface="Montserrat" pitchFamily="2" charset="77"/>
              </a:rPr>
              <a:t>Plagio: El uso de palabras, ideas o frases de otro autor sin la debida atribución es estrictamente punible y los documentos de trabajo correspondientes serán rechazados. </a:t>
            </a:r>
          </a:p>
        </p:txBody>
      </p:sp>
      <p:sp>
        <p:nvSpPr>
          <p:cNvPr id="2" name="More on our research ethics policy can be found here https://www.jhsph.edu/offices-and-services/student-affairs/resources/student-policies/_documents/academic-ethics-code.pdf">
            <a:extLst>
              <a:ext uri="{FF2B5EF4-FFF2-40B4-BE49-F238E27FC236}">
                <a16:creationId xmlns:a16="http://schemas.microsoft.com/office/drawing/2014/main" id="{E57DCA88-159A-25F7-1078-451F17AF47D7}"/>
              </a:ext>
            </a:extLst>
          </p:cNvPr>
          <p:cNvSpPr txBox="1"/>
          <p:nvPr/>
        </p:nvSpPr>
        <p:spPr>
          <a:xfrm>
            <a:off x="914401" y="9234265"/>
            <a:ext cx="15966528" cy="7078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p>
            <a:pPr algn="l">
              <a:lnSpc>
                <a:spcPct val="100000"/>
              </a:lnSpc>
              <a:spcBef>
                <a:spcPts val="600"/>
              </a:spcBef>
              <a:spcAft>
                <a:spcPts val="600"/>
              </a:spcAft>
            </a:pPr>
            <a:r>
              <a:rPr lang="es-ES_tradnl" sz="2000" i="1" dirty="0">
                <a:latin typeface="Montserrat" pitchFamily="2" charset="77"/>
              </a:rPr>
              <a:t>Encontrará más información sobre nuestra política de ética en la investigación aquí </a:t>
            </a:r>
            <a:r>
              <a:rPr lang="es-ES_tradnl" sz="2000" i="1" dirty="0">
                <a:latin typeface="Montserrat" pitchFamily="2" charset="77"/>
                <a:hlinkClick r:id="rId5"/>
              </a:rPr>
              <a:t>https://www.jhsph.edu/offices-and-services/student-affairs/resources/student-policies/_documents/academic-ethics-code.pdf</a:t>
            </a:r>
            <a:endParaRPr lang="es-ES_tradnl" sz="2000" i="1" dirty="0">
              <a:latin typeface="Montserrat" pitchFamily="2" charset="77"/>
            </a:endParaRPr>
          </a:p>
        </p:txBody>
      </p:sp>
    </p:spTree>
    <p:extLst>
      <p:ext uri="{BB962C8B-B14F-4D97-AF65-F5344CB8AC3E}">
        <p14:creationId xmlns:p14="http://schemas.microsoft.com/office/powerpoint/2010/main" val="8607292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grpSp>
        <p:nvGrpSpPr>
          <p:cNvPr id="125" name="Google Shape;125;p4"/>
          <p:cNvGrpSpPr/>
          <p:nvPr/>
        </p:nvGrpSpPr>
        <p:grpSpPr>
          <a:xfrm>
            <a:off x="175" y="-152400"/>
            <a:ext cx="18288219" cy="2590820"/>
            <a:chOff x="0" y="-38100"/>
            <a:chExt cx="5123755" cy="850900"/>
          </a:xfrm>
        </p:grpSpPr>
        <p:sp>
          <p:nvSpPr>
            <p:cNvPr id="126" name="Google Shape;126;p4"/>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p:cNvSpPr txBox="1"/>
          <p:nvPr/>
        </p:nvSpPr>
        <p:spPr>
          <a:xfrm>
            <a:off x="914400" y="164592"/>
            <a:ext cx="15716100" cy="5170646"/>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s-ES_tradnl" sz="4800" b="1" i="0" u="none" strike="noStrike" cap="none" dirty="0">
                <a:solidFill>
                  <a:srgbClr val="FFFFFF"/>
                </a:solidFill>
                <a:latin typeface="Montserrat"/>
                <a:ea typeface="Montserrat"/>
                <a:cs typeface="Montserrat"/>
                <a:sym typeface="Montserrat"/>
              </a:rPr>
              <a:t>¿Por qué presentar su investigación en la ICFP? </a:t>
            </a:r>
          </a:p>
          <a:p>
            <a:pPr marL="0" marR="0" lvl="0" indent="0" algn="l" rtl="0">
              <a:lnSpc>
                <a:spcPct val="140006"/>
              </a:lnSpc>
              <a:spcBef>
                <a:spcPts val="0"/>
              </a:spcBef>
              <a:spcAft>
                <a:spcPts val="0"/>
              </a:spcAft>
              <a:buClr>
                <a:srgbClr val="000000"/>
              </a:buClr>
              <a:buSzPts val="6200"/>
              <a:buFont typeface="Arial"/>
              <a:buNone/>
            </a:pPr>
            <a:endParaRPr lang="es-ES_tradnl" sz="48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48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48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r>
              <a:rPr lang="es-ES_tradnl" sz="4800" b="1" i="0" u="none" strike="noStrike" cap="none" dirty="0">
                <a:solidFill>
                  <a:srgbClr val="FFFFFF"/>
                </a:solidFill>
                <a:latin typeface="Montserrat"/>
                <a:ea typeface="Montserrat"/>
                <a:cs typeface="Montserrat"/>
                <a:sym typeface="Montserrat"/>
              </a:rPr>
              <a:t> </a:t>
            </a:r>
            <a:endParaRPr lang="es-ES_tradnl" sz="4800" b="0" i="0" u="none" strike="noStrike" cap="none" dirty="0">
              <a:solidFill>
                <a:srgbClr val="000000"/>
              </a:solidFill>
              <a:latin typeface="Arial"/>
              <a:ea typeface="Arial"/>
              <a:cs typeface="Arial"/>
              <a:sym typeface="Arial"/>
            </a:endParaRPr>
          </a:p>
        </p:txBody>
      </p:sp>
      <p:sp>
        <p:nvSpPr>
          <p:cNvPr id="130" name="Google Shape;130;p4"/>
          <p:cNvSpPr/>
          <p:nvPr/>
        </p:nvSpPr>
        <p:spPr>
          <a:xfrm>
            <a:off x="914400" y="2932017"/>
            <a:ext cx="16459200" cy="6400800"/>
          </a:xfrm>
          <a:prstGeom prst="rect">
            <a:avLst/>
          </a:prstGeom>
          <a:noFill/>
          <a:ln>
            <a:noFill/>
          </a:ln>
        </p:spPr>
        <p:txBody>
          <a:bodyPr spcFirstLastPara="1" wrap="square" lIns="91425" tIns="45700" rIns="91425" bIns="45700" anchor="t" anchorCtr="0">
            <a:noAutofit/>
          </a:bodyPr>
          <a:lstStyle/>
          <a:p>
            <a:pPr marL="571500" marR="0" lvl="0" indent="-571500" algn="l" rtl="0">
              <a:lnSpc>
                <a:spcPct val="100000"/>
              </a:lnSpc>
              <a:spcBef>
                <a:spcPts val="0"/>
              </a:spcBef>
              <a:spcAft>
                <a:spcPts val="0"/>
              </a:spcAft>
              <a:buClr>
                <a:srgbClr val="000000"/>
              </a:buClr>
              <a:buSzPct val="110000"/>
              <a:buBlip>
                <a:blip r:embed="rId4"/>
              </a:buBlip>
            </a:pPr>
            <a:r>
              <a:rPr lang="es-ES_tradnl" sz="3600" dirty="0">
                <a:latin typeface="Montserrat" pitchFamily="2" charset="77"/>
              </a:rPr>
              <a:t>Contribuir al campo de la planificación familiar (PF) con nuevos conocimientos. </a:t>
            </a:r>
          </a:p>
          <a:p>
            <a:pPr marL="571500" marR="0" lvl="0" indent="-571500" algn="l" rtl="0">
              <a:lnSpc>
                <a:spcPct val="100000"/>
              </a:lnSpc>
              <a:spcBef>
                <a:spcPts val="0"/>
              </a:spcBef>
              <a:spcAft>
                <a:spcPts val="0"/>
              </a:spcAft>
              <a:buClr>
                <a:srgbClr val="000000"/>
              </a:buClr>
              <a:buSzPct val="110000"/>
              <a:buBlip>
                <a:blip r:embed="rId4"/>
              </a:buBlip>
            </a:pPr>
            <a:r>
              <a:rPr lang="es-ES_tradnl" sz="3600" dirty="0">
                <a:latin typeface="Montserrat" pitchFamily="2" charset="77"/>
              </a:rPr>
              <a:t>Conozca los avances más recientes en el campo de la PF.</a:t>
            </a:r>
          </a:p>
          <a:p>
            <a:pPr marL="571500" marR="0" lvl="0" indent="-571500" algn="l" rtl="0">
              <a:lnSpc>
                <a:spcPct val="100000"/>
              </a:lnSpc>
              <a:spcBef>
                <a:spcPts val="0"/>
              </a:spcBef>
              <a:spcAft>
                <a:spcPts val="0"/>
              </a:spcAft>
              <a:buClr>
                <a:srgbClr val="000000"/>
              </a:buClr>
              <a:buSzPct val="110000"/>
              <a:buBlip>
                <a:blip r:embed="rId4"/>
              </a:buBlip>
            </a:pPr>
            <a:r>
              <a:rPr lang="es-ES_tradnl" sz="3600" dirty="0">
                <a:latin typeface="Montserrat" pitchFamily="2" charset="77"/>
              </a:rPr>
              <a:t>Dé a conocer su investigación y explore las posibilidades de colaboración.</a:t>
            </a:r>
          </a:p>
          <a:p>
            <a:pPr marL="571500" marR="0" lvl="0" indent="-571500" algn="l" rtl="0">
              <a:lnSpc>
                <a:spcPct val="100000"/>
              </a:lnSpc>
              <a:spcBef>
                <a:spcPts val="0"/>
              </a:spcBef>
              <a:spcAft>
                <a:spcPts val="0"/>
              </a:spcAft>
              <a:buClr>
                <a:srgbClr val="000000"/>
              </a:buClr>
              <a:buSzPct val="110000"/>
              <a:buBlip>
                <a:blip r:embed="rId4"/>
              </a:buBlip>
            </a:pPr>
            <a:r>
              <a:rPr lang="es-ES_tradnl" sz="3600" dirty="0">
                <a:latin typeface="Montserrat" pitchFamily="2" charset="77"/>
              </a:rPr>
              <a:t>Desarrollar nuevas habilidades y prácticas mediante la interacción con otros investigadores, defensores, proveedores de servicios, ejecutores de programas y responsables políticos.</a:t>
            </a:r>
          </a:p>
          <a:p>
            <a:pPr marL="571500" marR="0" lvl="0" indent="-571500" algn="l" rtl="0">
              <a:lnSpc>
                <a:spcPct val="100000"/>
              </a:lnSpc>
              <a:spcBef>
                <a:spcPts val="0"/>
              </a:spcBef>
              <a:spcAft>
                <a:spcPts val="0"/>
              </a:spcAft>
              <a:buClr>
                <a:srgbClr val="000000"/>
              </a:buClr>
              <a:buSzPct val="110000"/>
              <a:buBlip>
                <a:blip r:embed="rId4"/>
              </a:buBlip>
            </a:pPr>
            <a:r>
              <a:rPr lang="es-ES_tradnl" sz="3600" dirty="0">
                <a:latin typeface="Montserrat" pitchFamily="2" charset="77"/>
              </a:rPr>
              <a:t>Contribuir a su desarrollo profesional y a su perfil general.</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4A177E-4E82-3C5E-E71C-522297C92670}"/>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470E81EE-595D-02CE-62DC-866F3A1144CE}"/>
              </a:ext>
            </a:extLst>
          </p:cNvPr>
          <p:cNvSpPr/>
          <p:nvPr/>
        </p:nvSpPr>
        <p:spPr>
          <a:xfrm>
            <a:off x="642" y="1"/>
            <a:ext cx="18286716" cy="10286423"/>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161E37"/>
          </a:solidFill>
        </p:spPr>
        <p:txBody>
          <a:bodyPr wrap="square" lIns="0" tIns="0" rIns="0" bIns="0" rtlCol="0"/>
          <a:lstStyle/>
          <a:p>
            <a:endParaRPr lang="es-ES_tradnl" sz="1638"/>
          </a:p>
        </p:txBody>
      </p:sp>
      <p:pic>
        <p:nvPicPr>
          <p:cNvPr id="3" name="object 3">
            <a:extLst>
              <a:ext uri="{FF2B5EF4-FFF2-40B4-BE49-F238E27FC236}">
                <a16:creationId xmlns:a16="http://schemas.microsoft.com/office/drawing/2014/main" id="{CA2EC848-AB4D-FE39-4E7E-28760E3392D2}"/>
              </a:ext>
            </a:extLst>
          </p:cNvPr>
          <p:cNvPicPr/>
          <p:nvPr/>
        </p:nvPicPr>
        <p:blipFill>
          <a:blip r:embed="rId2" cstate="print"/>
          <a:stretch>
            <a:fillRect/>
          </a:stretch>
        </p:blipFill>
        <p:spPr>
          <a:xfrm>
            <a:off x="9344649" y="1556733"/>
            <a:ext cx="8942709" cy="8729544"/>
          </a:xfrm>
          <a:prstGeom prst="rect">
            <a:avLst/>
          </a:prstGeom>
        </p:spPr>
      </p:pic>
      <p:pic>
        <p:nvPicPr>
          <p:cNvPr id="4" name="object 4">
            <a:extLst>
              <a:ext uri="{FF2B5EF4-FFF2-40B4-BE49-F238E27FC236}">
                <a16:creationId xmlns:a16="http://schemas.microsoft.com/office/drawing/2014/main" id="{AC6CF736-EC08-654C-C2B0-5B654A925323}"/>
              </a:ext>
            </a:extLst>
          </p:cNvPr>
          <p:cNvPicPr/>
          <p:nvPr/>
        </p:nvPicPr>
        <p:blipFill>
          <a:blip r:embed="rId3" cstate="print"/>
          <a:stretch>
            <a:fillRect/>
          </a:stretch>
        </p:blipFill>
        <p:spPr>
          <a:xfrm>
            <a:off x="-33866" y="-17005"/>
            <a:ext cx="8942709" cy="8729544"/>
          </a:xfrm>
          <a:prstGeom prst="rect">
            <a:avLst/>
          </a:prstGeom>
        </p:spPr>
      </p:pic>
      <p:sp>
        <p:nvSpPr>
          <p:cNvPr id="5" name="object 5">
            <a:extLst>
              <a:ext uri="{FF2B5EF4-FFF2-40B4-BE49-F238E27FC236}">
                <a16:creationId xmlns:a16="http://schemas.microsoft.com/office/drawing/2014/main" id="{EF9C6EB7-822C-B79F-84BF-878BAC76B612}"/>
              </a:ext>
            </a:extLst>
          </p:cNvPr>
          <p:cNvSpPr txBox="1"/>
          <p:nvPr/>
        </p:nvSpPr>
        <p:spPr>
          <a:xfrm>
            <a:off x="69017" y="4490754"/>
            <a:ext cx="18252849" cy="3339152"/>
          </a:xfrm>
          <a:prstGeom prst="rect">
            <a:avLst/>
          </a:prstGeom>
        </p:spPr>
        <p:txBody>
          <a:bodyPr vert="horz" wrap="square" lIns="0" tIns="15018" rIns="0" bIns="0" rtlCol="0">
            <a:spAutoFit/>
          </a:bodyPr>
          <a:lstStyle/>
          <a:p>
            <a:pPr algn="ctr"/>
            <a:r>
              <a:rPr lang="es-ES_tradnl" sz="7200" b="1" dirty="0">
                <a:solidFill>
                  <a:srgbClr val="FFFFFF"/>
                </a:solidFill>
                <a:latin typeface="Montserrat"/>
                <a:ea typeface="Montserrat"/>
                <a:cs typeface="Montserrat"/>
                <a:sym typeface="Montserrat"/>
              </a:rPr>
              <a:t>Preguntas frecuentes</a:t>
            </a:r>
          </a:p>
          <a:p>
            <a:pPr algn="ctr"/>
            <a:endParaRPr lang="es-ES_tradnl" sz="7200" b="1" dirty="0">
              <a:solidFill>
                <a:srgbClr val="FFFFFF"/>
              </a:solidFill>
              <a:latin typeface="Montserrat"/>
              <a:ea typeface="Montserrat"/>
              <a:cs typeface="Montserrat"/>
              <a:sym typeface="Montserrat"/>
            </a:endParaRPr>
          </a:p>
          <a:p>
            <a:pPr algn="ctr"/>
            <a:r>
              <a:rPr lang="es-ES_tradnl" sz="7200" b="1" dirty="0">
                <a:solidFill>
                  <a:srgbClr val="FFFFFF"/>
                </a:solidFill>
                <a:latin typeface="Montserrat"/>
                <a:ea typeface="Montserrat"/>
                <a:cs typeface="Montserrat"/>
                <a:sym typeface="Montserrat"/>
              </a:rPr>
              <a:t> </a:t>
            </a:r>
            <a:endParaRPr lang="es-ES_tradnl" sz="7200" b="1" i="0" u="none" strike="noStrike" cap="none" dirty="0">
              <a:solidFill>
                <a:srgbClr val="FFFFFF"/>
              </a:solidFill>
              <a:latin typeface="Montserrat"/>
              <a:ea typeface="Montserrat"/>
              <a:cs typeface="Montserrat"/>
              <a:sym typeface="Montserrat"/>
            </a:endParaRPr>
          </a:p>
        </p:txBody>
      </p:sp>
    </p:spTree>
    <p:extLst>
      <p:ext uri="{BB962C8B-B14F-4D97-AF65-F5344CB8AC3E}">
        <p14:creationId xmlns:p14="http://schemas.microsoft.com/office/powerpoint/2010/main" val="26853023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EF4A31CE-D704-77EC-86DE-56A5789E4B0C}"/>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6864E25D-51B8-0037-9925-2E4CADCD3147}"/>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3C8659AF-D99A-9394-C97C-8676963EEBC1}"/>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B2C04A06-1D4F-7BC1-5964-517499EA27EC}"/>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8A8D95CA-7329-6282-1ED1-D449D73CB3F5}"/>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4AF32684-F8D4-7587-AA33-621DAB7F90B2}"/>
              </a:ext>
            </a:extLst>
          </p:cNvPr>
          <p:cNvSpPr txBox="1"/>
          <p:nvPr/>
        </p:nvSpPr>
        <p:spPr>
          <a:xfrm>
            <a:off x="914400" y="164592"/>
            <a:ext cx="15716100" cy="18614327"/>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s-ES_tradnl" sz="5400" b="1" dirty="0">
                <a:solidFill>
                  <a:srgbClr val="FFFFFF"/>
                </a:solidFill>
                <a:latin typeface="Montserrat"/>
                <a:ea typeface="Montserrat"/>
                <a:cs typeface="Montserrat"/>
                <a:sym typeface="Montserrat"/>
              </a:rPr>
              <a:t>¿Qué resúmenes son susceptibles de ser aceptados en la ICFP?</a:t>
            </a: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r>
              <a:rPr lang="es-ES_tradnl" sz="5400" b="1" i="0" u="none" strike="noStrike" cap="none" dirty="0">
                <a:solidFill>
                  <a:srgbClr val="FFFFFF"/>
                </a:solidFill>
                <a:latin typeface="Montserrat"/>
                <a:ea typeface="Montserrat"/>
                <a:cs typeface="Montserrat"/>
                <a:sym typeface="Montserrat"/>
              </a:rPr>
              <a:t> </a:t>
            </a:r>
            <a:endParaRPr lang="es-ES_tradnl" sz="5400" b="0" i="0" u="none" strike="noStrike" cap="none" dirty="0">
              <a:solidFill>
                <a:srgbClr val="000000"/>
              </a:solidFill>
              <a:latin typeface="Arial"/>
              <a:ea typeface="Arial"/>
              <a:cs typeface="Arial"/>
              <a:sym typeface="Arial"/>
            </a:endParaRPr>
          </a:p>
        </p:txBody>
      </p:sp>
      <p:sp>
        <p:nvSpPr>
          <p:cNvPr id="130" name="Google Shape;130;p4">
            <a:extLst>
              <a:ext uri="{FF2B5EF4-FFF2-40B4-BE49-F238E27FC236}">
                <a16:creationId xmlns:a16="http://schemas.microsoft.com/office/drawing/2014/main" id="{632531F2-04F2-5E9E-0597-7BE46EA58EE9}"/>
              </a:ext>
            </a:extLst>
          </p:cNvPr>
          <p:cNvSpPr/>
          <p:nvPr/>
        </p:nvSpPr>
        <p:spPr>
          <a:xfrm>
            <a:off x="914400" y="3279558"/>
            <a:ext cx="16459200" cy="3067484"/>
          </a:xfrm>
          <a:prstGeom prst="rect">
            <a:avLst/>
          </a:prstGeom>
          <a:noFill/>
          <a:ln>
            <a:noFill/>
          </a:ln>
        </p:spPr>
        <p:txBody>
          <a:bodyPr spcFirstLastPara="1" wrap="square" lIns="91425" tIns="45700" rIns="91425" bIns="45700" anchor="t" anchorCtr="0">
            <a:noAutofit/>
          </a:bodyPr>
          <a:lstStyle/>
          <a:p>
            <a:pPr marL="571500" indent="-571500">
              <a:spcBef>
                <a:spcPts val="600"/>
              </a:spcBef>
              <a:buSzPct val="110000"/>
              <a:buBlip>
                <a:blip r:embed="rId4"/>
              </a:buBlip>
              <a:defRPr sz="2600">
                <a:latin typeface="+mj-lt"/>
                <a:ea typeface="+mj-ea"/>
                <a:cs typeface="+mj-cs"/>
                <a:sym typeface="Helvetica"/>
              </a:defRPr>
            </a:pPr>
            <a:r>
              <a:rPr lang="es-ES_tradnl" sz="3600" dirty="0">
                <a:latin typeface="Montserrat" pitchFamily="2" charset="77"/>
              </a:rPr>
              <a:t>Siguiendo estrictamente las directrices y el recuento de palabras.</a:t>
            </a:r>
            <a:endParaRPr lang="es-ES_tradnl" sz="8000" dirty="0">
              <a:latin typeface="Montserrat" pitchFamily="2" charset="77"/>
              <a:ea typeface="Calibri Light"/>
              <a:cs typeface="Calibri Light"/>
              <a:sym typeface="Calibri Light"/>
            </a:endParaRPr>
          </a:p>
          <a:p>
            <a:pPr marL="571500" indent="-571500">
              <a:spcBef>
                <a:spcPts val="600"/>
              </a:spcBef>
              <a:buSzPct val="110000"/>
              <a:buBlip>
                <a:blip r:embed="rId4"/>
              </a:buBlip>
              <a:defRPr sz="2600">
                <a:latin typeface="+mj-lt"/>
                <a:ea typeface="+mj-ea"/>
                <a:cs typeface="+mj-cs"/>
                <a:sym typeface="Helvetica"/>
              </a:defRPr>
            </a:pPr>
            <a:r>
              <a:rPr lang="es-ES_tradnl" sz="3600" dirty="0">
                <a:latin typeface="Montserrat" pitchFamily="2" charset="77"/>
              </a:rPr>
              <a:t>Presentar nuevos conocimientos o pruebas respaldados por los datos y una metodología de análisis clara.</a:t>
            </a:r>
            <a:endParaRPr lang="es-ES_tradnl" sz="8000" dirty="0">
              <a:latin typeface="Montserrat" pitchFamily="2" charset="77"/>
              <a:ea typeface="Calibri Light"/>
              <a:cs typeface="Calibri Light"/>
              <a:sym typeface="Calibri Light"/>
            </a:endParaRPr>
          </a:p>
          <a:p>
            <a:pPr marL="571500" indent="-571500">
              <a:spcBef>
                <a:spcPts val="600"/>
              </a:spcBef>
              <a:buSzPct val="110000"/>
              <a:buBlip>
                <a:blip r:embed="rId4"/>
              </a:buBlip>
              <a:defRPr sz="2600">
                <a:latin typeface="+mj-lt"/>
                <a:ea typeface="+mj-ea"/>
                <a:cs typeface="+mj-cs"/>
                <a:sym typeface="Helvetica"/>
              </a:defRPr>
            </a:pPr>
            <a:r>
              <a:rPr lang="es-ES_tradnl" sz="3600" dirty="0">
                <a:latin typeface="Montserrat" pitchFamily="2" charset="77"/>
              </a:rPr>
              <a:t> Resúmenes redactados en inglés, francés o español</a:t>
            </a:r>
            <a:endParaRPr lang="es-ES_tradnl" sz="8000" dirty="0">
              <a:latin typeface="Montserrat" pitchFamily="2" charset="77"/>
              <a:ea typeface="Calibri Light"/>
              <a:cs typeface="Calibri Light"/>
              <a:sym typeface="Calibri Light"/>
            </a:endParaRPr>
          </a:p>
          <a:p>
            <a:pPr marL="1028700" lvl="1" indent="-571500">
              <a:spcBef>
                <a:spcPts val="600"/>
              </a:spcBef>
              <a:buSzPct val="110000"/>
              <a:buBlip>
                <a:blip r:embed="rId4"/>
              </a:buBlip>
              <a:defRPr sz="2600">
                <a:latin typeface="+mj-lt"/>
                <a:ea typeface="+mj-ea"/>
                <a:cs typeface="+mj-cs"/>
                <a:sym typeface="Helvetica"/>
              </a:defRPr>
            </a:pPr>
            <a:r>
              <a:rPr lang="es-ES_tradnl" sz="3600" dirty="0">
                <a:latin typeface="Montserrat" pitchFamily="2" charset="77"/>
              </a:rPr>
              <a:t>Los resúmenes en inglés, francés o español tienen las mismas posibilidades de ser aceptados.</a:t>
            </a:r>
          </a:p>
          <a:p>
            <a:pPr marL="1028700" lvl="1" indent="-571500">
              <a:spcBef>
                <a:spcPts val="600"/>
              </a:spcBef>
              <a:buSzPct val="110000"/>
              <a:buBlip>
                <a:blip r:embed="rId4"/>
              </a:buBlip>
              <a:defRPr sz="2600">
                <a:latin typeface="+mj-lt"/>
                <a:ea typeface="+mj-ea"/>
                <a:cs typeface="+mj-cs"/>
                <a:sym typeface="Helvetica"/>
              </a:defRPr>
            </a:pPr>
            <a:r>
              <a:rPr lang="es-ES_tradnl" sz="3600" dirty="0">
                <a:latin typeface="Montserrat" pitchFamily="2" charset="77"/>
              </a:rPr>
              <a:t>Garantizar la claridad del lenguaje utilizado en el resumen </a:t>
            </a:r>
          </a:p>
          <a:p>
            <a:pPr marL="1028700" lvl="1" indent="-571500">
              <a:spcBef>
                <a:spcPts val="600"/>
              </a:spcBef>
              <a:buSzPct val="110000"/>
              <a:buBlip>
                <a:blip r:embed="rId4"/>
              </a:buBlip>
              <a:defRPr sz="2600">
                <a:latin typeface="+mj-lt"/>
                <a:ea typeface="+mj-ea"/>
                <a:cs typeface="+mj-cs"/>
                <a:sym typeface="Helvetica"/>
              </a:defRPr>
            </a:pPr>
            <a:r>
              <a:rPr lang="es-ES_tradnl" sz="3600" dirty="0">
                <a:latin typeface="Montserrat" pitchFamily="2" charset="77"/>
              </a:rPr>
              <a:t>Revise sus resúmenes para asegurarse de que no hay errores ni palabras incorrectas. </a:t>
            </a:r>
          </a:p>
        </p:txBody>
      </p:sp>
    </p:spTree>
    <p:extLst>
      <p:ext uri="{BB962C8B-B14F-4D97-AF65-F5344CB8AC3E}">
        <p14:creationId xmlns:p14="http://schemas.microsoft.com/office/powerpoint/2010/main" val="381931923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C70C5B07-742F-C9A1-C825-63731433B1EB}"/>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5BEC3BA3-8FA0-7A45-0FCF-8669A4453314}"/>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6419B8D9-7CE6-062C-B5B2-CE59E20A37E9}"/>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BF477BB7-98F2-5859-8F1F-E550DAC91CFD}"/>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DC8D0CD3-7676-8E5A-69C3-C28AD8B532B5}"/>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1BAFC3BC-D066-4DE9-429F-CE5D2584A119}"/>
              </a:ext>
            </a:extLst>
          </p:cNvPr>
          <p:cNvSpPr txBox="1"/>
          <p:nvPr/>
        </p:nvSpPr>
        <p:spPr>
          <a:xfrm>
            <a:off x="914400" y="164592"/>
            <a:ext cx="15716100" cy="17450931"/>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s-ES_tradnl" sz="5400" b="1" dirty="0">
                <a:solidFill>
                  <a:srgbClr val="FFFFFF"/>
                </a:solidFill>
                <a:latin typeface="Montserrat"/>
                <a:ea typeface="Montserrat"/>
                <a:cs typeface="Montserrat"/>
                <a:sym typeface="Montserrat"/>
              </a:rPr>
              <a:t>¿Por qué un resumen largo para la ICFP (1000 palabras en vez de 300)? </a:t>
            </a: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r>
              <a:rPr lang="es-ES_tradnl" sz="5400" b="1" i="0" u="none" strike="noStrike" cap="none" dirty="0">
                <a:solidFill>
                  <a:srgbClr val="FFFFFF"/>
                </a:solidFill>
                <a:latin typeface="Montserrat"/>
                <a:ea typeface="Montserrat"/>
                <a:cs typeface="Montserrat"/>
                <a:sym typeface="Montserrat"/>
              </a:rPr>
              <a:t> </a:t>
            </a:r>
            <a:endParaRPr lang="es-ES_tradnl" sz="5400" b="0" i="0" u="none" strike="noStrike" cap="none" dirty="0">
              <a:solidFill>
                <a:srgbClr val="000000"/>
              </a:solidFill>
              <a:latin typeface="Arial"/>
              <a:ea typeface="Arial"/>
              <a:cs typeface="Arial"/>
              <a:sym typeface="Arial"/>
            </a:endParaRPr>
          </a:p>
        </p:txBody>
      </p:sp>
      <p:sp>
        <p:nvSpPr>
          <p:cNvPr id="130" name="Google Shape;130;p4">
            <a:extLst>
              <a:ext uri="{FF2B5EF4-FFF2-40B4-BE49-F238E27FC236}">
                <a16:creationId xmlns:a16="http://schemas.microsoft.com/office/drawing/2014/main" id="{D0B051A0-2CB1-D349-79F3-3A420CD8E329}"/>
              </a:ext>
            </a:extLst>
          </p:cNvPr>
          <p:cNvSpPr/>
          <p:nvPr/>
        </p:nvSpPr>
        <p:spPr>
          <a:xfrm>
            <a:off x="914400" y="3279558"/>
            <a:ext cx="16459200" cy="3067484"/>
          </a:xfrm>
          <a:prstGeom prst="rect">
            <a:avLst/>
          </a:prstGeom>
          <a:noFill/>
          <a:ln>
            <a:noFill/>
          </a:ln>
        </p:spPr>
        <p:txBody>
          <a:bodyPr spcFirstLastPara="1" wrap="square" lIns="91425" tIns="45700" rIns="91425" bIns="45700" anchor="t" anchorCtr="0">
            <a:noAutofit/>
          </a:bodyPr>
          <a:lstStyle/>
          <a:p>
            <a:pPr marL="571500" indent="-571500">
              <a:spcBef>
                <a:spcPts val="600"/>
              </a:spcBef>
              <a:buSzPct val="100000"/>
              <a:buBlip>
                <a:blip r:embed="rId4"/>
              </a:buBlip>
              <a:defRPr sz="2800">
                <a:latin typeface="+mj-lt"/>
                <a:ea typeface="+mj-ea"/>
                <a:cs typeface="+mj-cs"/>
                <a:sym typeface="Helvetica"/>
              </a:defRPr>
            </a:pPr>
            <a:r>
              <a:rPr lang="es-ES_tradnl" sz="4000">
                <a:latin typeface="Montserrat" pitchFamily="2" charset="77"/>
              </a:rPr>
              <a:t>La ICFP permite un máximo de 1000 palabras para los resúmenes individuales y de 400 palabras para los resúmenes presentados como parte de un panel preformado.</a:t>
            </a:r>
            <a:endParaRPr lang="es-ES_tradnl" sz="4000">
              <a:latin typeface="Montserrat" pitchFamily="2" charset="77"/>
              <a:ea typeface="Calibri Light"/>
              <a:cs typeface="Calibri Light"/>
              <a:sym typeface="Calibri Light"/>
            </a:endParaRPr>
          </a:p>
          <a:p>
            <a:pPr marL="571500" indent="-571500">
              <a:spcBef>
                <a:spcPts val="600"/>
              </a:spcBef>
              <a:buSzPct val="100000"/>
              <a:buBlip>
                <a:blip r:embed="rId4"/>
              </a:buBlip>
              <a:defRPr sz="2800">
                <a:latin typeface="+mj-lt"/>
                <a:ea typeface="+mj-ea"/>
                <a:cs typeface="+mj-cs"/>
                <a:sym typeface="Helvetica"/>
              </a:defRPr>
            </a:pPr>
            <a:r>
              <a:rPr lang="es-ES_tradnl" sz="4000">
                <a:latin typeface="Montserrat" pitchFamily="2" charset="77"/>
              </a:rPr>
              <a:t>Los resúmenes largos permiten a los autores:</a:t>
            </a:r>
            <a:endParaRPr lang="es-ES_tradnl" sz="4000">
              <a:latin typeface="Montserrat" pitchFamily="2" charset="77"/>
              <a:ea typeface="Calibri Light"/>
              <a:cs typeface="Calibri Light"/>
              <a:sym typeface="Calibri Light"/>
            </a:endParaRPr>
          </a:p>
          <a:p>
            <a:pPr marL="1028700" lvl="1" indent="-571500">
              <a:spcBef>
                <a:spcPts val="600"/>
              </a:spcBef>
              <a:buSzPct val="100000"/>
              <a:buBlip>
                <a:blip r:embed="rId4"/>
              </a:buBlip>
              <a:defRPr sz="2800">
                <a:latin typeface="+mj-lt"/>
                <a:ea typeface="+mj-ea"/>
                <a:cs typeface="+mj-cs"/>
                <a:sym typeface="Helvetica"/>
              </a:defRPr>
            </a:pPr>
            <a:r>
              <a:rPr lang="es-ES_tradnl" sz="4000">
                <a:latin typeface="Montserrat" pitchFamily="2" charset="77"/>
              </a:rPr>
              <a:t>Proporcione detalles suficientes que permitan al comité científico revisar adecuadamente el resumen. </a:t>
            </a:r>
          </a:p>
          <a:p>
            <a:pPr marL="1028700" lvl="1" indent="-571500">
              <a:spcBef>
                <a:spcPts val="600"/>
              </a:spcBef>
              <a:buSzPct val="100000"/>
              <a:buBlip>
                <a:blip r:embed="rId4"/>
              </a:buBlip>
              <a:defRPr sz="2800">
                <a:latin typeface="+mj-lt"/>
                <a:ea typeface="+mj-ea"/>
                <a:cs typeface="+mj-cs"/>
                <a:sym typeface="Helvetica"/>
              </a:defRPr>
            </a:pPr>
            <a:r>
              <a:rPr lang="es-ES_tradnl" sz="4000">
                <a:latin typeface="Montserrat" pitchFamily="2" charset="77"/>
              </a:rPr>
              <a:t>Aclare claramente la(s) pregunta(s) de investigación y el contexto. </a:t>
            </a:r>
          </a:p>
          <a:p>
            <a:pPr marL="1028700" lvl="1" indent="-571500">
              <a:spcBef>
                <a:spcPts val="600"/>
              </a:spcBef>
              <a:buSzPct val="100000"/>
              <a:buBlip>
                <a:blip r:embed="rId4"/>
              </a:buBlip>
              <a:defRPr sz="2800">
                <a:latin typeface="+mj-lt"/>
                <a:ea typeface="+mj-ea"/>
                <a:cs typeface="+mj-cs"/>
                <a:sym typeface="Helvetica"/>
              </a:defRPr>
            </a:pPr>
            <a:r>
              <a:rPr lang="es-ES_tradnl" sz="4000">
                <a:latin typeface="Montserrat" pitchFamily="2" charset="77"/>
              </a:rPr>
              <a:t>Explique detalladamente la metodología y los resultados.</a:t>
            </a:r>
          </a:p>
          <a:p>
            <a:pPr marL="685800" indent="-685800">
              <a:spcBef>
                <a:spcPts val="600"/>
              </a:spcBef>
              <a:buSzPct val="110000"/>
              <a:buBlip>
                <a:blip r:embed="rId4"/>
              </a:buBlip>
              <a:defRPr sz="2600">
                <a:latin typeface="+mj-lt"/>
                <a:ea typeface="+mj-ea"/>
                <a:cs typeface="+mj-cs"/>
                <a:sym typeface="Helvetica"/>
              </a:defRPr>
            </a:pPr>
            <a:endParaRPr lang="es-ES_tradnl" sz="4800">
              <a:latin typeface="Montserrat" pitchFamily="2" charset="77"/>
            </a:endParaRPr>
          </a:p>
        </p:txBody>
      </p:sp>
    </p:spTree>
    <p:extLst>
      <p:ext uri="{BB962C8B-B14F-4D97-AF65-F5344CB8AC3E}">
        <p14:creationId xmlns:p14="http://schemas.microsoft.com/office/powerpoint/2010/main" val="252230233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3F33C3F3-4B30-AE34-5A3F-199FD6DD4835}"/>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BA2F6F28-670D-C5F1-C982-E54F8801D48E}"/>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C235D99C-A783-5140-AE04-2D5C3FACA7FF}"/>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832FFA11-385E-A8F0-B26E-4F686B89FE73}"/>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9A5524EF-5DA9-5CE0-353C-9C1B8881FDDD}"/>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21C5C5D3-E5E4-5313-585A-DA58317A52C0}"/>
              </a:ext>
            </a:extLst>
          </p:cNvPr>
          <p:cNvSpPr txBox="1"/>
          <p:nvPr/>
        </p:nvSpPr>
        <p:spPr>
          <a:xfrm>
            <a:off x="914400" y="164592"/>
            <a:ext cx="15716100" cy="18614327"/>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s-ES_tradnl" sz="5400" b="1" dirty="0">
                <a:solidFill>
                  <a:srgbClr val="FFFFFF"/>
                </a:solidFill>
                <a:latin typeface="Montserrat"/>
                <a:ea typeface="Montserrat"/>
                <a:cs typeface="Montserrat"/>
                <a:sym typeface="Montserrat"/>
              </a:rPr>
              <a:t>¿Qué hacer y qué no hacer? </a:t>
            </a: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r>
              <a:rPr lang="es-ES_tradnl" sz="5400" b="1" i="0" u="none" strike="noStrike" cap="none" dirty="0">
                <a:solidFill>
                  <a:srgbClr val="FFFFFF"/>
                </a:solidFill>
                <a:latin typeface="Montserrat"/>
                <a:ea typeface="Montserrat"/>
                <a:cs typeface="Montserrat"/>
                <a:sym typeface="Montserrat"/>
              </a:rPr>
              <a:t> </a:t>
            </a:r>
            <a:endParaRPr lang="es-ES_tradnl" sz="5400" b="0" i="0" u="none" strike="noStrike" cap="none" dirty="0">
              <a:solidFill>
                <a:srgbClr val="000000"/>
              </a:solidFill>
              <a:latin typeface="Arial"/>
              <a:ea typeface="Arial"/>
              <a:cs typeface="Arial"/>
              <a:sym typeface="Arial"/>
            </a:endParaRPr>
          </a:p>
        </p:txBody>
      </p:sp>
      <p:sp>
        <p:nvSpPr>
          <p:cNvPr id="130" name="Google Shape;130;p4">
            <a:extLst>
              <a:ext uri="{FF2B5EF4-FFF2-40B4-BE49-F238E27FC236}">
                <a16:creationId xmlns:a16="http://schemas.microsoft.com/office/drawing/2014/main" id="{F13064EE-6E18-9503-FCE8-0E101FC1DB77}"/>
              </a:ext>
            </a:extLst>
          </p:cNvPr>
          <p:cNvSpPr/>
          <p:nvPr/>
        </p:nvSpPr>
        <p:spPr>
          <a:xfrm>
            <a:off x="914400" y="3279558"/>
            <a:ext cx="16459200" cy="3067484"/>
          </a:xfrm>
          <a:prstGeom prst="rect">
            <a:avLst/>
          </a:prstGeom>
          <a:noFill/>
          <a:ln>
            <a:noFill/>
          </a:ln>
        </p:spPr>
        <p:txBody>
          <a:bodyPr spcFirstLastPara="1" wrap="square" lIns="91425" tIns="45700" rIns="91425" bIns="45700" anchor="t" anchorCtr="0">
            <a:noAutofit/>
          </a:bodyPr>
          <a:lstStyle/>
          <a:p>
            <a:pPr marL="457200" indent="-457200">
              <a:spcBef>
                <a:spcPts val="600"/>
              </a:spcBef>
              <a:buSzPct val="100000"/>
              <a:buBlip>
                <a:blip r:embed="rId4"/>
              </a:buBlip>
              <a:defRPr sz="2600">
                <a:latin typeface="+mj-lt"/>
                <a:ea typeface="+mj-ea"/>
                <a:cs typeface="+mj-cs"/>
                <a:sym typeface="Helvetica"/>
              </a:defRPr>
            </a:pPr>
            <a:r>
              <a:rPr lang="es-ES_tradnl" sz="3400" dirty="0">
                <a:latin typeface="Montserrat" pitchFamily="2" charset="77"/>
              </a:rPr>
              <a:t>Asegúrese de no salirse del tema</a:t>
            </a:r>
            <a:endParaRPr lang="es-ES_tradnl" sz="3400" dirty="0">
              <a:latin typeface="Montserrat" pitchFamily="2" charset="77"/>
              <a:ea typeface="Calibri Light"/>
              <a:cs typeface="Calibri Light"/>
              <a:sym typeface="Calibri Light"/>
            </a:endParaRPr>
          </a:p>
          <a:p>
            <a:pPr marL="914400" lvl="1" indent="-457200">
              <a:spcBef>
                <a:spcPts val="600"/>
              </a:spcBef>
              <a:buSzPct val="100000"/>
              <a:buBlip>
                <a:blip r:embed="rId4"/>
              </a:buBlip>
              <a:defRPr sz="2400">
                <a:latin typeface="+mj-lt"/>
                <a:ea typeface="+mj-ea"/>
                <a:cs typeface="+mj-cs"/>
                <a:sym typeface="Helvetica"/>
              </a:defRPr>
            </a:pPr>
            <a:r>
              <a:rPr lang="es-ES_tradnl" sz="3400" dirty="0">
                <a:latin typeface="Montserrat" pitchFamily="2" charset="77"/>
              </a:rPr>
              <a:t>No se aceptarán resúmenes que no aborden la planificación familiar.</a:t>
            </a:r>
          </a:p>
          <a:p>
            <a:pPr marL="914400" lvl="1" indent="-457200">
              <a:spcBef>
                <a:spcPts val="600"/>
              </a:spcBef>
              <a:buSzPct val="100000"/>
              <a:buBlip>
                <a:blip r:embed="rId4"/>
              </a:buBlip>
              <a:defRPr sz="100">
                <a:latin typeface="+mj-lt"/>
                <a:ea typeface="+mj-ea"/>
                <a:cs typeface="+mj-cs"/>
                <a:sym typeface="Helvetica"/>
              </a:defRPr>
            </a:pPr>
            <a:endParaRPr lang="es-ES_tradnl" sz="3400" dirty="0">
              <a:latin typeface="Montserrat" pitchFamily="2" charset="77"/>
            </a:endParaRPr>
          </a:p>
          <a:p>
            <a:pPr marL="457200" indent="-457200">
              <a:spcBef>
                <a:spcPts val="600"/>
              </a:spcBef>
              <a:buSzPct val="100000"/>
              <a:buBlip>
                <a:blip r:embed="rId4"/>
              </a:buBlip>
              <a:defRPr sz="2600">
                <a:latin typeface="+mj-lt"/>
                <a:ea typeface="+mj-ea"/>
                <a:cs typeface="+mj-cs"/>
                <a:sym typeface="Helvetica"/>
              </a:defRPr>
            </a:pPr>
            <a:r>
              <a:rPr lang="es-ES_tradnl" sz="3400" dirty="0">
                <a:latin typeface="Montserrat" pitchFamily="2" charset="77"/>
              </a:rPr>
              <a:t>Regla de tres: "Simple" "Claro" "Comprensible"</a:t>
            </a:r>
            <a:endParaRPr lang="es-ES_tradnl" sz="3400" dirty="0">
              <a:latin typeface="Montserrat" pitchFamily="2" charset="77"/>
              <a:ea typeface="Calibri Light"/>
              <a:cs typeface="Calibri Light"/>
              <a:sym typeface="Calibri Light"/>
            </a:endParaRPr>
          </a:p>
          <a:p>
            <a:pPr marL="914400" lvl="1" indent="-457200">
              <a:spcBef>
                <a:spcPts val="600"/>
              </a:spcBef>
              <a:buSzPct val="100000"/>
              <a:buBlip>
                <a:blip r:embed="rId4"/>
              </a:buBlip>
              <a:defRPr sz="2400">
                <a:latin typeface="+mj-lt"/>
                <a:ea typeface="+mj-ea"/>
                <a:cs typeface="+mj-cs"/>
                <a:sym typeface="Helvetica"/>
              </a:defRPr>
            </a:pPr>
            <a:r>
              <a:rPr lang="es-ES_tradnl" sz="3400" dirty="0">
                <a:latin typeface="Montserrat" pitchFamily="2" charset="77"/>
              </a:rPr>
              <a:t>Evite las frases muy largas y los párrafos densos. </a:t>
            </a:r>
          </a:p>
          <a:p>
            <a:pPr marL="914400" lvl="1" indent="-457200">
              <a:spcBef>
                <a:spcPts val="600"/>
              </a:spcBef>
              <a:buSzPct val="100000"/>
              <a:buBlip>
                <a:blip r:embed="rId4"/>
              </a:buBlip>
              <a:defRPr sz="2400">
                <a:latin typeface="+mj-lt"/>
                <a:ea typeface="+mj-ea"/>
                <a:cs typeface="+mj-cs"/>
                <a:sym typeface="Helvetica"/>
              </a:defRPr>
            </a:pPr>
            <a:r>
              <a:rPr lang="es-ES_tradnl" sz="3400" dirty="0">
                <a:latin typeface="Montserrat" pitchFamily="2" charset="77"/>
              </a:rPr>
              <a:t>No utilice términos y acrónimos inusuales sin definirlos.</a:t>
            </a:r>
          </a:p>
          <a:p>
            <a:pPr marL="914400" lvl="1" indent="-457200">
              <a:spcBef>
                <a:spcPts val="600"/>
              </a:spcBef>
              <a:buSzPct val="100000"/>
              <a:buBlip>
                <a:blip r:embed="rId4"/>
              </a:buBlip>
              <a:defRPr sz="2400">
                <a:latin typeface="+mj-lt"/>
                <a:ea typeface="+mj-ea"/>
                <a:cs typeface="+mj-cs"/>
                <a:sym typeface="Helvetica"/>
              </a:defRPr>
            </a:pPr>
            <a:r>
              <a:rPr lang="es-ES_tradnl" sz="3400" dirty="0">
                <a:latin typeface="Montserrat" pitchFamily="2" charset="77"/>
              </a:rPr>
              <a:t>Considere la posibilidad de que un hablante nativo del idioma de su resumen lo revise antes de presentarlo.</a:t>
            </a:r>
          </a:p>
          <a:p>
            <a:pPr marL="457200" indent="-457200">
              <a:spcBef>
                <a:spcPts val="600"/>
              </a:spcBef>
              <a:buSzPct val="100000"/>
              <a:buBlip>
                <a:blip r:embed="rId4"/>
              </a:buBlip>
              <a:defRPr sz="2600">
                <a:latin typeface="+mj-lt"/>
                <a:ea typeface="+mj-ea"/>
                <a:cs typeface="+mj-cs"/>
                <a:sym typeface="Helvetica"/>
              </a:defRPr>
            </a:pPr>
            <a:r>
              <a:rPr lang="es-ES_tradnl" sz="3400" dirty="0">
                <a:latin typeface="Montserrat" pitchFamily="2" charset="77"/>
              </a:rPr>
              <a:t>Sé coherente al escribir los intervalos de confianza y el número de decimales </a:t>
            </a:r>
            <a:endParaRPr lang="es-ES_tradnl" sz="3400" dirty="0">
              <a:latin typeface="Montserrat" pitchFamily="2" charset="77"/>
              <a:ea typeface="Calibri Light"/>
              <a:cs typeface="Calibri Light"/>
              <a:sym typeface="Calibri Light"/>
            </a:endParaRPr>
          </a:p>
          <a:p>
            <a:pPr marL="457200" indent="-457200">
              <a:spcBef>
                <a:spcPts val="600"/>
              </a:spcBef>
              <a:buSzPct val="100000"/>
              <a:buBlip>
                <a:blip r:embed="rId4"/>
              </a:buBlip>
              <a:defRPr sz="2800">
                <a:latin typeface="+mj-lt"/>
                <a:ea typeface="+mj-ea"/>
                <a:cs typeface="+mj-cs"/>
                <a:sym typeface="Helvetica"/>
              </a:defRPr>
            </a:pPr>
            <a:endParaRPr lang="es-ES_tradnl" sz="3400" dirty="0">
              <a:latin typeface="Montserrat" pitchFamily="2" charset="77"/>
            </a:endParaRPr>
          </a:p>
        </p:txBody>
      </p:sp>
      <p:sp>
        <p:nvSpPr>
          <p:cNvPr id="2" name="Source: Mary M. Shirley. 0A Dozen Dos and Don’ts: Thoughts after Reading Hundreds of Abstracts. https://www.coase.org/writings/shirley2010dosanddontsinabstracts.pdf">
            <a:extLst>
              <a:ext uri="{FF2B5EF4-FFF2-40B4-BE49-F238E27FC236}">
                <a16:creationId xmlns:a16="http://schemas.microsoft.com/office/drawing/2014/main" id="{732CBB64-2A66-3866-C5D7-4A0411CF615D}"/>
              </a:ext>
            </a:extLst>
          </p:cNvPr>
          <p:cNvSpPr txBox="1"/>
          <p:nvPr/>
        </p:nvSpPr>
        <p:spPr>
          <a:xfrm>
            <a:off x="914400" y="9471755"/>
            <a:ext cx="15290800" cy="27699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p>
            <a:pPr>
              <a:defRPr sz="1000">
                <a:latin typeface="+mj-lt"/>
                <a:ea typeface="+mj-ea"/>
                <a:cs typeface="+mj-cs"/>
                <a:sym typeface="Helvetica"/>
              </a:defRPr>
            </a:pPr>
            <a:r>
              <a:rPr sz="1200" u="sng" dirty="0">
                <a:solidFill>
                  <a:srgbClr val="0563C1"/>
                </a:solidFill>
                <a:uFill>
                  <a:solidFill>
                    <a:srgbClr val="0563C1"/>
                  </a:solidFill>
                </a:uFill>
                <a:latin typeface="Montserrat" pitchFamily="2" charset="77"/>
                <a:hlinkClick r:id="rId5"/>
              </a:rPr>
              <a:t>Fuente: </a:t>
            </a:r>
            <a:r>
              <a:rPr sz="1200" dirty="0">
                <a:latin typeface="Montserrat" pitchFamily="2" charset="77"/>
              </a:rPr>
              <a:t>Mary M. Shirley. 0Una </a:t>
            </a:r>
            <a:r>
              <a:rPr sz="1200" dirty="0" err="1">
                <a:latin typeface="Montserrat" pitchFamily="2" charset="77"/>
              </a:rPr>
              <a:t>docena</a:t>
            </a:r>
            <a:r>
              <a:rPr sz="1200" dirty="0">
                <a:latin typeface="Montserrat" pitchFamily="2" charset="77"/>
              </a:rPr>
              <a:t> de </a:t>
            </a:r>
            <a:r>
              <a:rPr sz="1200" dirty="0" err="1">
                <a:latin typeface="Montserrat" pitchFamily="2" charset="77"/>
              </a:rPr>
              <a:t>cosas</a:t>
            </a:r>
            <a:r>
              <a:rPr sz="1200" dirty="0">
                <a:latin typeface="Montserrat" pitchFamily="2" charset="77"/>
              </a:rPr>
              <a:t> que </a:t>
            </a:r>
            <a:r>
              <a:rPr sz="1200" dirty="0" err="1">
                <a:latin typeface="Montserrat" pitchFamily="2" charset="77"/>
              </a:rPr>
              <a:t>hacer</a:t>
            </a:r>
            <a:r>
              <a:rPr sz="1200" dirty="0">
                <a:latin typeface="Montserrat" pitchFamily="2" charset="77"/>
              </a:rPr>
              <a:t> y que no </a:t>
            </a:r>
            <a:r>
              <a:rPr sz="1200" dirty="0" err="1">
                <a:latin typeface="Montserrat" pitchFamily="2" charset="77"/>
              </a:rPr>
              <a:t>hacer</a:t>
            </a:r>
            <a:r>
              <a:rPr sz="1200" dirty="0">
                <a:latin typeface="Montserrat" pitchFamily="2" charset="77"/>
              </a:rPr>
              <a:t>: </a:t>
            </a:r>
            <a:r>
              <a:rPr sz="1200" dirty="0" err="1">
                <a:latin typeface="Montserrat" pitchFamily="2" charset="77"/>
              </a:rPr>
              <a:t>Reflexiones</a:t>
            </a:r>
            <a:r>
              <a:rPr sz="1200" dirty="0">
                <a:latin typeface="Montserrat" pitchFamily="2" charset="77"/>
              </a:rPr>
              <a:t> </a:t>
            </a:r>
            <a:r>
              <a:rPr sz="1200" dirty="0" err="1">
                <a:latin typeface="Montserrat" pitchFamily="2" charset="77"/>
              </a:rPr>
              <a:t>tras</a:t>
            </a:r>
            <a:r>
              <a:rPr sz="1200" dirty="0">
                <a:latin typeface="Montserrat" pitchFamily="2" charset="77"/>
              </a:rPr>
              <a:t> leer </a:t>
            </a:r>
            <a:r>
              <a:rPr sz="1200" dirty="0" err="1">
                <a:latin typeface="Montserrat" pitchFamily="2" charset="77"/>
              </a:rPr>
              <a:t>cientos</a:t>
            </a:r>
            <a:r>
              <a:rPr sz="1200" dirty="0">
                <a:latin typeface="Montserrat" pitchFamily="2" charset="77"/>
              </a:rPr>
              <a:t> de </a:t>
            </a:r>
            <a:r>
              <a:rPr sz="1200" dirty="0" err="1">
                <a:latin typeface="Montserrat" pitchFamily="2" charset="77"/>
              </a:rPr>
              <a:t>resúmenes</a:t>
            </a:r>
            <a:r>
              <a:rPr sz="1200" dirty="0">
                <a:latin typeface="Montserrat" pitchFamily="2" charset="77"/>
              </a:rPr>
              <a:t>. </a:t>
            </a:r>
            <a:r>
              <a:rPr sz="1200" u="sng" dirty="0">
                <a:solidFill>
                  <a:srgbClr val="0563C1"/>
                </a:solidFill>
                <a:uFill>
                  <a:solidFill>
                    <a:srgbClr val="0563C1"/>
                  </a:solidFill>
                </a:uFill>
                <a:latin typeface="Montserrat" pitchFamily="2" charset="77"/>
                <a:hlinkClick r:id="rId5"/>
              </a:rPr>
              <a:t>https://www.coase.org/writings/shirley2010dosanddontsinabstracts.pdf</a:t>
            </a:r>
          </a:p>
        </p:txBody>
      </p:sp>
    </p:spTree>
    <p:extLst>
      <p:ext uri="{BB962C8B-B14F-4D97-AF65-F5344CB8AC3E}">
        <p14:creationId xmlns:p14="http://schemas.microsoft.com/office/powerpoint/2010/main" val="183234018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50138B69-77E4-B9B5-2B20-F0458DA7B454}"/>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468D2133-7333-DD1E-0603-2FCBB3981B80}"/>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D46D7DAE-C0BA-C35B-E5C8-180D81A41D79}"/>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46D28EAD-9068-C80D-9BC2-F38915F1CABD}"/>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FCB39085-E3F7-ED2A-DE53-EEF79FD41559}"/>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85557BDB-539F-4C83-8F89-C1849D34D770}"/>
              </a:ext>
            </a:extLst>
          </p:cNvPr>
          <p:cNvSpPr txBox="1"/>
          <p:nvPr/>
        </p:nvSpPr>
        <p:spPr>
          <a:xfrm>
            <a:off x="914400" y="164592"/>
            <a:ext cx="15716100" cy="18614327"/>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s-ES_tradnl" sz="5400" b="1" dirty="0">
                <a:solidFill>
                  <a:srgbClr val="FFFFFF"/>
                </a:solidFill>
                <a:latin typeface="Montserrat"/>
                <a:ea typeface="Montserrat"/>
                <a:cs typeface="Montserrat"/>
                <a:sym typeface="Montserrat"/>
              </a:rPr>
              <a:t>¿Qué hacer y qué no hacer? </a:t>
            </a: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r>
              <a:rPr lang="es-ES_tradnl" sz="5400" b="1" i="0" u="none" strike="noStrike" cap="none" dirty="0">
                <a:solidFill>
                  <a:srgbClr val="FFFFFF"/>
                </a:solidFill>
                <a:latin typeface="Montserrat"/>
                <a:ea typeface="Montserrat"/>
                <a:cs typeface="Montserrat"/>
                <a:sym typeface="Montserrat"/>
              </a:rPr>
              <a:t> </a:t>
            </a:r>
            <a:endParaRPr lang="es-ES_tradnl" sz="5400" b="0" i="0" u="none" strike="noStrike" cap="none" dirty="0">
              <a:solidFill>
                <a:srgbClr val="000000"/>
              </a:solidFill>
              <a:latin typeface="Arial"/>
              <a:ea typeface="Arial"/>
              <a:cs typeface="Arial"/>
              <a:sym typeface="Arial"/>
            </a:endParaRPr>
          </a:p>
        </p:txBody>
      </p:sp>
      <p:sp>
        <p:nvSpPr>
          <p:cNvPr id="130" name="Google Shape;130;p4">
            <a:extLst>
              <a:ext uri="{FF2B5EF4-FFF2-40B4-BE49-F238E27FC236}">
                <a16:creationId xmlns:a16="http://schemas.microsoft.com/office/drawing/2014/main" id="{1ED523B5-A9CB-41BA-44BC-A8489A909CE4}"/>
              </a:ext>
            </a:extLst>
          </p:cNvPr>
          <p:cNvSpPr/>
          <p:nvPr/>
        </p:nvSpPr>
        <p:spPr>
          <a:xfrm>
            <a:off x="914400" y="3279558"/>
            <a:ext cx="16459200" cy="3067484"/>
          </a:xfrm>
          <a:prstGeom prst="rect">
            <a:avLst/>
          </a:prstGeom>
          <a:noFill/>
          <a:ln>
            <a:noFill/>
          </a:ln>
        </p:spPr>
        <p:txBody>
          <a:bodyPr spcFirstLastPara="1" wrap="square" lIns="91425" tIns="45700" rIns="91425" bIns="45700" anchor="t" anchorCtr="0">
            <a:noAutofit/>
          </a:bodyPr>
          <a:lstStyle/>
          <a:p>
            <a:pPr marL="1028700" lvl="1" indent="-571500">
              <a:spcBef>
                <a:spcPts val="600"/>
              </a:spcBef>
              <a:buSzPct val="100000"/>
              <a:buBlip>
                <a:blip r:embed="rId4"/>
              </a:buBlip>
              <a:defRPr sz="2600">
                <a:latin typeface="+mj-lt"/>
                <a:ea typeface="+mj-ea"/>
                <a:cs typeface="+mj-cs"/>
                <a:sym typeface="Helvetica"/>
              </a:defRPr>
            </a:pPr>
            <a:r>
              <a:rPr lang="es-ES_tradnl" sz="4000">
                <a:latin typeface="Montserrat" pitchFamily="2" charset="77"/>
              </a:rPr>
              <a:t>Evitar la voz pasiva  </a:t>
            </a:r>
          </a:p>
          <a:p>
            <a:pPr marL="1028700" lvl="1" indent="-571500">
              <a:spcBef>
                <a:spcPts val="600"/>
              </a:spcBef>
              <a:buSzPct val="100000"/>
              <a:buBlip>
                <a:blip r:embed="rId4"/>
              </a:buBlip>
              <a:defRPr sz="2600">
                <a:latin typeface="+mj-lt"/>
                <a:ea typeface="+mj-ea"/>
                <a:cs typeface="+mj-cs"/>
                <a:sym typeface="Helvetica"/>
              </a:defRPr>
            </a:pPr>
            <a:r>
              <a:rPr lang="es-ES_tradnl" sz="4000">
                <a:latin typeface="Montserrat" pitchFamily="2" charset="77"/>
              </a:rPr>
              <a:t>Utiliza el presente para describir:</a:t>
            </a:r>
          </a:p>
          <a:p>
            <a:pPr marL="1485900" lvl="2" indent="-571500">
              <a:spcBef>
                <a:spcPts val="600"/>
              </a:spcBef>
              <a:buSzPct val="100000"/>
              <a:buBlip>
                <a:blip r:embed="rId4"/>
              </a:buBlip>
              <a:defRPr sz="2600">
                <a:latin typeface="+mj-lt"/>
                <a:ea typeface="+mj-ea"/>
                <a:cs typeface="+mj-cs"/>
                <a:sym typeface="Helvetica"/>
              </a:defRPr>
            </a:pPr>
            <a:r>
              <a:rPr lang="es-ES_tradnl" sz="4000">
                <a:latin typeface="Montserrat" pitchFamily="2" charset="77"/>
              </a:rPr>
              <a:t>El problema que aborda su resumen</a:t>
            </a:r>
          </a:p>
          <a:p>
            <a:pPr marL="1485900" lvl="2" indent="-571500">
              <a:spcBef>
                <a:spcPts val="600"/>
              </a:spcBef>
              <a:buSzPct val="100000"/>
              <a:buBlip>
                <a:blip r:embed="rId4"/>
              </a:buBlip>
              <a:defRPr sz="2600">
                <a:latin typeface="+mj-lt"/>
                <a:ea typeface="+mj-ea"/>
                <a:cs typeface="+mj-cs"/>
                <a:sym typeface="Helvetica"/>
              </a:defRPr>
            </a:pPr>
            <a:r>
              <a:rPr lang="es-ES_tradnl" sz="4000">
                <a:latin typeface="Montserrat" pitchFamily="2" charset="77"/>
              </a:rPr>
              <a:t>Implicaciones de sus conclusiones</a:t>
            </a:r>
          </a:p>
          <a:p>
            <a:pPr marL="1028700" lvl="1" indent="-571500">
              <a:spcBef>
                <a:spcPts val="600"/>
              </a:spcBef>
              <a:buSzPct val="100000"/>
              <a:buBlip>
                <a:blip r:embed="rId4"/>
              </a:buBlip>
              <a:defRPr sz="2600">
                <a:latin typeface="+mj-lt"/>
                <a:ea typeface="+mj-ea"/>
                <a:cs typeface="+mj-cs"/>
                <a:sym typeface="Helvetica"/>
              </a:defRPr>
            </a:pPr>
            <a:r>
              <a:rPr lang="es-ES_tradnl" sz="4000">
                <a:latin typeface="Montserrat" pitchFamily="2" charset="77"/>
              </a:rPr>
              <a:t>Utiliza el pasado al describir:</a:t>
            </a:r>
          </a:p>
          <a:p>
            <a:pPr marL="1485900" lvl="2" indent="-571500">
              <a:spcBef>
                <a:spcPts val="600"/>
              </a:spcBef>
              <a:buSzPct val="100000"/>
              <a:buBlip>
                <a:blip r:embed="rId4"/>
              </a:buBlip>
              <a:defRPr sz="2600">
                <a:latin typeface="+mj-lt"/>
                <a:ea typeface="+mj-ea"/>
                <a:cs typeface="+mj-cs"/>
                <a:sym typeface="Helvetica"/>
              </a:defRPr>
            </a:pPr>
            <a:r>
              <a:rPr lang="es-ES_tradnl" sz="4000">
                <a:latin typeface="Montserrat" pitchFamily="2" charset="77"/>
              </a:rPr>
              <a:t>Métodos utilizados</a:t>
            </a:r>
          </a:p>
          <a:p>
            <a:pPr marL="1485900" lvl="2" indent="-571500">
              <a:spcBef>
                <a:spcPts val="600"/>
              </a:spcBef>
              <a:buSzPct val="100000"/>
              <a:buBlip>
                <a:blip r:embed="rId4"/>
              </a:buBlip>
              <a:defRPr sz="2600">
                <a:latin typeface="+mj-lt"/>
                <a:ea typeface="+mj-ea"/>
                <a:cs typeface="+mj-cs"/>
                <a:sym typeface="Helvetica"/>
              </a:defRPr>
            </a:pPr>
            <a:r>
              <a:rPr lang="es-ES_tradnl" sz="4000">
                <a:latin typeface="Montserrat" pitchFamily="2" charset="77"/>
              </a:rPr>
              <a:t>Resultados encontrados </a:t>
            </a:r>
          </a:p>
          <a:p>
            <a:pPr marL="1485900" lvl="2" indent="-571500">
              <a:spcBef>
                <a:spcPts val="600"/>
              </a:spcBef>
              <a:buSzPct val="100000"/>
              <a:buBlip>
                <a:blip r:embed="rId4"/>
              </a:buBlip>
              <a:defRPr sz="2600">
                <a:latin typeface="+mj-lt"/>
                <a:ea typeface="+mj-ea"/>
                <a:cs typeface="+mj-cs"/>
                <a:sym typeface="Helvetica"/>
              </a:defRPr>
            </a:pPr>
            <a:r>
              <a:rPr lang="es-ES_tradnl" sz="4000">
                <a:latin typeface="Montserrat" pitchFamily="2" charset="77"/>
              </a:rPr>
              <a:t>Limitaciones y puntos fuertes del estudio</a:t>
            </a:r>
          </a:p>
          <a:p>
            <a:pPr marL="1028700" lvl="1" indent="-571500">
              <a:spcBef>
                <a:spcPts val="600"/>
              </a:spcBef>
              <a:buSzPct val="100000"/>
              <a:buBlip>
                <a:blip r:embed="rId4"/>
              </a:buBlip>
              <a:defRPr sz="2600">
                <a:latin typeface="+mj-lt"/>
                <a:ea typeface="+mj-ea"/>
                <a:cs typeface="+mj-cs"/>
                <a:sym typeface="Helvetica"/>
              </a:defRPr>
            </a:pPr>
            <a:r>
              <a:rPr lang="es-ES_tradnl" sz="4000">
                <a:latin typeface="Montserrat" pitchFamily="2" charset="77"/>
              </a:rPr>
              <a:t>Nunca empieces una frase con un número.</a:t>
            </a:r>
          </a:p>
          <a:p>
            <a:pPr marL="685800" indent="-685800">
              <a:spcBef>
                <a:spcPts val="600"/>
              </a:spcBef>
              <a:buSzPct val="100000"/>
              <a:buBlip>
                <a:blip r:embed="rId4"/>
              </a:buBlip>
              <a:defRPr sz="2800">
                <a:latin typeface="+mj-lt"/>
                <a:ea typeface="+mj-ea"/>
                <a:cs typeface="+mj-cs"/>
                <a:sym typeface="Helvetica"/>
              </a:defRPr>
            </a:pPr>
            <a:endParaRPr lang="es-ES_tradnl" sz="4800">
              <a:latin typeface="Montserrat" pitchFamily="2" charset="77"/>
            </a:endParaRPr>
          </a:p>
        </p:txBody>
      </p:sp>
    </p:spTree>
    <p:extLst>
      <p:ext uri="{BB962C8B-B14F-4D97-AF65-F5344CB8AC3E}">
        <p14:creationId xmlns:p14="http://schemas.microsoft.com/office/powerpoint/2010/main" val="55914358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C19AFC99-F679-8BFC-15F6-BA0A5E7003B8}"/>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C4FD1126-02D5-4554-0B4E-2D7E6850743A}"/>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4F4D01FC-5043-DFFA-2FDA-1321330B8534}"/>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61933085-D112-18A1-1796-79AF7D4B9A68}"/>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E29D44EF-F2DE-F8B3-2521-7A7DB312628A}"/>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F95CDBE0-4FB1-DB5E-B70C-255A467A33A3}"/>
              </a:ext>
            </a:extLst>
          </p:cNvPr>
          <p:cNvSpPr txBox="1"/>
          <p:nvPr/>
        </p:nvSpPr>
        <p:spPr>
          <a:xfrm>
            <a:off x="914400" y="164592"/>
            <a:ext cx="15716100" cy="20941117"/>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s-ES_tradnl" sz="5400" b="1" dirty="0">
                <a:solidFill>
                  <a:srgbClr val="FFFFFF"/>
                </a:solidFill>
                <a:latin typeface="Montserrat"/>
                <a:ea typeface="Montserrat"/>
                <a:cs typeface="Montserrat"/>
                <a:sym typeface="Montserrat"/>
              </a:rPr>
              <a:t>Más cosas que hacer y que no hacer </a:t>
            </a: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r>
              <a:rPr lang="es-ES_tradnl" sz="5400" b="1" i="0" u="none" strike="noStrike" cap="none" dirty="0">
                <a:solidFill>
                  <a:srgbClr val="FFFFFF"/>
                </a:solidFill>
                <a:latin typeface="Montserrat"/>
                <a:ea typeface="Montserrat"/>
                <a:cs typeface="Montserrat"/>
                <a:sym typeface="Montserrat"/>
              </a:rPr>
              <a:t> </a:t>
            </a:r>
            <a:endParaRPr lang="es-ES_tradnl" sz="5400" b="0" i="0" u="none" strike="noStrike" cap="none" dirty="0">
              <a:solidFill>
                <a:srgbClr val="000000"/>
              </a:solidFill>
              <a:latin typeface="Arial"/>
              <a:ea typeface="Arial"/>
              <a:cs typeface="Arial"/>
              <a:sym typeface="Arial"/>
            </a:endParaRPr>
          </a:p>
        </p:txBody>
      </p:sp>
      <p:sp>
        <p:nvSpPr>
          <p:cNvPr id="130" name="Google Shape;130;p4">
            <a:extLst>
              <a:ext uri="{FF2B5EF4-FFF2-40B4-BE49-F238E27FC236}">
                <a16:creationId xmlns:a16="http://schemas.microsoft.com/office/drawing/2014/main" id="{F7643A75-870E-554E-D972-9C83875296F9}"/>
              </a:ext>
            </a:extLst>
          </p:cNvPr>
          <p:cNvSpPr/>
          <p:nvPr/>
        </p:nvSpPr>
        <p:spPr>
          <a:xfrm>
            <a:off x="914400" y="3279558"/>
            <a:ext cx="16459200" cy="3067484"/>
          </a:xfrm>
          <a:prstGeom prst="rect">
            <a:avLst/>
          </a:prstGeom>
          <a:noFill/>
          <a:ln>
            <a:noFill/>
          </a:ln>
        </p:spPr>
        <p:txBody>
          <a:bodyPr spcFirstLastPara="1" wrap="square" lIns="91425" tIns="45700" rIns="91425" bIns="45700" anchor="t" anchorCtr="0">
            <a:noAutofit/>
          </a:bodyPr>
          <a:lstStyle/>
          <a:p>
            <a:pPr marL="685800" indent="-685800">
              <a:lnSpc>
                <a:spcPct val="90000"/>
              </a:lnSpc>
              <a:spcBef>
                <a:spcPts val="600"/>
              </a:spcBef>
              <a:buSzPct val="100000"/>
              <a:buBlip>
                <a:blip r:embed="rId4"/>
              </a:buBlip>
              <a:defRPr sz="2800">
                <a:latin typeface="+mj-lt"/>
                <a:ea typeface="+mj-ea"/>
                <a:cs typeface="+mj-cs"/>
                <a:sym typeface="Helvetica"/>
              </a:defRPr>
            </a:pPr>
            <a:r>
              <a:rPr lang="es-ES_tradnl" sz="4800">
                <a:latin typeface="Montserrat" pitchFamily="2" charset="77"/>
              </a:rPr>
              <a:t>Las </a:t>
            </a:r>
            <a:r>
              <a:rPr lang="es-ES_tradnl" sz="4800" dirty="0">
                <a:latin typeface="Montserrat" pitchFamily="2" charset="77"/>
              </a:rPr>
              <a:t>primeras líneas deben explicar por qué el tema del resumen debería interesarle a alguien. </a:t>
            </a:r>
            <a:endParaRPr lang="es-ES_tradnl" sz="4800" dirty="0">
              <a:latin typeface="Montserrat" pitchFamily="2" charset="77"/>
              <a:ea typeface="Calibri Light"/>
              <a:cs typeface="Calibri Light"/>
              <a:sym typeface="Calibri Light"/>
            </a:endParaRPr>
          </a:p>
          <a:p>
            <a:pPr marL="685800" indent="-685800">
              <a:lnSpc>
                <a:spcPct val="90000"/>
              </a:lnSpc>
              <a:spcBef>
                <a:spcPts val="600"/>
              </a:spcBef>
              <a:buSzPct val="100000"/>
              <a:buBlip>
                <a:blip r:embed="rId4"/>
              </a:buBlip>
              <a:defRPr sz="2800">
                <a:latin typeface="+mj-lt"/>
                <a:ea typeface="+mj-ea"/>
                <a:cs typeface="+mj-cs"/>
                <a:sym typeface="Helvetica"/>
              </a:defRPr>
            </a:pPr>
            <a:r>
              <a:rPr lang="es-ES_tradnl" sz="4800" dirty="0">
                <a:latin typeface="Montserrat" pitchFamily="2" charset="77"/>
              </a:rPr>
              <a:t>Recuerde que se trata de un resumen:</a:t>
            </a:r>
            <a:endParaRPr lang="es-ES_tradnl" sz="4800" dirty="0">
              <a:latin typeface="Montserrat" pitchFamily="2" charset="77"/>
              <a:ea typeface="Calibri Light"/>
              <a:cs typeface="Calibri Light"/>
              <a:sym typeface="Calibri Light"/>
            </a:endParaRPr>
          </a:p>
          <a:p>
            <a:pPr marL="1143000" lvl="1" indent="-685800">
              <a:spcBef>
                <a:spcPts val="600"/>
              </a:spcBef>
              <a:buSzPct val="100000"/>
              <a:buBlip>
                <a:blip r:embed="rId4"/>
              </a:buBlip>
              <a:defRPr sz="2800">
                <a:latin typeface="+mj-lt"/>
                <a:ea typeface="+mj-ea"/>
                <a:cs typeface="+mj-cs"/>
                <a:sym typeface="Helvetica"/>
              </a:defRPr>
            </a:pPr>
            <a:r>
              <a:rPr lang="es-ES_tradnl" sz="4800" dirty="0">
                <a:latin typeface="Montserrat" pitchFamily="2" charset="77"/>
              </a:rPr>
              <a:t>"Lo que hiciste" </a:t>
            </a:r>
          </a:p>
          <a:p>
            <a:pPr marL="1143000" lvl="1" indent="-685800">
              <a:spcBef>
                <a:spcPts val="600"/>
              </a:spcBef>
              <a:buSzPct val="100000"/>
              <a:buBlip>
                <a:blip r:embed="rId4"/>
              </a:buBlip>
              <a:defRPr sz="2800">
                <a:latin typeface="+mj-lt"/>
                <a:ea typeface="+mj-ea"/>
                <a:cs typeface="+mj-cs"/>
                <a:sym typeface="Helvetica"/>
              </a:defRPr>
            </a:pPr>
            <a:r>
              <a:rPr lang="es-ES_tradnl" sz="4800" dirty="0">
                <a:latin typeface="Montserrat" pitchFamily="2" charset="77"/>
              </a:rPr>
              <a:t>"Cómo lo hiciste"</a:t>
            </a:r>
          </a:p>
          <a:p>
            <a:pPr marL="1143000" lvl="1" indent="-685800">
              <a:spcBef>
                <a:spcPts val="600"/>
              </a:spcBef>
              <a:buSzPct val="100000"/>
              <a:buBlip>
                <a:blip r:embed="rId4"/>
              </a:buBlip>
              <a:defRPr sz="2800">
                <a:latin typeface="+mj-lt"/>
                <a:ea typeface="+mj-ea"/>
                <a:cs typeface="+mj-cs"/>
                <a:sym typeface="Helvetica"/>
              </a:defRPr>
            </a:pPr>
            <a:r>
              <a:rPr lang="es-ES_tradnl" sz="4800" dirty="0">
                <a:latin typeface="Montserrat" pitchFamily="2" charset="77"/>
              </a:rPr>
              <a:t>"Lo que encontraste" </a:t>
            </a:r>
          </a:p>
          <a:p>
            <a:pPr marL="1143000" lvl="1" indent="-685800">
              <a:spcBef>
                <a:spcPts val="600"/>
              </a:spcBef>
              <a:buSzPct val="100000"/>
              <a:buBlip>
                <a:blip r:embed="rId4"/>
              </a:buBlip>
              <a:defRPr sz="2800">
                <a:latin typeface="+mj-lt"/>
                <a:ea typeface="+mj-ea"/>
                <a:cs typeface="+mj-cs"/>
                <a:sym typeface="Helvetica"/>
              </a:defRPr>
            </a:pPr>
            <a:r>
              <a:rPr lang="es-ES_tradnl" sz="4800" dirty="0">
                <a:latin typeface="Montserrat" pitchFamily="2" charset="77"/>
              </a:rPr>
              <a:t>"Lo que aprendiste"</a:t>
            </a:r>
          </a:p>
        </p:txBody>
      </p:sp>
    </p:spTree>
    <p:extLst>
      <p:ext uri="{BB962C8B-B14F-4D97-AF65-F5344CB8AC3E}">
        <p14:creationId xmlns:p14="http://schemas.microsoft.com/office/powerpoint/2010/main" val="337904464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3E4BFD37-4244-244F-5ECD-65D461B4DA4B}"/>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BC1B3C7D-EDDE-0670-11F4-60D0D64B617F}"/>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B928EBA3-3B87-B884-0341-55712E4DB5A7}"/>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CBAED837-03C4-A03A-F6B9-D3BBF158D8D1}"/>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5A1A77FF-FFD6-BE98-E79F-78E94B5DCBAC}"/>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CE1AD21F-EDEE-B628-ACE5-6BCA852EAF93}"/>
              </a:ext>
            </a:extLst>
          </p:cNvPr>
          <p:cNvSpPr txBox="1"/>
          <p:nvPr/>
        </p:nvSpPr>
        <p:spPr>
          <a:xfrm>
            <a:off x="914400" y="164592"/>
            <a:ext cx="15716100" cy="23267908"/>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s-ES_tradnl" sz="5400" b="1" dirty="0">
                <a:solidFill>
                  <a:srgbClr val="FFFFFF"/>
                </a:solidFill>
                <a:latin typeface="Montserrat"/>
                <a:ea typeface="Montserrat"/>
                <a:cs typeface="Montserrat"/>
                <a:sym typeface="Montserrat"/>
              </a:rPr>
              <a:t>Recursos recomendados </a:t>
            </a: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r>
              <a:rPr lang="es-ES_tradnl" sz="5400" b="1" i="0" u="none" strike="noStrike" cap="none" dirty="0">
                <a:solidFill>
                  <a:srgbClr val="FFFFFF"/>
                </a:solidFill>
                <a:latin typeface="Montserrat"/>
                <a:ea typeface="Montserrat"/>
                <a:cs typeface="Montserrat"/>
                <a:sym typeface="Montserrat"/>
              </a:rPr>
              <a:t> </a:t>
            </a:r>
            <a:endParaRPr lang="es-ES_tradnl" sz="5400" b="0" i="0" u="none" strike="noStrike" cap="none" dirty="0">
              <a:solidFill>
                <a:srgbClr val="000000"/>
              </a:solidFill>
              <a:latin typeface="Arial"/>
              <a:ea typeface="Arial"/>
              <a:cs typeface="Arial"/>
              <a:sym typeface="Arial"/>
            </a:endParaRPr>
          </a:p>
        </p:txBody>
      </p:sp>
      <p:sp>
        <p:nvSpPr>
          <p:cNvPr id="130" name="Google Shape;130;p4">
            <a:extLst>
              <a:ext uri="{FF2B5EF4-FFF2-40B4-BE49-F238E27FC236}">
                <a16:creationId xmlns:a16="http://schemas.microsoft.com/office/drawing/2014/main" id="{2DD7F1D1-D580-D1B0-3C17-29291C78255B}"/>
              </a:ext>
            </a:extLst>
          </p:cNvPr>
          <p:cNvSpPr/>
          <p:nvPr/>
        </p:nvSpPr>
        <p:spPr>
          <a:xfrm>
            <a:off x="914400" y="3279558"/>
            <a:ext cx="16459200" cy="3067484"/>
          </a:xfrm>
          <a:prstGeom prst="rect">
            <a:avLst/>
          </a:prstGeom>
          <a:noFill/>
          <a:ln>
            <a:noFill/>
          </a:ln>
        </p:spPr>
        <p:txBody>
          <a:bodyPr spcFirstLastPara="1" wrap="square" lIns="91425" tIns="45700" rIns="91425" bIns="45700" anchor="t" anchorCtr="0">
            <a:noAutofit/>
          </a:bodyPr>
          <a:lstStyle/>
          <a:p>
            <a:pPr marL="457200" indent="-457200">
              <a:lnSpc>
                <a:spcPct val="90000"/>
              </a:lnSpc>
              <a:spcBef>
                <a:spcPts val="600"/>
              </a:spcBef>
              <a:buSzPct val="100000"/>
              <a:buBlip>
                <a:blip r:embed="rId4"/>
              </a:buBlip>
              <a:defRPr sz="2400">
                <a:latin typeface="+mj-lt"/>
                <a:ea typeface="+mj-ea"/>
                <a:cs typeface="+mj-cs"/>
                <a:sym typeface="Helvetica"/>
              </a:defRPr>
            </a:pPr>
            <a:r>
              <a:rPr lang="es-ES_tradnl" sz="3200" dirty="0">
                <a:latin typeface="Montserrat" pitchFamily="2" charset="77"/>
              </a:rPr>
              <a:t>Mary M. Shirley. 0A </a:t>
            </a:r>
            <a:r>
              <a:rPr lang="es-ES_tradnl" sz="3200" dirty="0" err="1">
                <a:latin typeface="Montserrat" pitchFamily="2" charset="77"/>
              </a:rPr>
              <a:t>Dozen</a:t>
            </a:r>
            <a:r>
              <a:rPr lang="es-ES_tradnl" sz="3200" dirty="0">
                <a:latin typeface="Montserrat" pitchFamily="2" charset="77"/>
              </a:rPr>
              <a:t> Dos and </a:t>
            </a:r>
            <a:r>
              <a:rPr lang="es-ES_tradnl" sz="3200" dirty="0" err="1">
                <a:latin typeface="Montserrat" pitchFamily="2" charset="77"/>
              </a:rPr>
              <a:t>Don’ts</a:t>
            </a:r>
            <a:r>
              <a:rPr lang="es-ES_tradnl" sz="3200" dirty="0">
                <a:latin typeface="Montserrat" pitchFamily="2" charset="77"/>
              </a:rPr>
              <a:t>: </a:t>
            </a:r>
            <a:r>
              <a:rPr lang="es-ES_tradnl" sz="3200" dirty="0" err="1">
                <a:latin typeface="Montserrat" pitchFamily="2" charset="77"/>
              </a:rPr>
              <a:t>Thoughts</a:t>
            </a:r>
            <a:r>
              <a:rPr lang="es-ES_tradnl" sz="3200" dirty="0">
                <a:latin typeface="Montserrat" pitchFamily="2" charset="77"/>
              </a:rPr>
              <a:t> after Reading </a:t>
            </a:r>
            <a:r>
              <a:rPr lang="es-ES_tradnl" sz="3200" dirty="0" err="1">
                <a:latin typeface="Montserrat" pitchFamily="2" charset="77"/>
              </a:rPr>
              <a:t>Hundreds</a:t>
            </a:r>
            <a:r>
              <a:rPr lang="es-ES_tradnl" sz="3200" dirty="0">
                <a:latin typeface="Montserrat" pitchFamily="2" charset="77"/>
              </a:rPr>
              <a:t> </a:t>
            </a:r>
            <a:r>
              <a:rPr lang="es-ES_tradnl" sz="3200" dirty="0" err="1">
                <a:latin typeface="Montserrat" pitchFamily="2" charset="77"/>
              </a:rPr>
              <a:t>of</a:t>
            </a:r>
            <a:r>
              <a:rPr lang="es-ES_tradnl" sz="3200" dirty="0">
                <a:latin typeface="Montserrat" pitchFamily="2" charset="77"/>
              </a:rPr>
              <a:t> </a:t>
            </a:r>
            <a:r>
              <a:rPr lang="es-ES_tradnl" sz="3200" dirty="0" err="1">
                <a:latin typeface="Montserrat" pitchFamily="2" charset="77"/>
              </a:rPr>
              <a:t>Abstracts</a:t>
            </a:r>
            <a:r>
              <a:rPr lang="es-ES_tradnl" sz="3200" dirty="0">
                <a:latin typeface="Montserrat" pitchFamily="2" charset="77"/>
              </a:rPr>
              <a:t>. </a:t>
            </a:r>
            <a:r>
              <a:rPr lang="es-ES_tradnl" sz="3200" u="sng" dirty="0">
                <a:solidFill>
                  <a:srgbClr val="0563C1"/>
                </a:solidFill>
                <a:uFill>
                  <a:solidFill>
                    <a:srgbClr val="0563C1"/>
                  </a:solidFill>
                </a:uFill>
                <a:latin typeface="Montserrat" pitchFamily="2" charset="77"/>
                <a:hlinkClick r:id="rId5"/>
              </a:rPr>
              <a:t>https://www.coase.org/writings/shirley2010dosanddontsinabstracts.pdf</a:t>
            </a:r>
          </a:p>
          <a:p>
            <a:pPr marL="457200" indent="-457200">
              <a:lnSpc>
                <a:spcPct val="90000"/>
              </a:lnSpc>
              <a:spcBef>
                <a:spcPts val="600"/>
              </a:spcBef>
              <a:buSzPct val="100000"/>
              <a:buBlip>
                <a:blip r:embed="rId4"/>
              </a:buBlip>
              <a:defRPr sz="2400">
                <a:latin typeface="+mj-lt"/>
                <a:ea typeface="+mj-ea"/>
                <a:cs typeface="+mj-cs"/>
                <a:sym typeface="Helvetica"/>
              </a:defRPr>
            </a:pPr>
            <a:r>
              <a:rPr lang="es-ES_tradnl" sz="3200" dirty="0">
                <a:latin typeface="Montserrat" pitchFamily="2" charset="77"/>
              </a:rPr>
              <a:t>Andrade, C. (2011). </a:t>
            </a:r>
            <a:r>
              <a:rPr lang="es-ES_tradnl" sz="3200" dirty="0" err="1">
                <a:latin typeface="Montserrat" pitchFamily="2" charset="77"/>
              </a:rPr>
              <a:t>How</a:t>
            </a:r>
            <a:r>
              <a:rPr lang="es-ES_tradnl" sz="3200" dirty="0">
                <a:latin typeface="Montserrat" pitchFamily="2" charset="77"/>
              </a:rPr>
              <a:t> </a:t>
            </a:r>
            <a:r>
              <a:rPr lang="es-ES_tradnl" sz="3200" dirty="0" err="1">
                <a:latin typeface="Montserrat" pitchFamily="2" charset="77"/>
              </a:rPr>
              <a:t>to</a:t>
            </a:r>
            <a:r>
              <a:rPr lang="es-ES_tradnl" sz="3200" dirty="0">
                <a:latin typeface="Montserrat" pitchFamily="2" charset="77"/>
              </a:rPr>
              <a:t> </a:t>
            </a:r>
            <a:r>
              <a:rPr lang="es-ES_tradnl" sz="3200" dirty="0" err="1">
                <a:latin typeface="Montserrat" pitchFamily="2" charset="77"/>
              </a:rPr>
              <a:t>write</a:t>
            </a:r>
            <a:r>
              <a:rPr lang="es-ES_tradnl" sz="3200" dirty="0">
                <a:latin typeface="Montserrat" pitchFamily="2" charset="77"/>
              </a:rPr>
              <a:t> a </a:t>
            </a:r>
            <a:r>
              <a:rPr lang="es-ES_tradnl" sz="3200" dirty="0" err="1">
                <a:latin typeface="Montserrat" pitchFamily="2" charset="77"/>
              </a:rPr>
              <a:t>good</a:t>
            </a:r>
            <a:r>
              <a:rPr lang="es-ES_tradnl" sz="3200" dirty="0">
                <a:latin typeface="Montserrat" pitchFamily="2" charset="77"/>
              </a:rPr>
              <a:t> </a:t>
            </a:r>
            <a:r>
              <a:rPr lang="es-ES_tradnl" sz="3200" dirty="0" err="1">
                <a:latin typeface="Montserrat" pitchFamily="2" charset="77"/>
              </a:rPr>
              <a:t>abstract</a:t>
            </a:r>
            <a:r>
              <a:rPr lang="es-ES_tradnl" sz="3200" dirty="0">
                <a:latin typeface="Montserrat" pitchFamily="2" charset="77"/>
              </a:rPr>
              <a:t> </a:t>
            </a:r>
            <a:r>
              <a:rPr lang="es-ES_tradnl" sz="3200" dirty="0" err="1">
                <a:latin typeface="Montserrat" pitchFamily="2" charset="77"/>
              </a:rPr>
              <a:t>for</a:t>
            </a:r>
            <a:r>
              <a:rPr lang="es-ES_tradnl" sz="3200" dirty="0">
                <a:latin typeface="Montserrat" pitchFamily="2" charset="77"/>
              </a:rPr>
              <a:t> a </a:t>
            </a:r>
            <a:r>
              <a:rPr lang="es-ES_tradnl" sz="3200" dirty="0" err="1">
                <a:latin typeface="Montserrat" pitchFamily="2" charset="77"/>
              </a:rPr>
              <a:t>scientific</a:t>
            </a:r>
            <a:r>
              <a:rPr lang="es-ES_tradnl" sz="3200" dirty="0">
                <a:latin typeface="Montserrat" pitchFamily="2" charset="77"/>
              </a:rPr>
              <a:t> </a:t>
            </a:r>
            <a:r>
              <a:rPr lang="es-ES_tradnl" sz="3200" dirty="0" err="1">
                <a:latin typeface="Montserrat" pitchFamily="2" charset="77"/>
              </a:rPr>
              <a:t>paper</a:t>
            </a:r>
            <a:r>
              <a:rPr lang="es-ES_tradnl" sz="3200" dirty="0">
                <a:latin typeface="Montserrat" pitchFamily="2" charset="77"/>
              </a:rPr>
              <a:t> </a:t>
            </a:r>
            <a:r>
              <a:rPr lang="es-ES_tradnl" sz="3200" dirty="0" err="1">
                <a:latin typeface="Montserrat" pitchFamily="2" charset="77"/>
              </a:rPr>
              <a:t>or</a:t>
            </a:r>
            <a:r>
              <a:rPr lang="es-ES_tradnl" sz="3200" dirty="0">
                <a:latin typeface="Montserrat" pitchFamily="2" charset="77"/>
              </a:rPr>
              <a:t> </a:t>
            </a:r>
            <a:r>
              <a:rPr lang="es-ES_tradnl" sz="3200" dirty="0" err="1">
                <a:latin typeface="Montserrat" pitchFamily="2" charset="77"/>
              </a:rPr>
              <a:t>conference</a:t>
            </a:r>
            <a:r>
              <a:rPr lang="es-ES_tradnl" sz="3200" dirty="0">
                <a:latin typeface="Montserrat" pitchFamily="2" charset="77"/>
              </a:rPr>
              <a:t> </a:t>
            </a:r>
            <a:r>
              <a:rPr lang="es-ES_tradnl" sz="3200" dirty="0" err="1">
                <a:latin typeface="Montserrat" pitchFamily="2" charset="77"/>
              </a:rPr>
              <a:t>presentation</a:t>
            </a:r>
            <a:r>
              <a:rPr lang="es-ES_tradnl" sz="3200" dirty="0">
                <a:latin typeface="Montserrat" pitchFamily="2" charset="77"/>
              </a:rPr>
              <a:t>. </a:t>
            </a:r>
            <a:r>
              <a:rPr lang="es-ES_tradnl" sz="3200" dirty="0" err="1">
                <a:latin typeface="Montserrat" pitchFamily="2" charset="77"/>
              </a:rPr>
              <a:t>Indian</a:t>
            </a:r>
            <a:r>
              <a:rPr lang="es-ES_tradnl" sz="3200" dirty="0">
                <a:latin typeface="Montserrat" pitchFamily="2" charset="77"/>
              </a:rPr>
              <a:t> </a:t>
            </a:r>
            <a:r>
              <a:rPr lang="es-ES_tradnl" sz="3200" dirty="0" err="1">
                <a:latin typeface="Montserrat" pitchFamily="2" charset="77"/>
              </a:rPr>
              <a:t>journal</a:t>
            </a:r>
            <a:r>
              <a:rPr lang="es-ES_tradnl" sz="3200" dirty="0">
                <a:latin typeface="Montserrat" pitchFamily="2" charset="77"/>
              </a:rPr>
              <a:t> </a:t>
            </a:r>
            <a:r>
              <a:rPr lang="es-ES_tradnl" sz="3200" dirty="0" err="1">
                <a:latin typeface="Montserrat" pitchFamily="2" charset="77"/>
              </a:rPr>
              <a:t>of</a:t>
            </a:r>
            <a:r>
              <a:rPr lang="es-ES_tradnl" sz="3200" dirty="0">
                <a:latin typeface="Montserrat" pitchFamily="2" charset="77"/>
              </a:rPr>
              <a:t> </a:t>
            </a:r>
            <a:r>
              <a:rPr lang="es-ES_tradnl" sz="3200" dirty="0" err="1">
                <a:latin typeface="Montserrat" pitchFamily="2" charset="77"/>
              </a:rPr>
              <a:t>psychiatry</a:t>
            </a:r>
            <a:r>
              <a:rPr lang="es-ES_tradnl" sz="3200" dirty="0">
                <a:latin typeface="Montserrat" pitchFamily="2" charset="77"/>
              </a:rPr>
              <a:t>, 53(2), 172.</a:t>
            </a:r>
            <a:endParaRPr lang="es-ES_tradnl" sz="3200" dirty="0">
              <a:latin typeface="Montserrat" pitchFamily="2" charset="77"/>
              <a:ea typeface="Calibri Light"/>
              <a:cs typeface="Calibri Light"/>
              <a:sym typeface="Calibri Light"/>
            </a:endParaRPr>
          </a:p>
          <a:p>
            <a:pPr marL="457200" indent="-457200">
              <a:lnSpc>
                <a:spcPct val="90000"/>
              </a:lnSpc>
              <a:spcBef>
                <a:spcPts val="600"/>
              </a:spcBef>
              <a:buSzPct val="100000"/>
              <a:buBlip>
                <a:blip r:embed="rId4"/>
              </a:buBlip>
              <a:defRPr sz="2400">
                <a:latin typeface="+mj-lt"/>
                <a:ea typeface="+mj-ea"/>
                <a:cs typeface="+mj-cs"/>
                <a:sym typeface="Helvetica"/>
              </a:defRPr>
            </a:pPr>
            <a:r>
              <a:rPr lang="es-ES_tradnl" sz="3200" dirty="0" err="1">
                <a:latin typeface="Montserrat" pitchFamily="2" charset="77"/>
              </a:rPr>
              <a:t>Conn</a:t>
            </a:r>
            <a:r>
              <a:rPr lang="es-ES_tradnl" sz="3200" dirty="0">
                <a:latin typeface="Montserrat" pitchFamily="2" charset="77"/>
              </a:rPr>
              <a:t>, V. S. (2020). </a:t>
            </a:r>
            <a:r>
              <a:rPr lang="es-ES_tradnl" sz="3200" dirty="0" err="1">
                <a:latin typeface="Montserrat" pitchFamily="2" charset="77"/>
              </a:rPr>
              <a:t>Crafting</a:t>
            </a:r>
            <a:r>
              <a:rPr lang="es-ES_tradnl" sz="3200" dirty="0">
                <a:latin typeface="Montserrat" pitchFamily="2" charset="77"/>
              </a:rPr>
              <a:t> </a:t>
            </a:r>
            <a:r>
              <a:rPr lang="es-ES_tradnl" sz="3200" dirty="0" err="1">
                <a:latin typeface="Montserrat" pitchFamily="2" charset="77"/>
              </a:rPr>
              <a:t>Effective</a:t>
            </a:r>
            <a:r>
              <a:rPr lang="es-ES_tradnl" sz="3200" dirty="0">
                <a:latin typeface="Montserrat" pitchFamily="2" charset="77"/>
              </a:rPr>
              <a:t> </a:t>
            </a:r>
            <a:r>
              <a:rPr lang="es-ES_tradnl" sz="3200" dirty="0" err="1">
                <a:latin typeface="Montserrat" pitchFamily="2" charset="77"/>
              </a:rPr>
              <a:t>Abstracts</a:t>
            </a:r>
            <a:r>
              <a:rPr lang="es-ES_tradnl" sz="3200" dirty="0">
                <a:latin typeface="Montserrat" pitchFamily="2" charset="77"/>
              </a:rPr>
              <a:t>.</a:t>
            </a:r>
            <a:endParaRPr lang="es-ES_tradnl" sz="3200" dirty="0">
              <a:latin typeface="Montserrat" pitchFamily="2" charset="77"/>
              <a:ea typeface="Calibri Light"/>
              <a:cs typeface="Calibri Light"/>
              <a:sym typeface="Calibri Light"/>
            </a:endParaRPr>
          </a:p>
          <a:p>
            <a:pPr marL="457200" indent="-457200">
              <a:lnSpc>
                <a:spcPct val="90000"/>
              </a:lnSpc>
              <a:spcBef>
                <a:spcPts val="600"/>
              </a:spcBef>
              <a:buSzPct val="100000"/>
              <a:buBlip>
                <a:blip r:embed="rId4"/>
              </a:buBlip>
              <a:defRPr sz="2400">
                <a:latin typeface="+mj-lt"/>
                <a:ea typeface="+mj-ea"/>
                <a:cs typeface="+mj-cs"/>
                <a:sym typeface="Helvetica"/>
              </a:defRPr>
            </a:pPr>
            <a:r>
              <a:rPr lang="es-ES_tradnl" sz="3200" dirty="0">
                <a:latin typeface="Montserrat" pitchFamily="2" charset="77"/>
              </a:rPr>
              <a:t>Ferreira, J. C., &amp; Patino, C. M. (2018). </a:t>
            </a:r>
            <a:r>
              <a:rPr lang="es-ES_tradnl" sz="3200" dirty="0" err="1">
                <a:latin typeface="Montserrat" pitchFamily="2" charset="77"/>
              </a:rPr>
              <a:t>Twelve</a:t>
            </a:r>
            <a:r>
              <a:rPr lang="es-ES_tradnl" sz="3200" dirty="0">
                <a:latin typeface="Montserrat" pitchFamily="2" charset="77"/>
              </a:rPr>
              <a:t> </a:t>
            </a:r>
            <a:r>
              <a:rPr lang="es-ES_tradnl" sz="3200" dirty="0" err="1">
                <a:latin typeface="Montserrat" pitchFamily="2" charset="77"/>
              </a:rPr>
              <a:t>tips</a:t>
            </a:r>
            <a:r>
              <a:rPr lang="es-ES_tradnl" sz="3200" dirty="0">
                <a:latin typeface="Montserrat" pitchFamily="2" charset="77"/>
              </a:rPr>
              <a:t> </a:t>
            </a:r>
            <a:r>
              <a:rPr lang="es-ES_tradnl" sz="3200" dirty="0" err="1">
                <a:latin typeface="Montserrat" pitchFamily="2" charset="77"/>
              </a:rPr>
              <a:t>to</a:t>
            </a:r>
            <a:r>
              <a:rPr lang="es-ES_tradnl" sz="3200" dirty="0">
                <a:latin typeface="Montserrat" pitchFamily="2" charset="77"/>
              </a:rPr>
              <a:t> </a:t>
            </a:r>
            <a:r>
              <a:rPr lang="es-ES_tradnl" sz="3200" dirty="0" err="1">
                <a:latin typeface="Montserrat" pitchFamily="2" charset="77"/>
              </a:rPr>
              <a:t>write</a:t>
            </a:r>
            <a:r>
              <a:rPr lang="es-ES_tradnl" sz="3200" dirty="0">
                <a:latin typeface="Montserrat" pitchFamily="2" charset="77"/>
              </a:rPr>
              <a:t> </a:t>
            </a:r>
            <a:r>
              <a:rPr lang="es-ES_tradnl" sz="3200" dirty="0" err="1">
                <a:latin typeface="Montserrat" pitchFamily="2" charset="77"/>
              </a:rPr>
              <a:t>an</a:t>
            </a:r>
            <a:r>
              <a:rPr lang="es-ES_tradnl" sz="3200" dirty="0">
                <a:latin typeface="Montserrat" pitchFamily="2" charset="77"/>
              </a:rPr>
              <a:t> </a:t>
            </a:r>
            <a:r>
              <a:rPr lang="es-ES_tradnl" sz="3200" dirty="0" err="1">
                <a:latin typeface="Montserrat" pitchFamily="2" charset="77"/>
              </a:rPr>
              <a:t>abstract</a:t>
            </a:r>
            <a:r>
              <a:rPr lang="es-ES_tradnl" sz="3200" dirty="0">
                <a:latin typeface="Montserrat" pitchFamily="2" charset="77"/>
              </a:rPr>
              <a:t> </a:t>
            </a:r>
            <a:r>
              <a:rPr lang="es-ES_tradnl" sz="3200" dirty="0" err="1">
                <a:latin typeface="Montserrat" pitchFamily="2" charset="77"/>
              </a:rPr>
              <a:t>for</a:t>
            </a:r>
            <a:r>
              <a:rPr lang="es-ES_tradnl" sz="3200" dirty="0">
                <a:latin typeface="Montserrat" pitchFamily="2" charset="77"/>
              </a:rPr>
              <a:t> a </a:t>
            </a:r>
            <a:r>
              <a:rPr lang="es-ES_tradnl" sz="3200" dirty="0" err="1">
                <a:latin typeface="Montserrat" pitchFamily="2" charset="77"/>
              </a:rPr>
              <a:t>conference</a:t>
            </a:r>
            <a:r>
              <a:rPr lang="es-ES_tradnl" sz="3200" dirty="0">
                <a:latin typeface="Montserrat" pitchFamily="2" charset="77"/>
              </a:rPr>
              <a:t>: </a:t>
            </a:r>
            <a:r>
              <a:rPr lang="es-ES_tradnl" sz="3200" dirty="0" err="1">
                <a:latin typeface="Montserrat" pitchFamily="2" charset="77"/>
              </a:rPr>
              <a:t>advice</a:t>
            </a:r>
            <a:r>
              <a:rPr lang="es-ES_tradnl" sz="3200" dirty="0">
                <a:latin typeface="Montserrat" pitchFamily="2" charset="77"/>
              </a:rPr>
              <a:t> </a:t>
            </a:r>
            <a:r>
              <a:rPr lang="es-ES_tradnl" sz="3200" dirty="0" err="1">
                <a:latin typeface="Montserrat" pitchFamily="2" charset="77"/>
              </a:rPr>
              <a:t>for</a:t>
            </a:r>
            <a:r>
              <a:rPr lang="es-ES_tradnl" sz="3200" dirty="0">
                <a:latin typeface="Montserrat" pitchFamily="2" charset="77"/>
              </a:rPr>
              <a:t> </a:t>
            </a:r>
            <a:r>
              <a:rPr lang="es-ES_tradnl" sz="3200" dirty="0" err="1">
                <a:latin typeface="Montserrat" pitchFamily="2" charset="77"/>
              </a:rPr>
              <a:t>young</a:t>
            </a:r>
            <a:r>
              <a:rPr lang="es-ES_tradnl" sz="3200" dirty="0">
                <a:latin typeface="Montserrat" pitchFamily="2" charset="77"/>
              </a:rPr>
              <a:t> and </a:t>
            </a:r>
            <a:r>
              <a:rPr lang="es-ES_tradnl" sz="3200" dirty="0" err="1">
                <a:latin typeface="Montserrat" pitchFamily="2" charset="77"/>
              </a:rPr>
              <a:t>experienced</a:t>
            </a:r>
            <a:r>
              <a:rPr lang="es-ES_tradnl" sz="3200" dirty="0">
                <a:latin typeface="Montserrat" pitchFamily="2" charset="77"/>
              </a:rPr>
              <a:t> </a:t>
            </a:r>
            <a:r>
              <a:rPr lang="es-ES_tradnl" sz="3200" dirty="0" err="1">
                <a:latin typeface="Montserrat" pitchFamily="2" charset="77"/>
              </a:rPr>
              <a:t>investigators</a:t>
            </a:r>
            <a:r>
              <a:rPr lang="es-ES_tradnl" sz="3200" dirty="0">
                <a:latin typeface="Montserrat" pitchFamily="2" charset="77"/>
              </a:rPr>
              <a:t>. Jornal Brasileiro de </a:t>
            </a:r>
            <a:r>
              <a:rPr lang="es-ES_tradnl" sz="3200" dirty="0" err="1">
                <a:latin typeface="Montserrat" pitchFamily="2" charset="77"/>
              </a:rPr>
              <a:t>Pneumologia</a:t>
            </a:r>
            <a:r>
              <a:rPr lang="es-ES_tradnl" sz="3200" dirty="0">
                <a:latin typeface="Montserrat" pitchFamily="2" charset="77"/>
              </a:rPr>
              <a:t>, 44(4), 260-260.</a:t>
            </a:r>
            <a:endParaRPr lang="es-ES_tradnl" sz="3200" dirty="0">
              <a:latin typeface="Montserrat" pitchFamily="2" charset="77"/>
              <a:ea typeface="Calibri Light"/>
              <a:cs typeface="Calibri Light"/>
              <a:sym typeface="Calibri Light"/>
            </a:endParaRPr>
          </a:p>
          <a:p>
            <a:pPr marL="457200" indent="-457200">
              <a:lnSpc>
                <a:spcPct val="90000"/>
              </a:lnSpc>
              <a:spcBef>
                <a:spcPts val="600"/>
              </a:spcBef>
              <a:buSzPct val="100000"/>
              <a:buBlip>
                <a:blip r:embed="rId4"/>
              </a:buBlip>
              <a:defRPr sz="2400">
                <a:latin typeface="+mj-lt"/>
                <a:ea typeface="+mj-ea"/>
                <a:cs typeface="+mj-cs"/>
                <a:sym typeface="Helvetica"/>
              </a:defRPr>
            </a:pPr>
            <a:r>
              <a:rPr lang="es-ES_tradnl" sz="3200" dirty="0" err="1">
                <a:latin typeface="Montserrat" pitchFamily="2" charset="77"/>
              </a:rPr>
              <a:t>Simkhada</a:t>
            </a:r>
            <a:r>
              <a:rPr lang="es-ES_tradnl" sz="3200" dirty="0">
                <a:latin typeface="Montserrat" pitchFamily="2" charset="77"/>
              </a:rPr>
              <a:t>, P., Van </a:t>
            </a:r>
            <a:r>
              <a:rPr lang="es-ES_tradnl" sz="3200" dirty="0" err="1">
                <a:latin typeface="Montserrat" pitchFamily="2" charset="77"/>
              </a:rPr>
              <a:t>Teijlingen</a:t>
            </a:r>
            <a:r>
              <a:rPr lang="es-ES_tradnl" sz="3200" dirty="0">
                <a:latin typeface="Montserrat" pitchFamily="2" charset="77"/>
              </a:rPr>
              <a:t>, E., Hundley, V., &amp; </a:t>
            </a:r>
            <a:r>
              <a:rPr lang="es-ES_tradnl" sz="3200" dirty="0" err="1">
                <a:latin typeface="Montserrat" pitchFamily="2" charset="77"/>
              </a:rPr>
              <a:t>Simkhada</a:t>
            </a:r>
            <a:r>
              <a:rPr lang="es-ES_tradnl" sz="3200" dirty="0">
                <a:latin typeface="Montserrat" pitchFamily="2" charset="77"/>
              </a:rPr>
              <a:t>, B. (2015). </a:t>
            </a:r>
            <a:r>
              <a:rPr lang="es-ES_tradnl" sz="3200" dirty="0" err="1">
                <a:latin typeface="Montserrat" pitchFamily="2" charset="77"/>
              </a:rPr>
              <a:t>Writing</a:t>
            </a:r>
            <a:r>
              <a:rPr lang="es-ES_tradnl" sz="3200" dirty="0">
                <a:latin typeface="Montserrat" pitchFamily="2" charset="77"/>
              </a:rPr>
              <a:t> </a:t>
            </a:r>
            <a:r>
              <a:rPr lang="es-ES_tradnl" sz="3200" dirty="0" err="1">
                <a:latin typeface="Montserrat" pitchFamily="2" charset="77"/>
              </a:rPr>
              <a:t>an</a:t>
            </a:r>
            <a:r>
              <a:rPr lang="es-ES_tradnl" sz="3200" dirty="0">
                <a:latin typeface="Montserrat" pitchFamily="2" charset="77"/>
              </a:rPr>
              <a:t> </a:t>
            </a:r>
            <a:r>
              <a:rPr lang="es-ES_tradnl" sz="3200" dirty="0" err="1">
                <a:latin typeface="Montserrat" pitchFamily="2" charset="77"/>
              </a:rPr>
              <a:t>Abstract</a:t>
            </a:r>
            <a:r>
              <a:rPr lang="es-ES_tradnl" sz="3200" dirty="0">
                <a:latin typeface="Montserrat" pitchFamily="2" charset="77"/>
              </a:rPr>
              <a:t> </a:t>
            </a:r>
            <a:r>
              <a:rPr lang="es-ES_tradnl" sz="3200" dirty="0" err="1">
                <a:latin typeface="Montserrat" pitchFamily="2" charset="77"/>
              </a:rPr>
              <a:t>for</a:t>
            </a:r>
            <a:r>
              <a:rPr lang="es-ES_tradnl" sz="3200" dirty="0">
                <a:latin typeface="Montserrat" pitchFamily="2" charset="77"/>
              </a:rPr>
              <a:t> a </a:t>
            </a:r>
            <a:r>
              <a:rPr lang="es-ES_tradnl" sz="3200" dirty="0" err="1">
                <a:latin typeface="Montserrat" pitchFamily="2" charset="77"/>
              </a:rPr>
              <a:t>Scientific</a:t>
            </a:r>
            <a:r>
              <a:rPr lang="es-ES_tradnl" sz="3200" dirty="0">
                <a:latin typeface="Montserrat" pitchFamily="2" charset="77"/>
              </a:rPr>
              <a:t> </a:t>
            </a:r>
            <a:r>
              <a:rPr lang="es-ES_tradnl" sz="3200" dirty="0" err="1">
                <a:latin typeface="Montserrat" pitchFamily="2" charset="77"/>
              </a:rPr>
              <a:t>Conference</a:t>
            </a:r>
            <a:r>
              <a:rPr lang="es-ES_tradnl" sz="3200" dirty="0">
                <a:latin typeface="Montserrat" pitchFamily="2" charset="77"/>
              </a:rPr>
              <a:t>. </a:t>
            </a:r>
            <a:r>
              <a:rPr lang="es-ES_tradnl" sz="3200" dirty="0" err="1">
                <a:latin typeface="Montserrat" pitchFamily="2" charset="77"/>
              </a:rPr>
              <a:t>Kathmandu</a:t>
            </a:r>
            <a:r>
              <a:rPr lang="es-ES_tradnl" sz="3200" dirty="0">
                <a:latin typeface="Montserrat" pitchFamily="2" charset="77"/>
              </a:rPr>
              <a:t> </a:t>
            </a:r>
            <a:r>
              <a:rPr lang="es-ES_tradnl" sz="3200" dirty="0" err="1">
                <a:latin typeface="Montserrat" pitchFamily="2" charset="77"/>
              </a:rPr>
              <a:t>University</a:t>
            </a:r>
            <a:r>
              <a:rPr lang="es-ES_tradnl" sz="3200" dirty="0">
                <a:latin typeface="Montserrat" pitchFamily="2" charset="77"/>
              </a:rPr>
              <a:t> Medical </a:t>
            </a:r>
            <a:r>
              <a:rPr lang="es-ES_tradnl" sz="3200" dirty="0" err="1">
                <a:latin typeface="Montserrat" pitchFamily="2" charset="77"/>
              </a:rPr>
              <a:t>Journal</a:t>
            </a:r>
            <a:r>
              <a:rPr lang="es-ES_tradnl" sz="3200" dirty="0">
                <a:latin typeface="Montserrat" pitchFamily="2" charset="77"/>
              </a:rPr>
              <a:t>, 11(3), 262-265. https://</a:t>
            </a:r>
            <a:r>
              <a:rPr lang="es-ES_tradnl" sz="3200" dirty="0" err="1">
                <a:latin typeface="Montserrat" pitchFamily="2" charset="77"/>
              </a:rPr>
              <a:t>doi.org</a:t>
            </a:r>
            <a:r>
              <a:rPr lang="es-ES_tradnl" sz="3200" dirty="0">
                <a:latin typeface="Montserrat" pitchFamily="2" charset="77"/>
              </a:rPr>
              <a:t>/10.3126/kumj.v11i3.12518</a:t>
            </a:r>
          </a:p>
          <a:p>
            <a:pPr marL="457200" indent="-457200">
              <a:lnSpc>
                <a:spcPct val="90000"/>
              </a:lnSpc>
              <a:spcBef>
                <a:spcPts val="600"/>
              </a:spcBef>
              <a:buSzPct val="100000"/>
              <a:buBlip>
                <a:blip r:embed="rId4"/>
              </a:buBlip>
              <a:defRPr sz="2800">
                <a:latin typeface="+mj-lt"/>
                <a:ea typeface="+mj-ea"/>
                <a:cs typeface="+mj-cs"/>
                <a:sym typeface="Helvetica"/>
              </a:defRPr>
            </a:pPr>
            <a:endParaRPr lang="es-ES_tradnl" sz="3200" dirty="0">
              <a:latin typeface="Montserrat" pitchFamily="2" charset="77"/>
            </a:endParaRPr>
          </a:p>
        </p:txBody>
      </p:sp>
    </p:spTree>
    <p:extLst>
      <p:ext uri="{BB962C8B-B14F-4D97-AF65-F5344CB8AC3E}">
        <p14:creationId xmlns:p14="http://schemas.microsoft.com/office/powerpoint/2010/main" val="28975026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613B94EC-4670-5DF2-D1A3-744DE89B4310}"/>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F49162C4-BEB9-36A0-F6ED-4755F652472A}"/>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4FDDD4F2-1FCE-462B-C8D9-91C7B30B3FC4}"/>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4921891A-0891-8A65-5C21-96E8686B05CA}"/>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D427030D-2DB0-D3BA-6CCA-468CCE7B45FC}"/>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51C94294-2FC2-938B-CEB0-83A6A8C6DB4D}"/>
              </a:ext>
            </a:extLst>
          </p:cNvPr>
          <p:cNvSpPr txBox="1"/>
          <p:nvPr/>
        </p:nvSpPr>
        <p:spPr>
          <a:xfrm>
            <a:off x="914400" y="164592"/>
            <a:ext cx="15716100" cy="23267908"/>
          </a:xfrm>
          <a:prstGeom prst="rect">
            <a:avLst/>
          </a:prstGeom>
          <a:noFill/>
          <a:ln>
            <a:noFill/>
          </a:ln>
        </p:spPr>
        <p:txBody>
          <a:bodyPr spcFirstLastPara="1" wrap="square" lIns="0" tIns="0" rIns="0" bIns="0" anchor="t" anchorCtr="0">
            <a:spAutoFit/>
          </a:bodyPr>
          <a:lstStyle/>
          <a:p>
            <a:pPr>
              <a:lnSpc>
                <a:spcPct val="140006"/>
              </a:lnSpc>
              <a:buSzPts val="6200"/>
            </a:pPr>
            <a:r>
              <a:rPr lang="es-ES_tradnl" sz="5400" b="1" dirty="0">
                <a:solidFill>
                  <a:srgbClr val="FFFFFF"/>
                </a:solidFill>
                <a:latin typeface="Montserrat"/>
                <a:ea typeface="Montserrat"/>
                <a:cs typeface="Montserrat"/>
                <a:sym typeface="Montserrat"/>
              </a:rPr>
              <a:t>¿Preguntas?</a:t>
            </a:r>
          </a:p>
          <a:p>
            <a:pPr>
              <a:lnSpc>
                <a:spcPct val="140006"/>
              </a:lnSpc>
              <a:buSzPts val="6200"/>
            </a:pPr>
            <a:endParaRPr lang="es-ES_tradnl" sz="5400" b="1" dirty="0">
              <a:solidFill>
                <a:srgbClr val="FFFFFF"/>
              </a:solidFill>
              <a:latin typeface="Montserrat"/>
              <a:ea typeface="Montserrat"/>
              <a:cs typeface="Montserrat"/>
              <a:sym typeface="Montserrat"/>
            </a:endParaRPr>
          </a:p>
          <a:p>
            <a:pPr>
              <a:lnSpc>
                <a:spcPct val="140006"/>
              </a:lnSpc>
              <a:buSzPts val="6200"/>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r>
              <a:rPr lang="es-ES_tradnl" sz="5400" b="1" i="0" u="none" strike="noStrike" cap="none" dirty="0">
                <a:solidFill>
                  <a:srgbClr val="FFFFFF"/>
                </a:solidFill>
                <a:latin typeface="Montserrat"/>
                <a:ea typeface="Montserrat"/>
                <a:cs typeface="Montserrat"/>
                <a:sym typeface="Montserrat"/>
              </a:rPr>
              <a:t> </a:t>
            </a:r>
            <a:endParaRPr lang="es-ES_tradnl" sz="5400" b="0" i="0" u="none" strike="noStrike" cap="none" dirty="0">
              <a:solidFill>
                <a:srgbClr val="000000"/>
              </a:solidFill>
              <a:latin typeface="Arial"/>
              <a:ea typeface="Arial"/>
              <a:cs typeface="Arial"/>
              <a:sym typeface="Arial"/>
            </a:endParaRPr>
          </a:p>
        </p:txBody>
      </p:sp>
      <p:sp>
        <p:nvSpPr>
          <p:cNvPr id="130" name="Google Shape;130;p4">
            <a:extLst>
              <a:ext uri="{FF2B5EF4-FFF2-40B4-BE49-F238E27FC236}">
                <a16:creationId xmlns:a16="http://schemas.microsoft.com/office/drawing/2014/main" id="{CE0C0BCB-163B-277D-3B4C-3B719BF5AC69}"/>
              </a:ext>
            </a:extLst>
          </p:cNvPr>
          <p:cNvSpPr/>
          <p:nvPr/>
        </p:nvSpPr>
        <p:spPr>
          <a:xfrm>
            <a:off x="914400" y="5143500"/>
            <a:ext cx="16459200" cy="3067484"/>
          </a:xfrm>
          <a:prstGeom prst="rect">
            <a:avLst/>
          </a:prstGeom>
          <a:noFill/>
          <a:ln>
            <a:noFill/>
          </a:ln>
        </p:spPr>
        <p:txBody>
          <a:bodyPr spcFirstLastPara="1" wrap="square" lIns="91425" tIns="45700" rIns="91425" bIns="45700" anchor="t" anchorCtr="0">
            <a:noAutofit/>
          </a:bodyPr>
          <a:lstStyle/>
          <a:p>
            <a:pPr algn="ctr">
              <a:lnSpc>
                <a:spcPct val="90000"/>
              </a:lnSpc>
              <a:spcBef>
                <a:spcPts val="600"/>
              </a:spcBef>
              <a:buSzPct val="100000"/>
              <a:defRPr sz="2800">
                <a:latin typeface="+mj-lt"/>
                <a:ea typeface="+mj-ea"/>
                <a:cs typeface="+mj-cs"/>
                <a:sym typeface="Helvetica"/>
              </a:defRPr>
            </a:pPr>
            <a:r>
              <a:rPr lang="es-ES_tradnl" sz="4800">
                <a:latin typeface="Montserrat" pitchFamily="2" charset="77"/>
              </a:rPr>
              <a:t>Cualquier pregunta sobre la presentación de resúmenes puede dirigirse a </a:t>
            </a:r>
          </a:p>
          <a:p>
            <a:pPr algn="ctr">
              <a:lnSpc>
                <a:spcPct val="90000"/>
              </a:lnSpc>
              <a:spcBef>
                <a:spcPts val="600"/>
              </a:spcBef>
              <a:buSzPct val="100000"/>
              <a:defRPr sz="2800">
                <a:latin typeface="+mj-lt"/>
                <a:ea typeface="+mj-ea"/>
                <a:cs typeface="+mj-cs"/>
                <a:sym typeface="Helvetica"/>
              </a:defRPr>
            </a:pPr>
            <a:r>
              <a:rPr lang="es-ES_tradnl" sz="4800">
                <a:latin typeface="Montserrat" pitchFamily="2" charset="77"/>
              </a:rPr>
              <a:t>abstracts@theicfp.org</a:t>
            </a:r>
          </a:p>
        </p:txBody>
      </p:sp>
    </p:spTree>
    <p:extLst>
      <p:ext uri="{BB962C8B-B14F-4D97-AF65-F5344CB8AC3E}">
        <p14:creationId xmlns:p14="http://schemas.microsoft.com/office/powerpoint/2010/main" val="178912636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rgbClr val="121D37"/>
        </a:solidFill>
        <a:effectLst/>
      </p:bgPr>
    </p:bg>
    <p:spTree>
      <p:nvGrpSpPr>
        <p:cNvPr id="1" name="Shape 313"/>
        <p:cNvGrpSpPr/>
        <p:nvPr/>
      </p:nvGrpSpPr>
      <p:grpSpPr>
        <a:xfrm>
          <a:off x="0" y="0"/>
          <a:ext cx="0" cy="0"/>
          <a:chOff x="0" y="0"/>
          <a:chExt cx="0" cy="0"/>
        </a:xfrm>
      </p:grpSpPr>
      <p:sp>
        <p:nvSpPr>
          <p:cNvPr id="314" name="Google Shape;314;p22"/>
          <p:cNvSpPr txBox="1"/>
          <p:nvPr/>
        </p:nvSpPr>
        <p:spPr>
          <a:xfrm>
            <a:off x="914400" y="3739319"/>
            <a:ext cx="16459200" cy="4179606"/>
          </a:xfrm>
          <a:prstGeom prst="rect">
            <a:avLst/>
          </a:prstGeom>
          <a:noFill/>
          <a:ln>
            <a:noFill/>
          </a:ln>
        </p:spPr>
        <p:txBody>
          <a:bodyPr spcFirstLastPara="1" wrap="square" lIns="0" tIns="0" rIns="0" bIns="0" anchor="t" anchorCtr="0">
            <a:spAutoFit/>
          </a:bodyPr>
          <a:lstStyle/>
          <a:p>
            <a:pPr marL="0" marR="0" lvl="0" indent="0" algn="ctr" rtl="0">
              <a:lnSpc>
                <a:spcPct val="140006"/>
              </a:lnSpc>
              <a:spcBef>
                <a:spcPts val="0"/>
              </a:spcBef>
              <a:spcAft>
                <a:spcPts val="0"/>
              </a:spcAft>
              <a:buClr>
                <a:srgbClr val="000000"/>
              </a:buClr>
              <a:buSzPts val="6600"/>
              <a:buFont typeface="Arial"/>
              <a:buNone/>
            </a:pPr>
            <a:r>
              <a:rPr lang="en-US" sz="6600" b="1" i="0" u="none" strike="noStrike" cap="none" dirty="0">
                <a:solidFill>
                  <a:schemeClr val="lt1"/>
                </a:solidFill>
                <a:latin typeface="Montserrat"/>
                <a:ea typeface="Montserrat"/>
                <a:cs typeface="Montserrat"/>
                <a:sym typeface="Montserrat"/>
              </a:rPr>
              <a:t>~Gracias~</a:t>
            </a:r>
          </a:p>
          <a:p>
            <a:pPr marL="0" marR="0" lvl="0" indent="0" algn="ctr" rtl="0">
              <a:lnSpc>
                <a:spcPct val="140006"/>
              </a:lnSpc>
              <a:spcBef>
                <a:spcPts val="0"/>
              </a:spcBef>
              <a:spcAft>
                <a:spcPts val="0"/>
              </a:spcAft>
              <a:buClr>
                <a:srgbClr val="000000"/>
              </a:buClr>
              <a:buSzPts val="6600"/>
              <a:buFont typeface="Arial"/>
              <a:buNone/>
            </a:pPr>
            <a:endParaRPr lang="en-US" sz="6600" b="1" i="0" u="none" strike="noStrike" cap="none" dirty="0">
              <a:solidFill>
                <a:schemeClr val="lt1"/>
              </a:solidFill>
              <a:latin typeface="Montserrat"/>
              <a:ea typeface="Montserrat"/>
              <a:cs typeface="Montserrat"/>
              <a:sym typeface="Montserrat"/>
            </a:endParaRPr>
          </a:p>
          <a:p>
            <a:pPr marL="0" marR="0" lvl="0" indent="0" algn="ctr" rtl="0">
              <a:lnSpc>
                <a:spcPct val="140006"/>
              </a:lnSpc>
              <a:spcBef>
                <a:spcPts val="0"/>
              </a:spcBef>
              <a:spcAft>
                <a:spcPts val="0"/>
              </a:spcAft>
              <a:buClr>
                <a:srgbClr val="000000"/>
              </a:buClr>
              <a:buSzPts val="6600"/>
              <a:buFont typeface="Arial"/>
              <a:buNone/>
            </a:pPr>
            <a:endParaRPr sz="6200" b="1" i="0" u="none" strike="noStrike" cap="none" dirty="0">
              <a:solidFill>
                <a:schemeClr val="lt1"/>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D2254-951D-8A44-B05A-8F5322602F4E}"/>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D41EFAAA-D955-1E40-D80B-DE5C68CFDB77}"/>
              </a:ext>
            </a:extLst>
          </p:cNvPr>
          <p:cNvSpPr/>
          <p:nvPr/>
        </p:nvSpPr>
        <p:spPr>
          <a:xfrm>
            <a:off x="642" y="1"/>
            <a:ext cx="18286716" cy="10286423"/>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161E37"/>
          </a:solidFill>
        </p:spPr>
        <p:txBody>
          <a:bodyPr wrap="square" lIns="0" tIns="0" rIns="0" bIns="0" rtlCol="0"/>
          <a:lstStyle/>
          <a:p>
            <a:endParaRPr lang="es-ES_tradnl" sz="1638"/>
          </a:p>
        </p:txBody>
      </p:sp>
      <p:pic>
        <p:nvPicPr>
          <p:cNvPr id="3" name="object 3">
            <a:extLst>
              <a:ext uri="{FF2B5EF4-FFF2-40B4-BE49-F238E27FC236}">
                <a16:creationId xmlns:a16="http://schemas.microsoft.com/office/drawing/2014/main" id="{D09B4632-5983-2ED4-0D9F-027DDFB2B248}"/>
              </a:ext>
            </a:extLst>
          </p:cNvPr>
          <p:cNvPicPr/>
          <p:nvPr/>
        </p:nvPicPr>
        <p:blipFill>
          <a:blip r:embed="rId2" cstate="print"/>
          <a:stretch>
            <a:fillRect/>
          </a:stretch>
        </p:blipFill>
        <p:spPr>
          <a:xfrm>
            <a:off x="9344649" y="1556733"/>
            <a:ext cx="8942709" cy="8729544"/>
          </a:xfrm>
          <a:prstGeom prst="rect">
            <a:avLst/>
          </a:prstGeom>
        </p:spPr>
      </p:pic>
      <p:pic>
        <p:nvPicPr>
          <p:cNvPr id="4" name="object 4">
            <a:extLst>
              <a:ext uri="{FF2B5EF4-FFF2-40B4-BE49-F238E27FC236}">
                <a16:creationId xmlns:a16="http://schemas.microsoft.com/office/drawing/2014/main" id="{E66C1064-9397-7C60-3339-DCAFD171CC3F}"/>
              </a:ext>
            </a:extLst>
          </p:cNvPr>
          <p:cNvPicPr/>
          <p:nvPr/>
        </p:nvPicPr>
        <p:blipFill>
          <a:blip r:embed="rId3" cstate="print"/>
          <a:stretch>
            <a:fillRect/>
          </a:stretch>
        </p:blipFill>
        <p:spPr>
          <a:xfrm>
            <a:off x="-33866" y="-17005"/>
            <a:ext cx="8942709" cy="8729544"/>
          </a:xfrm>
          <a:prstGeom prst="rect">
            <a:avLst/>
          </a:prstGeom>
        </p:spPr>
      </p:pic>
      <p:sp>
        <p:nvSpPr>
          <p:cNvPr id="5" name="object 5">
            <a:extLst>
              <a:ext uri="{FF2B5EF4-FFF2-40B4-BE49-F238E27FC236}">
                <a16:creationId xmlns:a16="http://schemas.microsoft.com/office/drawing/2014/main" id="{F573ACE4-4185-D62B-4D17-DDF05EA75EAC}"/>
              </a:ext>
            </a:extLst>
          </p:cNvPr>
          <p:cNvSpPr txBox="1"/>
          <p:nvPr/>
        </p:nvSpPr>
        <p:spPr>
          <a:xfrm>
            <a:off x="6760230" y="4581632"/>
            <a:ext cx="4767540" cy="1123160"/>
          </a:xfrm>
          <a:prstGeom prst="rect">
            <a:avLst/>
          </a:prstGeom>
        </p:spPr>
        <p:txBody>
          <a:bodyPr vert="horz" wrap="square" lIns="0" tIns="15018" rIns="0" bIns="0" rtlCol="0">
            <a:spAutoFit/>
          </a:bodyPr>
          <a:lstStyle/>
          <a:p>
            <a:pPr algn="ctr"/>
            <a:r>
              <a:rPr lang="es-ES_tradnl" sz="7200" b="1">
                <a:solidFill>
                  <a:srgbClr val="FFFFFF"/>
                </a:solidFill>
                <a:latin typeface="Montserrat"/>
                <a:ea typeface="Montserrat"/>
                <a:cs typeface="Montserrat"/>
                <a:sym typeface="Montserrat"/>
              </a:rPr>
              <a:t>Propósito</a:t>
            </a:r>
            <a:endParaRPr lang="es-ES_tradnl" sz="7200" b="1" i="0" u="none" strike="noStrike" cap="none">
              <a:solidFill>
                <a:srgbClr val="FFFFFF"/>
              </a:solidFill>
              <a:latin typeface="Montserrat"/>
              <a:ea typeface="Montserrat"/>
              <a:cs typeface="Montserrat"/>
              <a:sym typeface="Montserrat"/>
            </a:endParaRPr>
          </a:p>
        </p:txBody>
      </p:sp>
    </p:spTree>
    <p:extLst>
      <p:ext uri="{BB962C8B-B14F-4D97-AF65-F5344CB8AC3E}">
        <p14:creationId xmlns:p14="http://schemas.microsoft.com/office/powerpoint/2010/main" val="17017200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5C2B1A1B-BFD4-91A9-3FEA-481E60B872D7}"/>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DE9BA0E4-13CE-1A95-92CB-50AB59CBA0AB}"/>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7D50C5AE-7844-BB41-4CFA-05D7908A356D}"/>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1D8271B1-6A94-2F59-B344-F98786008BF1}"/>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C0F22719-07E6-B854-FE2A-7F8135AB887C}"/>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C3E1F254-A593-7103-5A02-ED5CBB63B524}"/>
              </a:ext>
            </a:extLst>
          </p:cNvPr>
          <p:cNvSpPr txBox="1"/>
          <p:nvPr/>
        </p:nvSpPr>
        <p:spPr>
          <a:xfrm>
            <a:off x="914400" y="164592"/>
            <a:ext cx="15716100" cy="8143768"/>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s-ES_tradnl" sz="5400" b="1" i="0" u="none" strike="noStrike" cap="none" dirty="0">
                <a:solidFill>
                  <a:srgbClr val="FFFFFF"/>
                </a:solidFill>
                <a:latin typeface="Montserrat"/>
                <a:ea typeface="Montserrat"/>
                <a:cs typeface="Montserrat"/>
                <a:sym typeface="Montserrat"/>
              </a:rPr>
              <a:t>¿Propósito de un resumen de investigación? </a:t>
            </a: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r>
              <a:rPr lang="es-ES_tradnl" sz="5400" b="1" i="0" u="none" strike="noStrike" cap="none" dirty="0">
                <a:solidFill>
                  <a:srgbClr val="FFFFFF"/>
                </a:solidFill>
                <a:latin typeface="Montserrat"/>
                <a:ea typeface="Montserrat"/>
                <a:cs typeface="Montserrat"/>
                <a:sym typeface="Montserrat"/>
              </a:rPr>
              <a:t> </a:t>
            </a:r>
            <a:endParaRPr lang="es-ES_tradnl" sz="5400" b="0" i="0" u="none" strike="noStrike" cap="none" dirty="0">
              <a:solidFill>
                <a:srgbClr val="000000"/>
              </a:solidFill>
              <a:latin typeface="Arial"/>
              <a:ea typeface="Arial"/>
              <a:cs typeface="Arial"/>
              <a:sym typeface="Arial"/>
            </a:endParaRPr>
          </a:p>
        </p:txBody>
      </p:sp>
      <p:sp>
        <p:nvSpPr>
          <p:cNvPr id="130" name="Google Shape;130;p4">
            <a:extLst>
              <a:ext uri="{FF2B5EF4-FFF2-40B4-BE49-F238E27FC236}">
                <a16:creationId xmlns:a16="http://schemas.microsoft.com/office/drawing/2014/main" id="{521CD53B-6130-F81D-4CCA-3C0F12BC9054}"/>
              </a:ext>
            </a:extLst>
          </p:cNvPr>
          <p:cNvSpPr/>
          <p:nvPr/>
        </p:nvSpPr>
        <p:spPr>
          <a:xfrm>
            <a:off x="914400" y="2932017"/>
            <a:ext cx="16459200" cy="6400800"/>
          </a:xfrm>
          <a:prstGeom prst="rect">
            <a:avLst/>
          </a:prstGeom>
          <a:noFill/>
          <a:ln>
            <a:noFill/>
          </a:ln>
        </p:spPr>
        <p:txBody>
          <a:bodyPr spcFirstLastPara="1" wrap="square" lIns="91425" tIns="45700" rIns="91425" bIns="45700" anchor="t" anchorCtr="0">
            <a:noAutofit/>
          </a:bodyPr>
          <a:lstStyle/>
          <a:p>
            <a:pPr marL="685800" indent="-685800">
              <a:spcBef>
                <a:spcPts val="900"/>
              </a:spcBef>
              <a:buSzPct val="110000"/>
              <a:buBlip>
                <a:blip r:embed="rId4"/>
              </a:buBlip>
              <a:defRPr sz="3000">
                <a:latin typeface="+mj-lt"/>
                <a:ea typeface="+mj-ea"/>
                <a:cs typeface="+mj-cs"/>
                <a:sym typeface="Helvetica"/>
              </a:defRPr>
            </a:pPr>
            <a:r>
              <a:rPr lang="es-ES_tradnl" sz="4200" dirty="0">
                <a:latin typeface="Montserrat" pitchFamily="2" charset="77"/>
              </a:rPr>
              <a:t>Demostrar a los revisores la relevancia de su investigación </a:t>
            </a:r>
          </a:p>
          <a:p>
            <a:pPr marL="685800" indent="-685800">
              <a:spcBef>
                <a:spcPts val="900"/>
              </a:spcBef>
              <a:buSzPct val="110000"/>
              <a:buBlip>
                <a:blip r:embed="rId4"/>
              </a:buBlip>
              <a:defRPr sz="3000">
                <a:latin typeface="+mj-lt"/>
                <a:ea typeface="+mj-ea"/>
                <a:cs typeface="+mj-cs"/>
                <a:sym typeface="Helvetica"/>
              </a:defRPr>
            </a:pPr>
            <a:r>
              <a:rPr lang="es-ES_tradnl" sz="4200" dirty="0">
                <a:latin typeface="Montserrat" pitchFamily="2" charset="77"/>
              </a:rPr>
              <a:t>Proporcionar un breve resumen que los asistentes puedan consultar y utilizar para decidir si asisten a su sesión.</a:t>
            </a:r>
          </a:p>
          <a:p>
            <a:pPr marL="685800" indent="-685800">
              <a:spcBef>
                <a:spcPts val="900"/>
              </a:spcBef>
              <a:buSzPct val="110000"/>
              <a:buBlip>
                <a:blip r:embed="rId4"/>
              </a:buBlip>
              <a:defRPr sz="3000">
                <a:latin typeface="+mj-lt"/>
                <a:ea typeface="+mj-ea"/>
                <a:cs typeface="+mj-cs"/>
                <a:sym typeface="Helvetica"/>
              </a:defRPr>
            </a:pPr>
            <a:r>
              <a:rPr lang="es-ES_tradnl" sz="4200" dirty="0">
                <a:latin typeface="Montserrat" pitchFamily="2" charset="77"/>
              </a:rPr>
              <a:t>Resumir de forma precisa y sucinta la pregunta o preguntas de la investigación, la metodología, las principales conclusiones y la aportación de conocimientos para que otros investigadores puedan examinarlos.</a:t>
            </a:r>
          </a:p>
        </p:txBody>
      </p:sp>
    </p:spTree>
    <p:extLst>
      <p:ext uri="{BB962C8B-B14F-4D97-AF65-F5344CB8AC3E}">
        <p14:creationId xmlns:p14="http://schemas.microsoft.com/office/powerpoint/2010/main" val="36856907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15F10221-331A-2DB2-BB25-3FAE52DC8913}"/>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C9952E94-D573-BD29-E6E8-66AF7880A4AB}"/>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8C610D13-62A4-4DBB-7E25-CFB8456D61E6}"/>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EAA053C4-99FD-A606-A8DF-12EF5EF6A9FD}"/>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3F4A34A9-ACFE-F481-92A1-96EA00199364}"/>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156C1251-0CEB-47D7-8259-757EBBEE008C}"/>
              </a:ext>
            </a:extLst>
          </p:cNvPr>
          <p:cNvSpPr txBox="1"/>
          <p:nvPr/>
        </p:nvSpPr>
        <p:spPr>
          <a:xfrm>
            <a:off x="914400" y="164592"/>
            <a:ext cx="15716100" cy="6980372"/>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s-ES_tradnl" sz="5400" b="1" i="0" u="none" strike="noStrike" cap="none" dirty="0">
                <a:solidFill>
                  <a:srgbClr val="FFFFFF"/>
                </a:solidFill>
                <a:latin typeface="Montserrat"/>
                <a:ea typeface="Montserrat"/>
                <a:cs typeface="Montserrat"/>
                <a:sym typeface="Montserrat"/>
              </a:rPr>
              <a:t>Propósito</a:t>
            </a: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r>
              <a:rPr lang="es-ES_tradnl" sz="5400" b="1" i="0" u="none" strike="noStrike" cap="none" dirty="0">
                <a:solidFill>
                  <a:srgbClr val="FFFFFF"/>
                </a:solidFill>
                <a:latin typeface="Montserrat"/>
                <a:ea typeface="Montserrat"/>
                <a:cs typeface="Montserrat"/>
                <a:sym typeface="Montserrat"/>
              </a:rPr>
              <a:t> </a:t>
            </a:r>
            <a:endParaRPr lang="es-ES_tradnl" sz="5400" b="0" i="0" u="none" strike="noStrike" cap="none" dirty="0">
              <a:solidFill>
                <a:srgbClr val="000000"/>
              </a:solidFill>
              <a:latin typeface="Arial"/>
              <a:ea typeface="Arial"/>
              <a:cs typeface="Arial"/>
              <a:sym typeface="Arial"/>
            </a:endParaRPr>
          </a:p>
        </p:txBody>
      </p:sp>
      <p:sp>
        <p:nvSpPr>
          <p:cNvPr id="130" name="Google Shape;130;p4">
            <a:extLst>
              <a:ext uri="{FF2B5EF4-FFF2-40B4-BE49-F238E27FC236}">
                <a16:creationId xmlns:a16="http://schemas.microsoft.com/office/drawing/2014/main" id="{80B90229-F1A5-18D8-ACC1-476F3ABF0CAE}"/>
              </a:ext>
            </a:extLst>
          </p:cNvPr>
          <p:cNvSpPr/>
          <p:nvPr/>
        </p:nvSpPr>
        <p:spPr>
          <a:xfrm>
            <a:off x="914400" y="2932017"/>
            <a:ext cx="16459200" cy="6400800"/>
          </a:xfrm>
          <a:prstGeom prst="rect">
            <a:avLst/>
          </a:prstGeom>
          <a:noFill/>
          <a:ln>
            <a:noFill/>
          </a:ln>
        </p:spPr>
        <p:txBody>
          <a:bodyPr spcFirstLastPara="1" wrap="square" lIns="91425" tIns="45700" rIns="91425" bIns="45700" anchor="t" anchorCtr="0">
            <a:noAutofit/>
          </a:bodyPr>
          <a:lstStyle/>
          <a:p>
            <a:pPr marL="571500" indent="-571500" algn="l">
              <a:lnSpc>
                <a:spcPct val="100000"/>
              </a:lnSpc>
              <a:spcBef>
                <a:spcPts val="600"/>
              </a:spcBef>
              <a:spcAft>
                <a:spcPts val="600"/>
              </a:spcAft>
              <a:buBlip>
                <a:blip r:embed="rId4"/>
              </a:buBlip>
            </a:pPr>
            <a:r>
              <a:rPr lang="es-ES_tradnl" sz="4400">
                <a:latin typeface="Montserrat" pitchFamily="2" charset="77"/>
              </a:rPr>
              <a:t>Para cumplir estos objetivos, su resumen debe ser:</a:t>
            </a:r>
          </a:p>
          <a:p>
            <a:pPr marL="1028700" lvl="1" indent="-571500">
              <a:spcBef>
                <a:spcPts val="600"/>
              </a:spcBef>
              <a:spcAft>
                <a:spcPts val="600"/>
              </a:spcAft>
              <a:buBlip>
                <a:blip r:embed="rId4"/>
              </a:buBlip>
            </a:pPr>
            <a:r>
              <a:rPr lang="es-ES_tradnl" sz="4400">
                <a:latin typeface="Montserrat" pitchFamily="2" charset="77"/>
              </a:rPr>
              <a:t>Claro y conciso: evite el lenguaje complicado y la jerga, limítese al número de palabras.</a:t>
            </a:r>
          </a:p>
          <a:p>
            <a:pPr marL="1028700" lvl="1" indent="-571500">
              <a:spcBef>
                <a:spcPts val="600"/>
              </a:spcBef>
              <a:spcAft>
                <a:spcPts val="600"/>
              </a:spcAft>
              <a:buBlip>
                <a:blip r:embed="rId4"/>
              </a:buBlip>
            </a:pPr>
            <a:r>
              <a:rPr lang="es-ES_tradnl" sz="4400">
                <a:latin typeface="Montserrat" pitchFamily="2" charset="77"/>
              </a:rPr>
              <a:t>Precisión: asegúrese de que los resultados son correctos y de que las conclusiones se derivan lógicamente de ellos.</a:t>
            </a:r>
          </a:p>
          <a:p>
            <a:pPr marL="1028700" lvl="1" indent="-571500">
              <a:spcBef>
                <a:spcPts val="600"/>
              </a:spcBef>
              <a:spcAft>
                <a:spcPts val="600"/>
              </a:spcAft>
              <a:buBlip>
                <a:blip r:embed="rId4"/>
              </a:buBlip>
            </a:pPr>
            <a:r>
              <a:rPr lang="es-ES_tradnl" sz="4400">
                <a:latin typeface="Montserrat" pitchFamily="2" charset="77"/>
              </a:rPr>
              <a:t>Completo - no deje secciones en blanco o incompletas.  El resumen es un paquete</a:t>
            </a:r>
          </a:p>
        </p:txBody>
      </p:sp>
    </p:spTree>
    <p:extLst>
      <p:ext uri="{BB962C8B-B14F-4D97-AF65-F5344CB8AC3E}">
        <p14:creationId xmlns:p14="http://schemas.microsoft.com/office/powerpoint/2010/main" val="40285239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D53D9E-2E2A-08A3-3233-F65FEA4AB216}"/>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55968015-1830-5E57-2242-4FE55AED11BB}"/>
              </a:ext>
            </a:extLst>
          </p:cNvPr>
          <p:cNvSpPr/>
          <p:nvPr/>
        </p:nvSpPr>
        <p:spPr>
          <a:xfrm>
            <a:off x="642" y="1"/>
            <a:ext cx="18286716" cy="10286423"/>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161E37"/>
          </a:solidFill>
        </p:spPr>
        <p:txBody>
          <a:bodyPr wrap="square" lIns="0" tIns="0" rIns="0" bIns="0" rtlCol="0"/>
          <a:lstStyle/>
          <a:p>
            <a:endParaRPr lang="es-ES_tradnl" sz="1638"/>
          </a:p>
        </p:txBody>
      </p:sp>
      <p:pic>
        <p:nvPicPr>
          <p:cNvPr id="3" name="object 3">
            <a:extLst>
              <a:ext uri="{FF2B5EF4-FFF2-40B4-BE49-F238E27FC236}">
                <a16:creationId xmlns:a16="http://schemas.microsoft.com/office/drawing/2014/main" id="{2C801B12-BC46-31DF-AF41-6E98C3170433}"/>
              </a:ext>
            </a:extLst>
          </p:cNvPr>
          <p:cNvPicPr/>
          <p:nvPr/>
        </p:nvPicPr>
        <p:blipFill>
          <a:blip r:embed="rId2" cstate="print"/>
          <a:stretch>
            <a:fillRect/>
          </a:stretch>
        </p:blipFill>
        <p:spPr>
          <a:xfrm>
            <a:off x="9344649" y="1556733"/>
            <a:ext cx="8942709" cy="8729544"/>
          </a:xfrm>
          <a:prstGeom prst="rect">
            <a:avLst/>
          </a:prstGeom>
        </p:spPr>
      </p:pic>
      <p:pic>
        <p:nvPicPr>
          <p:cNvPr id="4" name="object 4">
            <a:extLst>
              <a:ext uri="{FF2B5EF4-FFF2-40B4-BE49-F238E27FC236}">
                <a16:creationId xmlns:a16="http://schemas.microsoft.com/office/drawing/2014/main" id="{8530DDBF-E886-37CB-06F1-088393EA1F17}"/>
              </a:ext>
            </a:extLst>
          </p:cNvPr>
          <p:cNvPicPr/>
          <p:nvPr/>
        </p:nvPicPr>
        <p:blipFill>
          <a:blip r:embed="rId3" cstate="print"/>
          <a:stretch>
            <a:fillRect/>
          </a:stretch>
        </p:blipFill>
        <p:spPr>
          <a:xfrm>
            <a:off x="-33866" y="-17005"/>
            <a:ext cx="8942709" cy="8729544"/>
          </a:xfrm>
          <a:prstGeom prst="rect">
            <a:avLst/>
          </a:prstGeom>
        </p:spPr>
      </p:pic>
      <p:sp>
        <p:nvSpPr>
          <p:cNvPr id="5" name="object 5">
            <a:extLst>
              <a:ext uri="{FF2B5EF4-FFF2-40B4-BE49-F238E27FC236}">
                <a16:creationId xmlns:a16="http://schemas.microsoft.com/office/drawing/2014/main" id="{785D6675-D051-77C2-6D1D-8FC6B9672B5C}"/>
              </a:ext>
            </a:extLst>
          </p:cNvPr>
          <p:cNvSpPr txBox="1"/>
          <p:nvPr/>
        </p:nvSpPr>
        <p:spPr>
          <a:xfrm>
            <a:off x="6725403" y="4581632"/>
            <a:ext cx="4837194" cy="1123160"/>
          </a:xfrm>
          <a:prstGeom prst="rect">
            <a:avLst/>
          </a:prstGeom>
        </p:spPr>
        <p:txBody>
          <a:bodyPr vert="horz" wrap="square" lIns="0" tIns="15018" rIns="0" bIns="0" rtlCol="0">
            <a:spAutoFit/>
          </a:bodyPr>
          <a:lstStyle/>
          <a:p>
            <a:pPr algn="ctr"/>
            <a:r>
              <a:rPr lang="es-ES_tradnl" sz="7200" b="1">
                <a:solidFill>
                  <a:srgbClr val="FFFFFF"/>
                </a:solidFill>
                <a:latin typeface="Montserrat"/>
                <a:ea typeface="Montserrat"/>
                <a:cs typeface="Montserrat"/>
                <a:sym typeface="Montserrat"/>
              </a:rPr>
              <a:t>Título  </a:t>
            </a:r>
            <a:endParaRPr lang="es-ES_tradnl" sz="7200" b="1" i="0" u="none" strike="noStrike" cap="none">
              <a:solidFill>
                <a:srgbClr val="FFFFFF"/>
              </a:solidFill>
              <a:latin typeface="Montserrat"/>
              <a:ea typeface="Montserrat"/>
              <a:cs typeface="Montserrat"/>
              <a:sym typeface="Montserrat"/>
            </a:endParaRPr>
          </a:p>
        </p:txBody>
      </p:sp>
    </p:spTree>
    <p:extLst>
      <p:ext uri="{BB962C8B-B14F-4D97-AF65-F5344CB8AC3E}">
        <p14:creationId xmlns:p14="http://schemas.microsoft.com/office/powerpoint/2010/main" val="36355421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A364EDD5-33BC-0E82-F235-385AB20049C4}"/>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EA82E963-76E4-F57D-E022-5F26FA11B80D}"/>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BBFE230B-7AB1-1D41-7E3E-099321EA7C34}"/>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85C9D216-911D-458F-B99E-05BBA010DAAF}"/>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61218839-1ADC-BA81-134F-31A68A862B67}"/>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E0227A0E-79B8-3414-4FEF-17F76E228A84}"/>
              </a:ext>
            </a:extLst>
          </p:cNvPr>
          <p:cNvSpPr txBox="1"/>
          <p:nvPr/>
        </p:nvSpPr>
        <p:spPr>
          <a:xfrm>
            <a:off x="914400" y="164592"/>
            <a:ext cx="15716100" cy="10470559"/>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s-ES_tradnl" sz="5400" b="1" i="0" u="none" strike="noStrike" cap="none" dirty="0">
                <a:solidFill>
                  <a:srgbClr val="FFFFFF"/>
                </a:solidFill>
                <a:latin typeface="Montserrat"/>
                <a:ea typeface="Montserrat"/>
                <a:cs typeface="Montserrat"/>
                <a:sym typeface="Montserrat"/>
              </a:rPr>
              <a:t>El título es tan importante como el contenido del resumen</a:t>
            </a: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endParaRPr lang="es-ES_tradnl" sz="5400" b="1" i="0" u="none" strike="noStrike" cap="none" dirty="0">
              <a:solidFill>
                <a:srgbClr val="FFFFFF"/>
              </a:solidFill>
              <a:latin typeface="Montserrat"/>
              <a:ea typeface="Montserrat"/>
              <a:cs typeface="Montserrat"/>
              <a:sym typeface="Montserrat"/>
            </a:endParaRPr>
          </a:p>
          <a:p>
            <a:pPr marL="0" marR="0" lvl="0" indent="0" algn="l" rtl="0">
              <a:lnSpc>
                <a:spcPct val="140006"/>
              </a:lnSpc>
              <a:spcBef>
                <a:spcPts val="0"/>
              </a:spcBef>
              <a:spcAft>
                <a:spcPts val="0"/>
              </a:spcAft>
              <a:buClr>
                <a:srgbClr val="000000"/>
              </a:buClr>
              <a:buSzPts val="6200"/>
              <a:buFont typeface="Arial"/>
              <a:buNone/>
            </a:pPr>
            <a:r>
              <a:rPr lang="es-ES_tradnl" sz="5400" b="1" i="0" u="none" strike="noStrike" cap="none" dirty="0">
                <a:solidFill>
                  <a:srgbClr val="FFFFFF"/>
                </a:solidFill>
                <a:latin typeface="Montserrat"/>
                <a:ea typeface="Montserrat"/>
                <a:cs typeface="Montserrat"/>
                <a:sym typeface="Montserrat"/>
              </a:rPr>
              <a:t> </a:t>
            </a:r>
            <a:endParaRPr lang="es-ES_tradnl" sz="5400" b="0" i="0" u="none" strike="noStrike" cap="none" dirty="0">
              <a:solidFill>
                <a:srgbClr val="000000"/>
              </a:solidFill>
              <a:latin typeface="Arial"/>
              <a:ea typeface="Arial"/>
              <a:cs typeface="Arial"/>
              <a:sym typeface="Arial"/>
            </a:endParaRPr>
          </a:p>
        </p:txBody>
      </p:sp>
      <p:sp>
        <p:nvSpPr>
          <p:cNvPr id="130" name="Google Shape;130;p4">
            <a:extLst>
              <a:ext uri="{FF2B5EF4-FFF2-40B4-BE49-F238E27FC236}">
                <a16:creationId xmlns:a16="http://schemas.microsoft.com/office/drawing/2014/main" id="{648E34CB-5498-550F-919C-C47A3A5F195D}"/>
              </a:ext>
            </a:extLst>
          </p:cNvPr>
          <p:cNvSpPr/>
          <p:nvPr/>
        </p:nvSpPr>
        <p:spPr>
          <a:xfrm>
            <a:off x="914400" y="2932017"/>
            <a:ext cx="16459200" cy="6400800"/>
          </a:xfrm>
          <a:prstGeom prst="rect">
            <a:avLst/>
          </a:prstGeom>
          <a:noFill/>
          <a:ln>
            <a:noFill/>
          </a:ln>
        </p:spPr>
        <p:txBody>
          <a:bodyPr spcFirstLastPara="1" wrap="square" lIns="91425" tIns="45700" rIns="91425" bIns="45700" anchor="t" anchorCtr="0">
            <a:noAutofit/>
          </a:bodyPr>
          <a:lstStyle/>
          <a:p>
            <a:pPr marL="457200" indent="-457200" algn="l">
              <a:lnSpc>
                <a:spcPct val="100000"/>
              </a:lnSpc>
              <a:spcBef>
                <a:spcPts val="600"/>
              </a:spcBef>
              <a:spcAft>
                <a:spcPts val="600"/>
              </a:spcAft>
              <a:buBlip>
                <a:blip r:embed="rId4"/>
              </a:buBlip>
            </a:pPr>
            <a:r>
              <a:rPr lang="es-ES_tradnl" sz="3400">
                <a:latin typeface="Montserrat" pitchFamily="2" charset="77"/>
              </a:rPr>
              <a:t>El título es lo primero que verán todos los lectores.</a:t>
            </a:r>
          </a:p>
          <a:p>
            <a:pPr marL="457200" indent="-457200" algn="l">
              <a:lnSpc>
                <a:spcPct val="100000"/>
              </a:lnSpc>
              <a:spcBef>
                <a:spcPts val="600"/>
              </a:spcBef>
              <a:spcAft>
                <a:spcPts val="600"/>
              </a:spcAft>
              <a:buBlip>
                <a:blip r:embed="rId4"/>
              </a:buBlip>
            </a:pPr>
            <a:r>
              <a:rPr lang="es-ES_tradnl" sz="3400">
                <a:latin typeface="Montserrat" pitchFamily="2" charset="77"/>
              </a:rPr>
              <a:t>Evite los títulos largos: limítese a 10-12 palabras para el título. </a:t>
            </a:r>
          </a:p>
          <a:p>
            <a:pPr marL="457200" indent="-457200" algn="l">
              <a:lnSpc>
                <a:spcPct val="100000"/>
              </a:lnSpc>
              <a:spcBef>
                <a:spcPts val="600"/>
              </a:spcBef>
              <a:spcAft>
                <a:spcPts val="600"/>
              </a:spcAft>
              <a:buBlip>
                <a:blip r:embed="rId4"/>
              </a:buBlip>
            </a:pPr>
            <a:r>
              <a:rPr lang="es-ES_tradnl" sz="3400">
                <a:latin typeface="Montserrat" pitchFamily="2" charset="77"/>
              </a:rPr>
              <a:t>Utilice términos y frases descriptivas que reflejen con precisión el contenido.</a:t>
            </a:r>
          </a:p>
          <a:p>
            <a:pPr marL="457200" indent="-457200" algn="l">
              <a:lnSpc>
                <a:spcPct val="100000"/>
              </a:lnSpc>
              <a:spcBef>
                <a:spcPts val="600"/>
              </a:spcBef>
              <a:spcAft>
                <a:spcPts val="600"/>
              </a:spcAft>
              <a:buBlip>
                <a:blip r:embed="rId4"/>
              </a:buBlip>
            </a:pPr>
            <a:r>
              <a:rPr lang="es-ES_tradnl" sz="3400">
                <a:latin typeface="Montserrat" pitchFamily="2" charset="77"/>
              </a:rPr>
              <a:t>Cuatro consideraciones para un buen título:</a:t>
            </a:r>
          </a:p>
          <a:p>
            <a:pPr marL="914400" lvl="1" indent="-457200">
              <a:spcBef>
                <a:spcPts val="600"/>
              </a:spcBef>
              <a:spcAft>
                <a:spcPts val="600"/>
              </a:spcAft>
              <a:buBlip>
                <a:blip r:embed="rId4"/>
              </a:buBlip>
            </a:pPr>
            <a:r>
              <a:rPr lang="es-ES_tradnl" sz="3400">
                <a:latin typeface="Montserrat" pitchFamily="2" charset="77"/>
              </a:rPr>
              <a:t>Utiliza pocas palabras para condensar el contenido del resumen.</a:t>
            </a:r>
          </a:p>
          <a:p>
            <a:pPr marL="914400" lvl="1" indent="-457200">
              <a:spcBef>
                <a:spcPts val="600"/>
              </a:spcBef>
              <a:spcAft>
                <a:spcPts val="600"/>
              </a:spcAft>
              <a:buBlip>
                <a:blip r:embed="rId4"/>
              </a:buBlip>
            </a:pPr>
            <a:r>
              <a:rPr lang="es-ES_tradnl" sz="3400">
                <a:latin typeface="Montserrat" pitchFamily="2" charset="77"/>
              </a:rPr>
              <a:t>Incluye el tipo de estudio: por ejemplo, ensayo controlado aleatorio, etc.</a:t>
            </a:r>
          </a:p>
          <a:p>
            <a:pPr marL="914400" lvl="1" indent="-457200">
              <a:spcBef>
                <a:spcPts val="600"/>
              </a:spcBef>
              <a:spcAft>
                <a:spcPts val="600"/>
              </a:spcAft>
              <a:buBlip>
                <a:blip r:embed="rId4"/>
              </a:buBlip>
            </a:pPr>
            <a:r>
              <a:rPr lang="es-ES_tradnl" sz="3400">
                <a:latin typeface="Montserrat" pitchFamily="2" charset="77"/>
              </a:rPr>
              <a:t>Capta la atención de los lectores</a:t>
            </a:r>
          </a:p>
          <a:p>
            <a:pPr marL="914400" lvl="1" indent="-457200">
              <a:spcBef>
                <a:spcPts val="600"/>
              </a:spcBef>
              <a:spcAft>
                <a:spcPts val="600"/>
              </a:spcAft>
              <a:buBlip>
                <a:blip r:embed="rId4"/>
              </a:buBlip>
            </a:pPr>
            <a:r>
              <a:rPr lang="es-ES_tradnl" sz="3400">
                <a:latin typeface="Montserrat" pitchFamily="2" charset="77"/>
              </a:rPr>
              <a:t>Diferencie el resumen de otros artículos sobre el mismo tema.</a:t>
            </a:r>
          </a:p>
        </p:txBody>
      </p:sp>
      <p:sp>
        <p:nvSpPr>
          <p:cNvPr id="2" name="Rectangle 1">
            <a:extLst>
              <a:ext uri="{FF2B5EF4-FFF2-40B4-BE49-F238E27FC236}">
                <a16:creationId xmlns:a16="http://schemas.microsoft.com/office/drawing/2014/main" id="{CCE2924C-8D72-B517-B898-BF40F5BB7B4C}"/>
              </a:ext>
            </a:extLst>
          </p:cNvPr>
          <p:cNvSpPr/>
          <p:nvPr/>
        </p:nvSpPr>
        <p:spPr>
          <a:xfrm>
            <a:off x="914400" y="9510052"/>
            <a:ext cx="16459200" cy="600164"/>
          </a:xfrm>
          <a:prstGeom prst="rect">
            <a:avLst/>
          </a:prstGeom>
        </p:spPr>
        <p:txBody>
          <a:bodyPr wrap="square">
            <a:spAutoFit/>
          </a:bodyPr>
          <a:lstStyle/>
          <a:p>
            <a:r>
              <a:rPr lang="en-US" sz="1100" i="1" dirty="0">
                <a:solidFill>
                  <a:srgbClr val="040000"/>
                </a:solidFill>
                <a:latin typeface="Montserrat" pitchFamily="2" charset="77"/>
              </a:rPr>
              <a:t> Fuentes: </a:t>
            </a:r>
            <a:r>
              <a:rPr lang="en-US" sz="1100" i="1" dirty="0" err="1">
                <a:solidFill>
                  <a:srgbClr val="040000"/>
                </a:solidFill>
                <a:latin typeface="Montserrat" pitchFamily="2" charset="77"/>
              </a:rPr>
              <a:t>Fathalla </a:t>
            </a:r>
            <a:r>
              <a:rPr lang="en-US" sz="1100" i="1" dirty="0">
                <a:solidFill>
                  <a:srgbClr val="040000"/>
                </a:solidFill>
                <a:latin typeface="Montserrat" pitchFamily="2" charset="77"/>
              </a:rPr>
              <a:t>M y </a:t>
            </a:r>
            <a:r>
              <a:rPr lang="en-US" sz="1100" i="1" dirty="0" err="1">
                <a:solidFill>
                  <a:srgbClr val="040000"/>
                </a:solidFill>
                <a:latin typeface="Montserrat" pitchFamily="2" charset="77"/>
              </a:rPr>
              <a:t>Fathalla </a:t>
            </a:r>
            <a:r>
              <a:rPr lang="en-US" sz="1100" i="1" dirty="0">
                <a:solidFill>
                  <a:srgbClr val="040000"/>
                </a:solidFill>
                <a:latin typeface="Montserrat" pitchFamily="2" charset="77"/>
              </a:rPr>
              <a:t>M. A Practical Guide for Health Researchers. </a:t>
            </a:r>
            <a:r>
              <a:rPr lang="en-US" sz="1100" i="1" dirty="0">
                <a:latin typeface="Montserrat" pitchFamily="2" charset="77"/>
              </a:rPr>
              <a:t>[Consultado el 13 de mayo de 2020] </a:t>
            </a:r>
            <a:r>
              <a:rPr lang="en-US" sz="1100" i="1" dirty="0">
                <a:solidFill>
                  <a:srgbClr val="040000"/>
                </a:solidFill>
                <a:latin typeface="Montserrat" pitchFamily="2" charset="77"/>
              </a:rPr>
              <a:t>Disponible en: </a:t>
            </a:r>
            <a:r>
              <a:rPr lang="en-US" sz="1100" i="1" dirty="0">
                <a:solidFill>
                  <a:srgbClr val="004FFE"/>
                </a:solidFill>
                <a:latin typeface="Montserrat" pitchFamily="2" charset="77"/>
                <a:hlinkClick r:id="rId5"/>
              </a:rPr>
              <a:t>http:</a:t>
            </a:r>
            <a:r>
              <a:rPr lang="en-US" sz="1100" i="1" dirty="0">
                <a:solidFill>
                  <a:srgbClr val="040000"/>
                </a:solidFill>
                <a:latin typeface="Montserrat" pitchFamily="2" charset="77"/>
              </a:rPr>
              <a:t>//www.emro.who.int/dsaf/dsa237.pdf.</a:t>
            </a:r>
          </a:p>
          <a:p>
            <a:r>
              <a:rPr lang="en-US" sz="1100" i="1" dirty="0">
                <a:latin typeface="Montserrat" pitchFamily="2" charset="77"/>
              </a:rPr>
              <a:t>	3 Consejos básicos para escribir el título de un buen trabajo de investigación. [Consultado el 13 de mayo de 2020] Disponible en: </a:t>
            </a:r>
            <a:r>
              <a:rPr lang="en-US" sz="1100" i="1" dirty="0">
                <a:latin typeface="Montserrat" pitchFamily="2" charset="77"/>
                <a:hlinkClick r:id="rId6"/>
              </a:rPr>
              <a:t>https:</a:t>
            </a:r>
            <a:r>
              <a:rPr lang="en-US" sz="1100" i="1" dirty="0">
                <a:latin typeface="Montserrat" pitchFamily="2" charset="77"/>
              </a:rPr>
              <a:t>//www.editage.com/insights/3-basic-tips-on-writing-a-good-research-paper-title. </a:t>
            </a:r>
          </a:p>
          <a:p>
            <a:endParaRPr lang="en-US" sz="1100" i="1" dirty="0">
              <a:latin typeface="Montserrat" pitchFamily="2" charset="77"/>
            </a:endParaRPr>
          </a:p>
        </p:txBody>
      </p:sp>
    </p:spTree>
    <p:extLst>
      <p:ext uri="{BB962C8B-B14F-4D97-AF65-F5344CB8AC3E}">
        <p14:creationId xmlns:p14="http://schemas.microsoft.com/office/powerpoint/2010/main" val="3974499778"/>
      </p:ext>
    </p:extLst>
  </p:cSld>
  <p:clrMapOvr>
    <a:masterClrMapping/>
  </p:clrMapOvr>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979</TotalTime>
  <Words>5984</Words>
  <Application>Microsoft Macintosh PowerPoint</Application>
  <PresentationFormat>Custom</PresentationFormat>
  <Paragraphs>625</Paragraphs>
  <Slides>48</Slides>
  <Notes>38</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48</vt:i4>
      </vt:variant>
    </vt:vector>
  </HeadingPairs>
  <TitlesOfParts>
    <vt:vector size="55" baseType="lpstr">
      <vt:lpstr>Arial</vt:lpstr>
      <vt:lpstr>Helvetica</vt:lpstr>
      <vt:lpstr>Montserrat</vt:lpstr>
      <vt:lpstr>Calibri</vt:lpstr>
      <vt:lpstr>Aptos Display</vt:lpstr>
      <vt:lpstr>Aptos</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Steffany Vucetich</cp:lastModifiedBy>
  <cp:revision>32</cp:revision>
  <dcterms:modified xsi:type="dcterms:W3CDTF">2024-12-02T13:26:08Z</dcterms:modified>
</cp:coreProperties>
</file>