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49"/>
  </p:notesMasterIdLst>
  <p:sldIdLst>
    <p:sldId id="256" r:id="rId2"/>
    <p:sldId id="258" r:id="rId3"/>
    <p:sldId id="278" r:id="rId4"/>
    <p:sldId id="329" r:id="rId5"/>
    <p:sldId id="280" r:id="rId6"/>
    <p:sldId id="282" r:id="rId7"/>
    <p:sldId id="330" r:id="rId8"/>
    <p:sldId id="331" r:id="rId9"/>
    <p:sldId id="284" r:id="rId10"/>
    <p:sldId id="332" r:id="rId11"/>
    <p:sldId id="286" r:id="rId12"/>
    <p:sldId id="333" r:id="rId13"/>
    <p:sldId id="317" r:id="rId14"/>
    <p:sldId id="289" r:id="rId15"/>
    <p:sldId id="318" r:id="rId16"/>
    <p:sldId id="319" r:id="rId17"/>
    <p:sldId id="320" r:id="rId18"/>
    <p:sldId id="321" r:id="rId19"/>
    <p:sldId id="334" r:id="rId20"/>
    <p:sldId id="292" r:id="rId21"/>
    <p:sldId id="322" r:id="rId22"/>
    <p:sldId id="340" r:id="rId23"/>
    <p:sldId id="335" r:id="rId24"/>
    <p:sldId id="295" r:id="rId25"/>
    <p:sldId id="324" r:id="rId26"/>
    <p:sldId id="297" r:id="rId27"/>
    <p:sldId id="325" r:id="rId28"/>
    <p:sldId id="336" r:id="rId29"/>
    <p:sldId id="337" r:id="rId30"/>
    <p:sldId id="338" r:id="rId31"/>
    <p:sldId id="339" r:id="rId32"/>
    <p:sldId id="301" r:id="rId33"/>
    <p:sldId id="341" r:id="rId34"/>
    <p:sldId id="303" r:id="rId35"/>
    <p:sldId id="342" r:id="rId36"/>
    <p:sldId id="305" r:id="rId37"/>
    <p:sldId id="306" r:id="rId38"/>
    <p:sldId id="316" r:id="rId39"/>
    <p:sldId id="343" r:id="rId40"/>
    <p:sldId id="344" r:id="rId41"/>
    <p:sldId id="345" r:id="rId42"/>
    <p:sldId id="346" r:id="rId43"/>
    <p:sldId id="347" r:id="rId44"/>
    <p:sldId id="348" r:id="rId45"/>
    <p:sldId id="349" r:id="rId46"/>
    <p:sldId id="350" r:id="rId47"/>
    <p:sldId id="277" r:id="rId48"/>
  </p:sldIdLst>
  <p:sldSz cx="18288000" cy="10287000"/>
  <p:notesSz cx="6858000" cy="9144000"/>
  <p:embeddedFontLst>
    <p:embeddedFont>
      <p:font typeface="Montserrat" pitchFamily="2" charset="77"/>
      <p:regular r:id="rId50"/>
      <p:bold r:id="rId51"/>
      <p:italic r:id="rId52"/>
      <p:boldItalic r:id="rId53"/>
    </p:embeddedFont>
    <p:embeddedFont>
      <p:font typeface="Montserrat SemiBold" pitchFamily="2" charset="77"/>
      <p:regular r:id="rId54"/>
      <p:bold r:id="rId55"/>
      <p:italic r:id="rId56"/>
      <p:boldItalic r:id="rId5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15:clr>
            <a:srgbClr val="A4A3A4"/>
          </p15:clr>
        </p15:guide>
        <p15:guide id="2" pos="576">
          <p15:clr>
            <a:srgbClr val="A4A3A4"/>
          </p15:clr>
        </p15:guide>
        <p15:guide id="3" orient="horz" pos="288">
          <p15:clr>
            <a:srgbClr val="747775"/>
          </p15:clr>
        </p15:guide>
        <p15:guide id="4" pos="288">
          <p15:clr>
            <a:srgbClr val="747775"/>
          </p15:clr>
        </p15:guide>
        <p15:guide id="5" pos="11232">
          <p15:clr>
            <a:srgbClr val="747775"/>
          </p15:clr>
        </p15:guide>
        <p15:guide id="6" pos="10944">
          <p15:clr>
            <a:srgbClr val="747775"/>
          </p15:clr>
        </p15:guide>
        <p15:guide id="7" orient="horz" pos="6048">
          <p15:clr>
            <a:srgbClr val="747775"/>
          </p15:clr>
        </p15:guide>
        <p15:guide id="8" orient="horz" pos="5760">
          <p15:clr>
            <a:srgbClr val="747775"/>
          </p15:clr>
        </p15:guide>
        <p15:guide id="9" pos="8556">
          <p15:clr>
            <a:srgbClr val="747775"/>
          </p15:clr>
        </p15:guide>
        <p15:guide id="10" pos="10476">
          <p15:clr>
            <a:srgbClr val="747775"/>
          </p15:clr>
        </p15:guide>
        <p15:guide id="11" pos="7020">
          <p15:clr>
            <a:srgbClr val="747775"/>
          </p15:clr>
        </p15:guide>
        <p15:guide id="12" orient="horz" pos="5425">
          <p15:clr>
            <a:srgbClr val="747775"/>
          </p15:clr>
        </p15:guide>
        <p15:guide id="13" orient="horz" pos="5006">
          <p15:clr>
            <a:srgbClr val="747775"/>
          </p15:clr>
        </p15:guide>
        <p15:guide id="14" orient="horz" pos="4658">
          <p15:clr>
            <a:srgbClr val="747775"/>
          </p15:clr>
        </p15:guide>
        <p15:guide id="15" orient="horz" pos="4194">
          <p15:clr>
            <a:srgbClr val="747775"/>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8" roundtripDataSignature="AMtx7mgk/K/q0r1lScBiRw7st4GxxsVs0A=="/>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1D37"/>
    <a:srgbClr val="D100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DD71B9D-44B6-4920-9387-B6911BDAAAFB}">
  <a:tblStyle styleId="{7DD71B9D-44B6-4920-9387-B6911BDAAAFB}"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25400" cap="flat" cmpd="sng">
              <a:solidFill>
                <a:schemeClr val="dk1"/>
              </a:solidFill>
              <a:prstDash val="solid"/>
              <a:round/>
              <a:headEnd type="none" w="sm" len="sm"/>
              <a:tailEnd type="none" w="sm" len="sm"/>
            </a:ln>
          </a:top>
          <a:bottom>
            <a:ln w="25400" cap="flat" cmpd="sng">
              <a:solidFill>
                <a:schemeClr val="dk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6E6E6"/>
          </a:solidFill>
        </a:fill>
      </a:tcStyle>
    </a:band1H>
    <a:band2H>
      <a:tcTxStyle/>
      <a:tcStyle>
        <a:tcBdr/>
      </a:tcStyle>
    </a:band2H>
    <a:band1V>
      <a:tcTxStyle/>
      <a:tcStyle>
        <a:tcBdr/>
        <a:fill>
          <a:solidFill>
            <a:srgbClr val="E6E6E6"/>
          </a:solidFill>
        </a:fill>
      </a:tcStyle>
    </a:band1V>
    <a:band2V>
      <a:tcTxStyle/>
      <a:tcStyle>
        <a:tcBdr/>
      </a:tcStyle>
    </a:band2V>
    <a:lastCol>
      <a:tcTxStyle b="on" i="off">
        <a:font>
          <a:latin typeface="Arial"/>
          <a:ea typeface="Arial"/>
          <a:cs typeface="Arial"/>
        </a:font>
        <a:schemeClr val="lt1"/>
      </a:tcTxStyle>
      <a:tcStyle>
        <a:tcBdr/>
        <a:fill>
          <a:solidFill>
            <a:schemeClr val="dk1"/>
          </a:solidFill>
        </a:fill>
      </a:tcStyle>
    </a:lastCol>
    <a:firstCol>
      <a:tcTxStyle b="on" i="off">
        <a:font>
          <a:latin typeface="Arial"/>
          <a:ea typeface="Arial"/>
          <a:cs typeface="Arial"/>
        </a:font>
        <a:schemeClr val="lt1"/>
      </a:tcTxStyle>
      <a:tcStyle>
        <a:tcBdr/>
        <a:fill>
          <a:solidFill>
            <a:schemeClr val="dk1"/>
          </a:solidFill>
        </a:fill>
      </a:tcStyle>
    </a:firstCol>
    <a:lastRow>
      <a:tcTxStyle b="on" i="off"/>
      <a:tcStyle>
        <a:tcBdr>
          <a:top>
            <a:ln w="50800" cap="flat" cmpd="sng">
              <a:solidFill>
                <a:schemeClr val="dk1"/>
              </a:solidFill>
              <a:prstDash val="solid"/>
              <a:round/>
              <a:headEnd type="none" w="sm" len="sm"/>
              <a:tailEnd type="none" w="sm" len="sm"/>
            </a:ln>
          </a:top>
        </a:tcBdr>
        <a:fill>
          <a:solidFill>
            <a:schemeClr val="lt1"/>
          </a:solidFill>
        </a:fill>
      </a:tcStyle>
    </a:lastRow>
    <a:seCell>
      <a:tcTxStyle b="on" i="off">
        <a:font>
          <a:latin typeface="Arial"/>
          <a:ea typeface="Arial"/>
          <a:cs typeface="Arial"/>
        </a:font>
        <a:schemeClr val="dk1"/>
      </a:tcTxStyle>
      <a:tcStyle>
        <a:tcBdr/>
      </a:tcStyle>
    </a:seCell>
    <a:swCell>
      <a:tcTxStyle b="on" i="off">
        <a:font>
          <a:latin typeface="Arial"/>
          <a:ea typeface="Arial"/>
          <a:cs typeface="Arial"/>
        </a:font>
        <a:schemeClr val="dk1"/>
      </a:tcTxStyle>
      <a:tcStyle>
        <a:tcBdr/>
      </a:tcStyle>
    </a:swCell>
    <a:firstRow>
      <a:tcTxStyle b="on" i="off">
        <a:font>
          <a:latin typeface="Arial"/>
          <a:ea typeface="Arial"/>
          <a:cs typeface="Arial"/>
        </a:font>
        <a:schemeClr val="lt1"/>
      </a:tcTxStyle>
      <a:tcStyle>
        <a:tcBdr>
          <a:bottom>
            <a:ln w="25400" cap="flat" cmpd="sng">
              <a:solidFill>
                <a:schemeClr val="dk1"/>
              </a:solidFill>
              <a:prstDash val="solid"/>
              <a:round/>
              <a:headEnd type="none" w="sm" len="sm"/>
              <a:tailEnd type="none" w="sm" len="sm"/>
            </a:ln>
          </a:bottom>
        </a:tcBdr>
        <a:fill>
          <a:solidFill>
            <a:schemeClr val="dk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05"/>
    <p:restoredTop sz="94915"/>
  </p:normalViewPr>
  <p:slideViewPr>
    <p:cSldViewPr snapToGrid="0">
      <p:cViewPr>
        <p:scale>
          <a:sx n="50" d="100"/>
          <a:sy n="50" d="100"/>
        </p:scale>
        <p:origin x="-200" y="1072"/>
      </p:cViewPr>
      <p:guideLst>
        <p:guide orient="horz"/>
        <p:guide pos="576"/>
        <p:guide orient="horz" pos="288"/>
        <p:guide pos="288"/>
        <p:guide pos="11232"/>
        <p:guide pos="10944"/>
        <p:guide orient="horz" pos="6048"/>
        <p:guide orient="horz" pos="5760"/>
        <p:guide pos="8556"/>
        <p:guide pos="10476"/>
        <p:guide pos="7020"/>
        <p:guide orient="horz" pos="5425"/>
        <p:guide orient="horz" pos="5006"/>
        <p:guide orient="horz" pos="4658"/>
        <p:guide orient="horz" pos="419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1.fntdata"/><Relationship Id="rId55" Type="http://schemas.openxmlformats.org/officeDocument/2006/relationships/font" Target="fonts/font6.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4.fntdata"/><Relationship Id="rId58" Type="http://customschemas.google.com/relationships/presentationmetadata" Target="metadata"/><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7.fntdata"/><Relationship Id="rId8" Type="http://schemas.openxmlformats.org/officeDocument/2006/relationships/slide" Target="slides/slide7.xml"/><Relationship Id="rId51" Type="http://schemas.openxmlformats.org/officeDocument/2006/relationships/font" Target="fonts/font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5.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57" Type="http://schemas.openxmlformats.org/officeDocument/2006/relationships/font" Target="fonts/font8.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3.fntdata"/><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0" name="Google Shape;7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D1DA79B-108F-94B6-BA49-0857FE0EA773}"/>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C5DBC0FA-D739-7186-4EE2-E8F5F5EA7BE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72E828A5-591F-5EE2-0D05-162BD1BFF77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144514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0FFD5B5F-DB82-18AA-BE42-BB903304BA3F}"/>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F655D528-1CAF-AD1E-D688-39964C36AFF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C7A377C4-28ED-D9DA-C858-7C4B15BBB70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11284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00B1A69-5449-8051-F094-2829C1C36F6B}"/>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FAAEC4F-DDD8-995A-2E9B-34996A7C62D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A82E55C2-9D9A-864C-C670-1C367EAFD55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982080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35F3848D-A613-8248-FC4E-CC72F611E1BA}"/>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2959678-CD3F-B668-DFD2-181D6169571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E8E5B05D-964A-6AC4-0C03-8B61D822B2D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47477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DE4E60DC-1130-7AC7-4F87-E392356A5173}"/>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2FC92096-5FC7-AA95-85A6-5593640061F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623708F9-A64C-146F-627E-42CA3EE8595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0091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828E5FF2-6371-FDF7-3766-5B4ACFA31769}"/>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AA65E8B-AE93-A4EE-A3B6-6636EBB1B31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BEA15B5F-C7A8-47C6-E31C-DD02489F757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194182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BBEC4B8-A19A-1389-28EB-6DE12F25A9D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5CA2A892-563B-1794-BCA5-4154FADC6C4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70DC33C5-E83B-58F3-5BED-1BB66E86913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013131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0C6F0328-725D-97FE-28F9-E8715DE2EBBE}"/>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C524BF5F-1196-5FC4-3540-1057B06DF38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3" name="Google Shape;123;p4:notes">
            <a:extLst>
              <a:ext uri="{FF2B5EF4-FFF2-40B4-BE49-F238E27FC236}">
                <a16:creationId xmlns:a16="http://schemas.microsoft.com/office/drawing/2014/main" id="{2B687A93-52AC-68AD-4883-0A37805B3D4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880026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6E2ED17-CE94-A56D-62AB-1AE6F95F9C45}"/>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DF30844-DA78-FDB0-AF7F-CC42848E9FB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0EFC2A5E-C373-4BCC-2042-068288D7FE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99318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BF68C51-766B-0F4E-B8B4-A5B61635E1A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5064235A-157D-1D99-5B64-C4E1C97DCC8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E051DE1C-68D2-4B39-D934-F914CEE7181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034438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0" name="Google Shape;11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6F6F64F-3209-1671-8D11-C82A39699824}"/>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E77AF35-862E-B160-7539-C1FC2512761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C83AD55D-771C-4665-12D4-13656ECCD36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21634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106CDC9-8C66-B382-A295-5DD128A8BF83}"/>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F7FCA54-5E83-C61E-912B-205646B2507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3A95A088-B2FE-E7E3-4048-200B0A56BCF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793235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1E679CB-DC79-CC2F-3C8B-FFB3D8BC57C7}"/>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7A34ABC-C75D-22CE-B980-994C6406377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54E6BD5D-14BA-F05A-9247-531ED5A8236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558946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DB6E1F60-2698-DB6B-6932-65844D8858EB}"/>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D2BA52F0-6EB9-9D7F-B424-18AB2245E8F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B3E77778-F2BD-9327-98DF-7BD7115A2C5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664656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2EAB0B44-B75B-C572-35F9-F599811F1473}"/>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6EC9B49F-DD8D-0582-3ECE-153F92D7885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5304F461-7B91-28FD-8732-02F596230AF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463289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8BE03CFD-C1E0-4F19-E8FB-C61B1BB46FB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3C0FC523-3E51-FD90-F117-F557ABC012E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3" name="Google Shape;123;p4:notes">
            <a:extLst>
              <a:ext uri="{FF2B5EF4-FFF2-40B4-BE49-F238E27FC236}">
                <a16:creationId xmlns:a16="http://schemas.microsoft.com/office/drawing/2014/main" id="{670C0521-C01A-399A-87F5-B8550CCA5E7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179958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351017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95018B4F-4A0A-FAF0-ED3B-4138CEAE7169}"/>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E2DFBC3-B37F-838D-CBE4-D9121627F8F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AD46A5F8-4BF6-79AD-2E8B-8C54F9EB818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568364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CBFA543-CDFE-EA64-F28B-0364ADD69EF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620CFB7-EF7C-6398-936B-77F82991740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99C81AB7-0877-3667-7845-2F0239CB6BF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219754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73E482FE-0E11-93A8-FB2A-596EB1AC8CD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EC6A521C-E8D0-3B5C-679C-525FA6ADC01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3" name="Google Shape;123;p4:notes">
            <a:extLst>
              <a:ext uri="{FF2B5EF4-FFF2-40B4-BE49-F238E27FC236}">
                <a16:creationId xmlns:a16="http://schemas.microsoft.com/office/drawing/2014/main" id="{28B33433-465B-3AC9-BE17-2AFA28942B4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636137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A4AE4771-282B-9B62-3F72-4ACBC6823AAC}"/>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058AE3A-24C8-C016-3EA7-1A71A99CEEA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626A8336-F504-61B6-95A6-A8A8EB6C913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90131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4D199867-AEDF-CE9C-110C-AB2F46143EE8}"/>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37081FF-8826-0BBC-4967-CABE96BBC91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9AFD282B-79EF-311E-104B-90472FA919F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79546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1750345-CF5F-1AED-7AE1-33905D3B8B14}"/>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E2F9812B-3549-C2C6-D097-DB56DFCDF92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48579B86-A354-44EC-6C30-D7A08F6AC04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391237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1B47B81C-0134-69CB-E45E-80C6E496A936}"/>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FCEB9E21-6620-8926-2C3C-94C85BEE31D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AF558B26-9AB1-1BD5-95C6-9CCE9A943D8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28554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EE82B5C-2BB9-D4E2-340C-44443E2CE8FC}"/>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415EDCB0-0CFD-3E20-CDE9-7A6BBAF7286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B68B3C5A-BEC1-1D8B-37AB-CA5E1FF606D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638338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C81FDF75-79AB-BAE6-BF02-17EC6142BC8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911E97EF-6BB7-8868-3955-A8C9CBBE4C4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880CF782-3CA9-352A-5A71-DD3B8F398EC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723843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45120160-65D8-5450-2EFC-F119B2D93F75}"/>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52C263D1-89A2-CECA-CE9D-AD85D12EA62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97F41FCA-4788-2D21-9C29-B4366D86D50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606211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6AEC526-3A21-2154-61EC-6E5E5E1DE020}"/>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EC3C710-170C-4088-E533-1F6F8989453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1A29CCB5-5179-9A36-7C78-BF642D3818C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275664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2" name="Google Shape;312;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5D7FDE3-94E7-1F5D-F5C4-D867B4991B0E}"/>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74E0C6E5-1186-A544-600E-78F5BF6F677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C2243C94-DEF5-B94E-94CD-89A80158A62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16468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CA07006C-BC4D-77CF-08D6-06221BF24F94}"/>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245835A2-109E-A0ED-302C-DCD89AA3A86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0CE56E33-E03E-E2F3-D734-F11FB0838FC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88884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A61E097-BE34-5686-3F37-774A523B63EB}"/>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CDD95B63-D66A-F1AB-08B5-64A6D815DF6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5D4BC6D5-5448-7440-BDE9-571ADD48697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439560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9F3B4FD6-1263-D78C-03B1-004144492E2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6427D409-7E58-E886-B0A5-73DA9EDA3C2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3D82C8AB-7498-1593-B745-0685407C8FD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319918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D529C11F-8D17-B339-0357-28D92ED31974}"/>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34CDA27-FB71-83EC-FF09-1F8401C20A8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6FEC106F-6B8C-9ED0-E9C3-29D363EC8F5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76315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9FB76E5-063F-29C9-C4FC-ED811447B06A}"/>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633DC70C-E289-2DFE-932A-95A114E8323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1C02620F-A465-34CE-543F-FB0D7334E06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524064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22E26-7C44-0AFA-1131-68CC36D71D86}"/>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s-ES_tradnl"/>
          </a:p>
        </p:txBody>
      </p:sp>
      <p:sp>
        <p:nvSpPr>
          <p:cNvPr id="3" name="Subtitle 2">
            <a:extLst>
              <a:ext uri="{FF2B5EF4-FFF2-40B4-BE49-F238E27FC236}">
                <a16:creationId xmlns:a16="http://schemas.microsoft.com/office/drawing/2014/main" id="{744537CB-5214-DE40-BD72-58366C948A17}"/>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s-ES_tradnl"/>
          </a:p>
        </p:txBody>
      </p:sp>
      <p:sp>
        <p:nvSpPr>
          <p:cNvPr id="4" name="Date Placeholder 3">
            <a:extLst>
              <a:ext uri="{FF2B5EF4-FFF2-40B4-BE49-F238E27FC236}">
                <a16:creationId xmlns:a16="http://schemas.microsoft.com/office/drawing/2014/main" id="{F4799B19-7032-D68D-9060-11C424D612C5}"/>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5" name="Footer Placeholder 4">
            <a:extLst>
              <a:ext uri="{FF2B5EF4-FFF2-40B4-BE49-F238E27FC236}">
                <a16:creationId xmlns:a16="http://schemas.microsoft.com/office/drawing/2014/main" id="{DB994A6B-D437-2B3F-7E79-CE9909BEE84C}"/>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85F21FA9-85DB-ED94-7187-FFADDDE45E15}"/>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21233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59C7D-C49A-E478-0FF4-DF2CF9FF80C4}"/>
              </a:ext>
            </a:extLst>
          </p:cNvPr>
          <p:cNvSpPr>
            <a:spLocks noGrp="1"/>
          </p:cNvSpPr>
          <p:nvPr>
            <p:ph type="title"/>
          </p:nvPr>
        </p:nvSpPr>
        <p:spPr/>
        <p:txBody>
          <a:bodyPr/>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35C9755B-9EF9-A2B5-F5B8-96D3CDEAD72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C6470854-F90B-AD8E-3F9F-CAC785FB0811}"/>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5" name="Footer Placeholder 4">
            <a:extLst>
              <a:ext uri="{FF2B5EF4-FFF2-40B4-BE49-F238E27FC236}">
                <a16:creationId xmlns:a16="http://schemas.microsoft.com/office/drawing/2014/main" id="{D86346DA-55ED-7BEB-367E-B8CBA71BC3BF}"/>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BCAB2A8E-DFF9-214A-C393-843DF2981A9B}"/>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902728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AA30389-DC4A-C890-2B86-899B396929DE}"/>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B3419FE0-1587-F9D4-C96F-40287E2D5536}"/>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48B2D18D-7EC9-713F-EF33-1FBBA5052E8C}"/>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5" name="Footer Placeholder 4">
            <a:extLst>
              <a:ext uri="{FF2B5EF4-FFF2-40B4-BE49-F238E27FC236}">
                <a16:creationId xmlns:a16="http://schemas.microsoft.com/office/drawing/2014/main" id="{26CB943F-2366-3854-DC90-49D99B844EB9}"/>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9F55A72D-CFEC-7803-EF01-8998306EB28F}"/>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3395989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1/11/25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extLst>
      <p:ext uri="{BB962C8B-B14F-4D97-AF65-F5344CB8AC3E}">
        <p14:creationId xmlns:p14="http://schemas.microsoft.com/office/powerpoint/2010/main" val="2552566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42AFA-EBB7-7FDD-FA5E-919A0ADD6CAE}"/>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85D2CC9D-E938-753E-936A-00E35ECF78B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628844A6-5F44-4EE0-B9C1-07D214C5B4E3}"/>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5" name="Footer Placeholder 4">
            <a:extLst>
              <a:ext uri="{FF2B5EF4-FFF2-40B4-BE49-F238E27FC236}">
                <a16:creationId xmlns:a16="http://schemas.microsoft.com/office/drawing/2014/main" id="{94579690-D22E-F788-3776-05C7EFF06F32}"/>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D2AB5DE8-8983-E447-964B-20A63FF3D8AE}"/>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303715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8B3F6-4DD6-D93D-67E6-8C3ED187606A}"/>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2D1AA138-3EC5-4CC4-5063-A1D2B6E1E367}"/>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C92F69D-7F46-A9E9-5A04-4C614ED565E0}"/>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5" name="Footer Placeholder 4">
            <a:extLst>
              <a:ext uri="{FF2B5EF4-FFF2-40B4-BE49-F238E27FC236}">
                <a16:creationId xmlns:a16="http://schemas.microsoft.com/office/drawing/2014/main" id="{6A0C5A7B-B785-E29F-C8E8-EED0955BC8CB}"/>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4B32E5AE-6672-6942-069D-C4D582B9BFED}"/>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79295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86E03-D6D1-A796-FCB1-A06D6864C8CB}"/>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0997F515-4902-44BD-4E25-8510922841B0}"/>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Content Placeholder 3">
            <a:extLst>
              <a:ext uri="{FF2B5EF4-FFF2-40B4-BE49-F238E27FC236}">
                <a16:creationId xmlns:a16="http://schemas.microsoft.com/office/drawing/2014/main" id="{AFED6AEF-0A46-84B3-8BFB-E2BB5C04FEF5}"/>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Date Placeholder 4">
            <a:extLst>
              <a:ext uri="{FF2B5EF4-FFF2-40B4-BE49-F238E27FC236}">
                <a16:creationId xmlns:a16="http://schemas.microsoft.com/office/drawing/2014/main" id="{A797BB3F-5FE2-F4B6-0FA1-92BBA5FFC7C5}"/>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6" name="Footer Placeholder 5">
            <a:extLst>
              <a:ext uri="{FF2B5EF4-FFF2-40B4-BE49-F238E27FC236}">
                <a16:creationId xmlns:a16="http://schemas.microsoft.com/office/drawing/2014/main" id="{DC53E72F-5F8B-0986-DDDC-D2A659092514}"/>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5753C529-3B59-5DAB-1A83-FB934EB8334F}"/>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922174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9479C-1DEA-AE5D-AAFE-EAB84886F25E}"/>
              </a:ext>
            </a:extLst>
          </p:cNvPr>
          <p:cNvSpPr>
            <a:spLocks noGrp="1"/>
          </p:cNvSpPr>
          <p:nvPr>
            <p:ph type="title"/>
          </p:nvPr>
        </p:nvSpPr>
        <p:spPr>
          <a:xfrm>
            <a:off x="1260475" y="547688"/>
            <a:ext cx="15773400" cy="1989137"/>
          </a:xfrm>
        </p:spPr>
        <p:txBody>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E606B86E-7684-EA6E-4293-F73CC0B98BC3}"/>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10ABF8-B14E-35CC-4F28-C0A7EF3CB286}"/>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Text Placeholder 4">
            <a:extLst>
              <a:ext uri="{FF2B5EF4-FFF2-40B4-BE49-F238E27FC236}">
                <a16:creationId xmlns:a16="http://schemas.microsoft.com/office/drawing/2014/main" id="{2F76BFE0-8715-A7E8-EF4A-38026F7AE91F}"/>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9AB965-213D-03A0-29AD-AB99A8DEDD57}"/>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7" name="Date Placeholder 6">
            <a:extLst>
              <a:ext uri="{FF2B5EF4-FFF2-40B4-BE49-F238E27FC236}">
                <a16:creationId xmlns:a16="http://schemas.microsoft.com/office/drawing/2014/main" id="{A38B99DE-2143-8B3A-B2AF-3F0964394225}"/>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8" name="Footer Placeholder 7">
            <a:extLst>
              <a:ext uri="{FF2B5EF4-FFF2-40B4-BE49-F238E27FC236}">
                <a16:creationId xmlns:a16="http://schemas.microsoft.com/office/drawing/2014/main" id="{E444E326-CA62-26E2-B3D7-43F058D53F9C}"/>
              </a:ext>
            </a:extLst>
          </p:cNvPr>
          <p:cNvSpPr>
            <a:spLocks noGrp="1"/>
          </p:cNvSpPr>
          <p:nvPr>
            <p:ph type="ftr" sz="quarter" idx="11"/>
          </p:nvPr>
        </p:nvSpPr>
        <p:spPr/>
        <p:txBody>
          <a:bodyPr/>
          <a:lstStyle/>
          <a:p>
            <a:endParaRPr lang="es-ES_tradnl"/>
          </a:p>
        </p:txBody>
      </p:sp>
      <p:sp>
        <p:nvSpPr>
          <p:cNvPr id="9" name="Slide Number Placeholder 8">
            <a:extLst>
              <a:ext uri="{FF2B5EF4-FFF2-40B4-BE49-F238E27FC236}">
                <a16:creationId xmlns:a16="http://schemas.microsoft.com/office/drawing/2014/main" id="{96902A4A-4023-6F3A-1E4C-3C4D76FA4ABB}"/>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738844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19DC7-41B5-6AC6-D981-4F75B1D35665}"/>
              </a:ext>
            </a:extLst>
          </p:cNvPr>
          <p:cNvSpPr>
            <a:spLocks noGrp="1"/>
          </p:cNvSpPr>
          <p:nvPr>
            <p:ph type="title"/>
          </p:nvPr>
        </p:nvSpPr>
        <p:spPr/>
        <p:txBody>
          <a:bodyPr/>
          <a:lstStyle/>
          <a:p>
            <a:r>
              <a:rPr lang="en-US"/>
              <a:t>Click to edit Master title style</a:t>
            </a:r>
            <a:endParaRPr lang="es-ES_tradnl"/>
          </a:p>
        </p:txBody>
      </p:sp>
      <p:sp>
        <p:nvSpPr>
          <p:cNvPr id="3" name="Date Placeholder 2">
            <a:extLst>
              <a:ext uri="{FF2B5EF4-FFF2-40B4-BE49-F238E27FC236}">
                <a16:creationId xmlns:a16="http://schemas.microsoft.com/office/drawing/2014/main" id="{21CD5181-A95A-B095-87C5-F45DAA1C131D}"/>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4" name="Footer Placeholder 3">
            <a:extLst>
              <a:ext uri="{FF2B5EF4-FFF2-40B4-BE49-F238E27FC236}">
                <a16:creationId xmlns:a16="http://schemas.microsoft.com/office/drawing/2014/main" id="{E9A6107D-A5DF-30E2-11C6-BCA74C906041}"/>
              </a:ext>
            </a:extLst>
          </p:cNvPr>
          <p:cNvSpPr>
            <a:spLocks noGrp="1"/>
          </p:cNvSpPr>
          <p:nvPr>
            <p:ph type="ftr" sz="quarter" idx="11"/>
          </p:nvPr>
        </p:nvSpPr>
        <p:spPr/>
        <p:txBody>
          <a:bodyPr/>
          <a:lstStyle/>
          <a:p>
            <a:endParaRPr lang="es-ES_tradnl"/>
          </a:p>
        </p:txBody>
      </p:sp>
      <p:sp>
        <p:nvSpPr>
          <p:cNvPr id="5" name="Slide Number Placeholder 4">
            <a:extLst>
              <a:ext uri="{FF2B5EF4-FFF2-40B4-BE49-F238E27FC236}">
                <a16:creationId xmlns:a16="http://schemas.microsoft.com/office/drawing/2014/main" id="{A9BE8222-BD3E-2F7D-60CF-3F248C771AC7}"/>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066456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0D588D-6C9C-22FF-7D64-B714D2BCBE9E}"/>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3" name="Footer Placeholder 2">
            <a:extLst>
              <a:ext uri="{FF2B5EF4-FFF2-40B4-BE49-F238E27FC236}">
                <a16:creationId xmlns:a16="http://schemas.microsoft.com/office/drawing/2014/main" id="{5075C999-0D3C-DA23-A5C3-B65A8EFE2046}"/>
              </a:ext>
            </a:extLst>
          </p:cNvPr>
          <p:cNvSpPr>
            <a:spLocks noGrp="1"/>
          </p:cNvSpPr>
          <p:nvPr>
            <p:ph type="ftr" sz="quarter" idx="11"/>
          </p:nvPr>
        </p:nvSpPr>
        <p:spPr/>
        <p:txBody>
          <a:bodyPr/>
          <a:lstStyle/>
          <a:p>
            <a:endParaRPr lang="es-ES_tradnl"/>
          </a:p>
        </p:txBody>
      </p:sp>
      <p:sp>
        <p:nvSpPr>
          <p:cNvPr id="4" name="Slide Number Placeholder 3">
            <a:extLst>
              <a:ext uri="{FF2B5EF4-FFF2-40B4-BE49-F238E27FC236}">
                <a16:creationId xmlns:a16="http://schemas.microsoft.com/office/drawing/2014/main" id="{DA79FCEF-6B15-62B0-5C9F-F4B665554EC7}"/>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32137321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6D0D2-99A6-51C5-97E1-E64E4D12839C}"/>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39722AD9-9582-C1C9-9700-9AC3FB2417DF}"/>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Text Placeholder 3">
            <a:extLst>
              <a:ext uri="{FF2B5EF4-FFF2-40B4-BE49-F238E27FC236}">
                <a16:creationId xmlns:a16="http://schemas.microsoft.com/office/drawing/2014/main" id="{6A24FB09-AD31-0DF9-F58F-1639902B487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21689A-6337-3420-F672-9CC729A66A1F}"/>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6" name="Footer Placeholder 5">
            <a:extLst>
              <a:ext uri="{FF2B5EF4-FFF2-40B4-BE49-F238E27FC236}">
                <a16:creationId xmlns:a16="http://schemas.microsoft.com/office/drawing/2014/main" id="{2C204A54-7591-79C8-FFB7-4BBEC760F5CC}"/>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66598E7A-D94C-4427-2372-83B6879DACFD}"/>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259515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7348A-CE5B-8A41-75B7-AC7C45A89F81}"/>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s-ES_tradnl"/>
          </a:p>
        </p:txBody>
      </p:sp>
      <p:sp>
        <p:nvSpPr>
          <p:cNvPr id="3" name="Picture Placeholder 2">
            <a:extLst>
              <a:ext uri="{FF2B5EF4-FFF2-40B4-BE49-F238E27FC236}">
                <a16:creationId xmlns:a16="http://schemas.microsoft.com/office/drawing/2014/main" id="{284DCFE1-E5A9-B09D-F4E2-09F1F0580009}"/>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Text Placeholder 3">
            <a:extLst>
              <a:ext uri="{FF2B5EF4-FFF2-40B4-BE49-F238E27FC236}">
                <a16:creationId xmlns:a16="http://schemas.microsoft.com/office/drawing/2014/main" id="{3A1783C4-B6B5-C882-F563-712D8A2918AF}"/>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48C54E-EDBD-5260-1318-0A1709D7C904}"/>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6" name="Footer Placeholder 5">
            <a:extLst>
              <a:ext uri="{FF2B5EF4-FFF2-40B4-BE49-F238E27FC236}">
                <a16:creationId xmlns:a16="http://schemas.microsoft.com/office/drawing/2014/main" id="{9AC3B6C0-F528-3AE8-8CF4-B34B659A5F53}"/>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04099204-B495-441E-D959-BAB034AC8805}"/>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699909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3DCD62-F053-5591-74EF-F255FFE8BF4A}"/>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EF345D3B-5126-345D-7D17-B555879BAD2C}"/>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4D79AA69-EC8C-C3ED-A7E7-7B1D0CF681C9}"/>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C7BCC370-6A01-5046-A652-63C43BADE6C4}" type="datetimeFigureOut">
              <a:rPr lang="es-ES_tradnl" smtClean="0"/>
              <a:t>11/1/25</a:t>
            </a:fld>
            <a:endParaRPr lang="es-ES_tradnl"/>
          </a:p>
        </p:txBody>
      </p:sp>
      <p:sp>
        <p:nvSpPr>
          <p:cNvPr id="5" name="Footer Placeholder 4">
            <a:extLst>
              <a:ext uri="{FF2B5EF4-FFF2-40B4-BE49-F238E27FC236}">
                <a16:creationId xmlns:a16="http://schemas.microsoft.com/office/drawing/2014/main" id="{F24ADD28-1471-7E0D-9ABB-F534179C9430}"/>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_tradnl"/>
          </a:p>
        </p:txBody>
      </p:sp>
      <p:sp>
        <p:nvSpPr>
          <p:cNvPr id="6" name="Slide Number Placeholder 5">
            <a:extLst>
              <a:ext uri="{FF2B5EF4-FFF2-40B4-BE49-F238E27FC236}">
                <a16:creationId xmlns:a16="http://schemas.microsoft.com/office/drawing/2014/main" id="{B61F7610-9CAE-7A17-CE2A-6C80A3105607}"/>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2765342928"/>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71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hyperlink" Target="https://www.xcdsystem.com/icfp/program/fhwQ4ds/index.cfm"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hyperlink" Target="https://www.jhsph.edu/offices-and-services/student-affairs/resources/student-policies/_documents/academic-ethics-code.pdf" TargetMode="External"/><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hyperlink" Target="https://www.coase.org/writings/shirley2010dosanddontsinabstracts.pdf" TargetMode="External"/><Relationship Id="rId4" Type="http://schemas.openxmlformats.org/officeDocument/2006/relationships/image" Target="../media/image10.png"/></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hyperlink" Target="https://www.coase.org/writings/shirley2010dosanddontsinabstracts.pdf" TargetMode="External"/><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hyperlink" Target="mailto:abstracts@theicfp.org"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71"/>
        <p:cNvGrpSpPr/>
        <p:nvPr/>
      </p:nvGrpSpPr>
      <p:grpSpPr>
        <a:xfrm>
          <a:off x="0" y="0"/>
          <a:ext cx="0" cy="0"/>
          <a:chOff x="0" y="0"/>
          <a:chExt cx="0" cy="0"/>
        </a:xfrm>
      </p:grpSpPr>
      <p:cxnSp>
        <p:nvCxnSpPr>
          <p:cNvPr id="72" name="Google Shape;72;p1"/>
          <p:cNvCxnSpPr/>
          <p:nvPr/>
        </p:nvCxnSpPr>
        <p:spPr>
          <a:xfrm>
            <a:off x="1009650" y="8556706"/>
            <a:ext cx="812400" cy="0"/>
          </a:xfrm>
          <a:prstGeom prst="straightConnector1">
            <a:avLst/>
          </a:prstGeom>
          <a:noFill/>
          <a:ln w="95250" cap="flat" cmpd="sng">
            <a:solidFill>
              <a:srgbClr val="D1003F"/>
            </a:solidFill>
            <a:prstDash val="solid"/>
            <a:round/>
            <a:headEnd type="none" w="sm" len="sm"/>
            <a:tailEnd type="none" w="sm" len="sm"/>
          </a:ln>
        </p:spPr>
      </p:cxnSp>
      <p:sp>
        <p:nvSpPr>
          <p:cNvPr id="77" name="Google Shape;77;p1"/>
          <p:cNvSpPr txBox="1"/>
          <p:nvPr/>
        </p:nvSpPr>
        <p:spPr>
          <a:xfrm>
            <a:off x="-186300" y="9383673"/>
            <a:ext cx="3204300" cy="415498"/>
          </a:xfrm>
          <a:prstGeom prst="rect">
            <a:avLst/>
          </a:prstGeom>
          <a:noFill/>
          <a:ln>
            <a:noFill/>
          </a:ln>
        </p:spPr>
        <p:txBody>
          <a:bodyPr spcFirstLastPara="1" wrap="square" lIns="0" tIns="0" rIns="0" bIns="0" anchor="t" anchorCtr="0">
            <a:spAutoFit/>
          </a:bodyPr>
          <a:lstStyle/>
          <a:p>
            <a:pPr marL="0" marR="0" lvl="0" indent="0" algn="r" rtl="0">
              <a:lnSpc>
                <a:spcPct val="150000"/>
              </a:lnSpc>
              <a:spcBef>
                <a:spcPts val="0"/>
              </a:spcBef>
              <a:spcAft>
                <a:spcPts val="0"/>
              </a:spcAft>
              <a:buClr>
                <a:srgbClr val="000000"/>
              </a:buClr>
              <a:buSzPts val="1700"/>
              <a:buFont typeface="Arial"/>
              <a:buNone/>
            </a:pPr>
            <a:r>
              <a:rPr lang="es-ES_tradnl" sz="1800" b="0" i="0" u="none" strike="noStrike" cap="none" dirty="0">
                <a:solidFill>
                  <a:srgbClr val="FFFFFF"/>
                </a:solidFill>
                <a:latin typeface="Montserrat"/>
                <a:ea typeface="Montserrat"/>
                <a:cs typeface="Montserrat"/>
                <a:sym typeface="Montserrat"/>
              </a:rPr>
              <a:t>TheICFP.org | #ICFP2025</a:t>
            </a:r>
            <a:endParaRPr lang="es-ES_tradnl" sz="1600" b="0" i="0" u="none" strike="noStrike" cap="none" dirty="0">
              <a:solidFill>
                <a:srgbClr val="000000"/>
              </a:solidFill>
              <a:latin typeface="Arial"/>
              <a:ea typeface="Arial"/>
              <a:cs typeface="Arial"/>
              <a:sym typeface="Arial"/>
            </a:endParaRPr>
          </a:p>
        </p:txBody>
      </p:sp>
      <p:sp>
        <p:nvSpPr>
          <p:cNvPr id="81" name="Google Shape;81;p1"/>
          <p:cNvSpPr/>
          <p:nvPr/>
        </p:nvSpPr>
        <p:spPr>
          <a:xfrm>
            <a:off x="13888708" y="0"/>
            <a:ext cx="4400124" cy="8288810"/>
          </a:xfrm>
          <a:custGeom>
            <a:avLst/>
            <a:gdLst/>
            <a:ahLst/>
            <a:cxnLst/>
            <a:rect l="l" t="t" r="r" b="b"/>
            <a:pathLst>
              <a:path w="4400124" h="8247572" extrusionOk="0">
                <a:moveTo>
                  <a:pt x="0" y="0"/>
                </a:moveTo>
                <a:lnTo>
                  <a:pt x="4400124" y="0"/>
                </a:lnTo>
                <a:lnTo>
                  <a:pt x="4400124" y="8247572"/>
                </a:lnTo>
                <a:lnTo>
                  <a:pt x="0" y="8247572"/>
                </a:lnTo>
                <a:lnTo>
                  <a:pt x="0" y="0"/>
                </a:lnTo>
                <a:close/>
              </a:path>
            </a:pathLst>
          </a:custGeom>
          <a:blipFill rotWithShape="1">
            <a:blip r:embed="rId3">
              <a:alphaModFix/>
            </a:blip>
            <a:stretch>
              <a:fillRect l="-111802" r="-87831" b="-6648"/>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nvGrpSpPr>
          <p:cNvPr id="82" name="Google Shape;82;p1"/>
          <p:cNvGrpSpPr/>
          <p:nvPr/>
        </p:nvGrpSpPr>
        <p:grpSpPr>
          <a:xfrm rot="10800000">
            <a:off x="13888686" y="7993635"/>
            <a:ext cx="4400151" cy="749440"/>
            <a:chOff x="0" y="-38100"/>
            <a:chExt cx="954666" cy="162600"/>
          </a:xfrm>
        </p:grpSpPr>
        <p:sp>
          <p:nvSpPr>
            <p:cNvPr id="83" name="Google Shape;83;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D4DC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84" name="Google Shape;84;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85" name="Google Shape;85;p1"/>
          <p:cNvGrpSpPr/>
          <p:nvPr/>
        </p:nvGrpSpPr>
        <p:grpSpPr>
          <a:xfrm rot="10800000">
            <a:off x="13871753" y="8566812"/>
            <a:ext cx="4400151" cy="749440"/>
            <a:chOff x="0" y="-38100"/>
            <a:chExt cx="954666" cy="162600"/>
          </a:xfrm>
        </p:grpSpPr>
        <p:sp>
          <p:nvSpPr>
            <p:cNvPr id="86" name="Google Shape;86;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45265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87" name="Google Shape;87;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88" name="Google Shape;88;p1"/>
          <p:cNvGrpSpPr/>
          <p:nvPr/>
        </p:nvGrpSpPr>
        <p:grpSpPr>
          <a:xfrm rot="10800000">
            <a:off x="13888686" y="9139990"/>
            <a:ext cx="4400151" cy="749440"/>
            <a:chOff x="0" y="-38100"/>
            <a:chExt cx="954666" cy="162600"/>
          </a:xfrm>
        </p:grpSpPr>
        <p:sp>
          <p:nvSpPr>
            <p:cNvPr id="89" name="Google Shape;89;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8F114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90" name="Google Shape;90;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91" name="Google Shape;91;p1"/>
          <p:cNvGrpSpPr/>
          <p:nvPr/>
        </p:nvGrpSpPr>
        <p:grpSpPr>
          <a:xfrm rot="10800000">
            <a:off x="13888686" y="9713167"/>
            <a:ext cx="4400151" cy="749440"/>
            <a:chOff x="0" y="-38100"/>
            <a:chExt cx="954666" cy="162600"/>
          </a:xfrm>
        </p:grpSpPr>
        <p:sp>
          <p:nvSpPr>
            <p:cNvPr id="92" name="Google Shape;92;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D1003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93" name="Google Shape;93;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pic>
        <p:nvPicPr>
          <p:cNvPr id="3" name="Picture 2" descr="A black and white logo&#10;&#10;Description automatically generated">
            <a:extLst>
              <a:ext uri="{FF2B5EF4-FFF2-40B4-BE49-F238E27FC236}">
                <a16:creationId xmlns:a16="http://schemas.microsoft.com/office/drawing/2014/main" id="{B0D70F90-22FA-D7D6-9C6A-66B814868060}"/>
              </a:ext>
            </a:extLst>
          </p:cNvPr>
          <p:cNvPicPr>
            <a:picLocks noChangeAspect="1"/>
          </p:cNvPicPr>
          <p:nvPr/>
        </p:nvPicPr>
        <p:blipFill>
          <a:blip r:embed="rId4"/>
          <a:stretch>
            <a:fillRect/>
          </a:stretch>
        </p:blipFill>
        <p:spPr>
          <a:xfrm>
            <a:off x="3409950" y="277785"/>
            <a:ext cx="7772400" cy="4241759"/>
          </a:xfrm>
          <a:prstGeom prst="rect">
            <a:avLst/>
          </a:prstGeom>
        </p:spPr>
      </p:pic>
      <p:sp>
        <p:nvSpPr>
          <p:cNvPr id="4" name="Google Shape;74;p1">
            <a:extLst>
              <a:ext uri="{FF2B5EF4-FFF2-40B4-BE49-F238E27FC236}">
                <a16:creationId xmlns:a16="http://schemas.microsoft.com/office/drawing/2014/main" id="{DF558E38-710D-58DF-85FA-E035E01DBB96}"/>
              </a:ext>
            </a:extLst>
          </p:cNvPr>
          <p:cNvSpPr txBox="1"/>
          <p:nvPr/>
        </p:nvSpPr>
        <p:spPr>
          <a:xfrm>
            <a:off x="603233" y="4940592"/>
            <a:ext cx="13036679" cy="2031325"/>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7200"/>
              <a:buFont typeface="Arial"/>
              <a:buNone/>
            </a:pPr>
            <a:r>
              <a:rPr lang="en-US" sz="6600" b="1" i="0" u="none" strike="noStrike" cap="none" dirty="0" err="1">
                <a:solidFill>
                  <a:srgbClr val="FFFFFF"/>
                </a:solidFill>
                <a:latin typeface="Montserrat"/>
                <a:ea typeface="Montserrat"/>
                <a:cs typeface="Montserrat"/>
                <a:sym typeface="Montserrat"/>
              </a:rPr>
              <a:t>Rédaction</a:t>
            </a:r>
            <a:r>
              <a:rPr lang="en-US" sz="6600" b="1" i="0" u="none" strike="noStrike" cap="none" dirty="0">
                <a:solidFill>
                  <a:srgbClr val="FFFFFF"/>
                </a:solidFill>
                <a:latin typeface="Montserrat"/>
                <a:ea typeface="Montserrat"/>
                <a:cs typeface="Montserrat"/>
                <a:sym typeface="Montserrat"/>
              </a:rPr>
              <a:t> de résumé de recherche</a:t>
            </a:r>
            <a:endParaRPr lang="en-US" sz="1200" b="0" i="0" u="none" strike="noStrike" cap="none" dirty="0">
              <a:solidFill>
                <a:srgbClr val="000000"/>
              </a:solidFill>
              <a:latin typeface="Arial"/>
              <a:ea typeface="Arial"/>
              <a:cs typeface="Arial"/>
              <a:sym typeface="Arial"/>
            </a:endParaRPr>
          </a:p>
        </p:txBody>
      </p:sp>
      <p:sp>
        <p:nvSpPr>
          <p:cNvPr id="5" name="Google Shape;80;p1">
            <a:extLst>
              <a:ext uri="{FF2B5EF4-FFF2-40B4-BE49-F238E27FC236}">
                <a16:creationId xmlns:a16="http://schemas.microsoft.com/office/drawing/2014/main" id="{421F0068-ABD3-B006-5577-6EC863804B10}"/>
              </a:ext>
            </a:extLst>
          </p:cNvPr>
          <p:cNvSpPr txBox="1"/>
          <p:nvPr/>
        </p:nvSpPr>
        <p:spPr>
          <a:xfrm>
            <a:off x="2900723" y="7392965"/>
            <a:ext cx="8441700" cy="1661993"/>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fr-FR" sz="1800" b="1" i="0" u="none" strike="noStrike" cap="none" dirty="0">
                <a:solidFill>
                  <a:srgbClr val="FFFFFF"/>
                </a:solidFill>
                <a:latin typeface="Montserrat"/>
                <a:ea typeface="Montserrat"/>
                <a:cs typeface="Montserrat"/>
                <a:sym typeface="Montserrat"/>
              </a:rPr>
              <a:t>Préparé par: </a:t>
            </a:r>
          </a:p>
          <a:p>
            <a:pPr marL="0" marR="0" lvl="0" indent="0" algn="ctr" rtl="0">
              <a:lnSpc>
                <a:spcPct val="150000"/>
              </a:lnSpc>
              <a:spcBef>
                <a:spcPts val="0"/>
              </a:spcBef>
              <a:spcAft>
                <a:spcPts val="0"/>
              </a:spcAft>
              <a:buClr>
                <a:srgbClr val="000000"/>
              </a:buClr>
              <a:buSzPts val="1700"/>
              <a:buFont typeface="Arial"/>
              <a:buNone/>
            </a:pPr>
            <a:r>
              <a:rPr lang="fr-FR" sz="1800" i="0" u="none" strike="noStrike" cap="none" dirty="0">
                <a:solidFill>
                  <a:srgbClr val="FFFFFF"/>
                </a:solidFill>
                <a:latin typeface="Montserrat"/>
                <a:ea typeface="Montserrat"/>
                <a:cs typeface="Montserrat"/>
                <a:sym typeface="Montserrat"/>
              </a:rPr>
              <a:t>Sous-comité de plaidoyer &amp; redevabilité Conférence Internationale sur la Planification Familiale (ICFP)</a:t>
            </a:r>
          </a:p>
          <a:p>
            <a:pPr marL="0" marR="0" lvl="0" indent="0" algn="ctr" rtl="0">
              <a:lnSpc>
                <a:spcPct val="150000"/>
              </a:lnSpc>
              <a:spcBef>
                <a:spcPts val="0"/>
              </a:spcBef>
              <a:spcAft>
                <a:spcPts val="0"/>
              </a:spcAft>
              <a:buClr>
                <a:srgbClr val="000000"/>
              </a:buClr>
              <a:buSzPts val="1700"/>
              <a:buFont typeface="Arial"/>
              <a:buNone/>
            </a:pPr>
            <a:r>
              <a:rPr lang="fr-FR" sz="1800" i="0" u="none" strike="noStrike" cap="none" dirty="0">
                <a:solidFill>
                  <a:srgbClr val="FFFFFF"/>
                </a:solidFill>
                <a:latin typeface="Montserrat"/>
                <a:ea typeface="Montserrat"/>
                <a:cs typeface="Montserrat"/>
                <a:sym typeface="Montserrat"/>
              </a:rPr>
              <a:t>Contact : </a:t>
            </a:r>
            <a:r>
              <a:rPr lang="fr-FR" sz="1800" i="0" u="none" strike="noStrike" cap="none" dirty="0" err="1">
                <a:solidFill>
                  <a:srgbClr val="FFFFFF"/>
                </a:solidFill>
                <a:latin typeface="Montserrat"/>
                <a:ea typeface="Montserrat"/>
                <a:cs typeface="Montserrat"/>
                <a:sym typeface="Montserrat"/>
              </a:rPr>
              <a:t>abstracts@theicfp.org</a:t>
            </a:r>
            <a:endParaRPr lang="fr-FR" sz="1800" i="0" u="none" strike="noStrike" cap="none" dirty="0">
              <a:solidFill>
                <a:srgbClr val="FFFFFF"/>
              </a:solidFill>
              <a:latin typeface="Montserrat"/>
              <a:ea typeface="Montserrat"/>
              <a:cs typeface="Montserrat"/>
              <a:sym typeface="Montserra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9C07E41C-5253-BA28-D9A2-90D875133B54}"/>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378C4E14-7114-2EF2-0F96-17C208097C7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5B19099-2F86-3CB4-7AC8-0DB5B138E3D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0882D0A9-6E66-44D3-E178-9E08656C56D4}"/>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743BAD4-7A00-A6F9-E6C0-68308A7A3F56}"/>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5CCAF18A-8923-DF0C-9DAD-2885279742C9}"/>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i="0" u="none" strike="noStrike" cap="none">
                <a:solidFill>
                  <a:srgbClr val="FFFFFF"/>
                </a:solidFill>
                <a:latin typeface="Montserrat"/>
                <a:ea typeface="Montserrat"/>
                <a:cs typeface="Montserrat"/>
                <a:sym typeface="Montserrat"/>
              </a:rPr>
              <a:t>Exemples</a:t>
            </a:r>
            <a:endParaRPr lang="fr-FR" sz="5400" b="1" i="0" u="none" strike="noStrike" cap="none">
              <a:solidFill>
                <a:srgbClr val="FFFFFF"/>
              </a:solidFill>
              <a:latin typeface="Montserrat"/>
              <a:ea typeface="Montserrat"/>
              <a:cs typeface="Montserrat"/>
              <a:sym typeface="Montserrat"/>
            </a:endParaRPr>
          </a:p>
        </p:txBody>
      </p:sp>
      <p:sp>
        <p:nvSpPr>
          <p:cNvPr id="3" name="Rectangle 2">
            <a:extLst>
              <a:ext uri="{FF2B5EF4-FFF2-40B4-BE49-F238E27FC236}">
                <a16:creationId xmlns:a16="http://schemas.microsoft.com/office/drawing/2014/main" id="{F1241A1B-85A9-E876-E2F5-B7A5CCD02E4D}"/>
              </a:ext>
            </a:extLst>
          </p:cNvPr>
          <p:cNvSpPr/>
          <p:nvPr/>
        </p:nvSpPr>
        <p:spPr>
          <a:xfrm>
            <a:off x="914400" y="9103996"/>
            <a:ext cx="16459200" cy="646331"/>
          </a:xfrm>
          <a:prstGeom prst="rect">
            <a:avLst/>
          </a:prstGeom>
        </p:spPr>
        <p:txBody>
          <a:bodyPr wrap="square">
            <a:spAutoFit/>
          </a:bodyPr>
          <a:lstStyle/>
          <a:p>
            <a:r>
              <a:rPr lang="en-US" sz="1800" dirty="0">
                <a:solidFill>
                  <a:srgbClr val="333333"/>
                </a:solidFill>
                <a:latin typeface="Montserrat" pitchFamily="2" charset="77"/>
                <a:ea typeface="Times New Roman" panose="02020603050405020304" pitchFamily="18" charset="0"/>
                <a:cs typeface="Times New Roman" panose="02020603050405020304" pitchFamily="18" charset="0"/>
              </a:rPr>
              <a:t>5ème </a:t>
            </a:r>
            <a:r>
              <a:rPr lang="en-US" sz="1800" dirty="0" err="1">
                <a:solidFill>
                  <a:srgbClr val="333333"/>
                </a:solidFill>
                <a:latin typeface="Montserrat" pitchFamily="2" charset="77"/>
                <a:ea typeface="Times New Roman" panose="02020603050405020304" pitchFamily="18" charset="0"/>
                <a:cs typeface="Times New Roman" panose="02020603050405020304" pitchFamily="18" charset="0"/>
              </a:rPr>
              <a:t>Conférence</a:t>
            </a:r>
            <a:r>
              <a:rPr lang="en-US" sz="18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800" dirty="0" err="1">
                <a:solidFill>
                  <a:srgbClr val="333333"/>
                </a:solidFill>
                <a:latin typeface="Montserrat" pitchFamily="2" charset="77"/>
                <a:ea typeface="Times New Roman" panose="02020603050405020304" pitchFamily="18" charset="0"/>
                <a:cs typeface="Times New Roman" panose="02020603050405020304" pitchFamily="18" charset="0"/>
              </a:rPr>
              <a:t>Internationale</a:t>
            </a:r>
            <a:r>
              <a:rPr lang="en-US" sz="1800" dirty="0">
                <a:solidFill>
                  <a:srgbClr val="333333"/>
                </a:solidFill>
                <a:latin typeface="Montserrat" pitchFamily="2" charset="77"/>
                <a:ea typeface="Times New Roman" panose="02020603050405020304" pitchFamily="18" charset="0"/>
                <a:cs typeface="Times New Roman" panose="02020603050405020304" pitchFamily="18" charset="0"/>
              </a:rPr>
              <a:t> sur la Planification </a:t>
            </a:r>
            <a:r>
              <a:rPr lang="en-US" sz="1800" dirty="0" err="1">
                <a:solidFill>
                  <a:srgbClr val="333333"/>
                </a:solidFill>
                <a:latin typeface="Montserrat" pitchFamily="2" charset="77"/>
                <a:ea typeface="Times New Roman" panose="02020603050405020304" pitchFamily="18" charset="0"/>
                <a:cs typeface="Times New Roman" panose="02020603050405020304" pitchFamily="18" charset="0"/>
              </a:rPr>
              <a:t>Familiale</a:t>
            </a:r>
            <a:r>
              <a:rPr lang="en-US" sz="1800" dirty="0">
                <a:solidFill>
                  <a:srgbClr val="333333"/>
                </a:solidFill>
                <a:latin typeface="Montserrat" pitchFamily="2" charset="77"/>
                <a:ea typeface="Times New Roman" panose="02020603050405020304" pitchFamily="18" charset="0"/>
                <a:cs typeface="Times New Roman" panose="02020603050405020304" pitchFamily="18" charset="0"/>
              </a:rPr>
              <a:t> (ICFP); 12–15 Novembre; Kigali, Rwanda. </a:t>
            </a:r>
            <a:r>
              <a:rPr lang="en-US" sz="1800" dirty="0" err="1">
                <a:solidFill>
                  <a:srgbClr val="333333"/>
                </a:solidFill>
                <a:latin typeface="Montserrat" pitchFamily="2" charset="77"/>
                <a:ea typeface="Times New Roman" panose="02020603050405020304" pitchFamily="18" charset="0"/>
                <a:cs typeface="Times New Roman" panose="02020603050405020304" pitchFamily="18" charset="0"/>
              </a:rPr>
              <a:t>Programme</a:t>
            </a:r>
            <a:r>
              <a:rPr lang="en-US" sz="1800" dirty="0">
                <a:solidFill>
                  <a:srgbClr val="333333"/>
                </a:solidFill>
                <a:latin typeface="Montserrat" pitchFamily="2" charset="77"/>
                <a:ea typeface="Times New Roman" panose="02020603050405020304" pitchFamily="18" charset="0"/>
                <a:cs typeface="Times New Roman" panose="02020603050405020304" pitchFamily="18" charset="0"/>
              </a:rPr>
              <a:t> ICFP. [base de données </a:t>
            </a:r>
            <a:r>
              <a:rPr lang="en-US" sz="1800" dirty="0" err="1">
                <a:solidFill>
                  <a:srgbClr val="333333"/>
                </a:solidFill>
                <a:latin typeface="Montserrat" pitchFamily="2" charset="77"/>
                <a:ea typeface="Times New Roman" panose="02020603050405020304" pitchFamily="18" charset="0"/>
                <a:cs typeface="Times New Roman" panose="02020603050405020304" pitchFamily="18" charset="0"/>
              </a:rPr>
              <a:t>en</a:t>
            </a:r>
            <a:r>
              <a:rPr lang="en-US" sz="18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800" dirty="0" err="1">
                <a:solidFill>
                  <a:srgbClr val="333333"/>
                </a:solidFill>
                <a:latin typeface="Montserrat" pitchFamily="2" charset="77"/>
                <a:ea typeface="Times New Roman" panose="02020603050405020304" pitchFamily="18" charset="0"/>
                <a:cs typeface="Times New Roman" panose="02020603050405020304" pitchFamily="18" charset="0"/>
              </a:rPr>
              <a:t>ligne</a:t>
            </a:r>
            <a:r>
              <a:rPr lang="en-US" sz="1800" dirty="0">
                <a:solidFill>
                  <a:srgbClr val="333333"/>
                </a:solidFill>
                <a:latin typeface="Montserrat" pitchFamily="2" charset="77"/>
                <a:ea typeface="Times New Roman" panose="02020603050405020304" pitchFamily="18" charset="0"/>
                <a:cs typeface="Times New Roman" panose="02020603050405020304" pitchFamily="18" charset="0"/>
              </a:rPr>
              <a:t>].  </a:t>
            </a:r>
            <a:r>
              <a:rPr lang="en-US" sz="1800" dirty="0">
                <a:solidFill>
                  <a:srgbClr val="333333"/>
                </a:solidFill>
                <a:latin typeface="Montserrat" pitchFamily="2" charset="77"/>
                <a:ea typeface="Times New Roman" panose="02020603050405020304" pitchFamily="18" charset="0"/>
                <a:cs typeface="Times New Roman" panose="02020603050405020304" pitchFamily="18" charset="0"/>
                <a:hlinkClick r:id="rId4"/>
              </a:rPr>
              <a:t>https://www.xcdsystem.com/icfp/program/fhwQ4ds/index.cfm</a:t>
            </a:r>
            <a:r>
              <a:rPr lang="en-US" sz="1800" dirty="0">
                <a:solidFill>
                  <a:srgbClr val="333333"/>
                </a:solidFill>
                <a:latin typeface="Montserrat" pitchFamily="2" charset="77"/>
                <a:ea typeface="Times New Roman" panose="02020603050405020304" pitchFamily="18" charset="0"/>
                <a:cs typeface="Times New Roman" panose="02020603050405020304" pitchFamily="18" charset="0"/>
              </a:rPr>
              <a:t> </a:t>
            </a:r>
            <a:endParaRPr lang="en-US" sz="3200" dirty="0">
              <a:effectLst/>
              <a:latin typeface="Montserrat" pitchFamily="2" charset="77"/>
              <a:ea typeface="Calibri" panose="020F0502020204030204" pitchFamily="34" charset="0"/>
              <a:cs typeface="Times New Roman" panose="02020603050405020304" pitchFamily="18" charset="0"/>
            </a:endParaRPr>
          </a:p>
        </p:txBody>
      </p:sp>
      <p:sp>
        <p:nvSpPr>
          <p:cNvPr id="2" name="Google Shape;130;p4">
            <a:extLst>
              <a:ext uri="{FF2B5EF4-FFF2-40B4-BE49-F238E27FC236}">
                <a16:creationId xmlns:a16="http://schemas.microsoft.com/office/drawing/2014/main" id="{21F3CB96-0902-338A-D15F-601C6CE80A7A}"/>
              </a:ext>
            </a:extLst>
          </p:cNvPr>
          <p:cNvSpPr/>
          <p:nvPr/>
        </p:nvSpPr>
        <p:spPr>
          <a:xfrm>
            <a:off x="914400" y="2932017"/>
            <a:ext cx="16459200" cy="5640483"/>
          </a:xfrm>
          <a:prstGeom prst="rect">
            <a:avLst/>
          </a:prstGeom>
          <a:noFill/>
          <a:ln>
            <a:noFill/>
          </a:ln>
        </p:spPr>
        <p:txBody>
          <a:bodyPr spcFirstLastPara="1" wrap="square" lIns="91425" tIns="45700" rIns="91425" bIns="45700" anchor="t" anchorCtr="0">
            <a:noAutofit/>
          </a:bodyPr>
          <a:lstStyle/>
          <a:p>
            <a:pPr marL="571500" marR="0" lvl="0" indent="-571500" algn="l" rtl="0">
              <a:lnSpc>
                <a:spcPct val="100000"/>
              </a:lnSpc>
              <a:spcBef>
                <a:spcPts val="0"/>
              </a:spcBef>
              <a:spcAft>
                <a:spcPts val="1200"/>
              </a:spcAft>
              <a:buClr>
                <a:srgbClr val="000000"/>
              </a:buClr>
              <a:buSzPct val="110000"/>
              <a:buBlip>
                <a:blip r:embed="rId5"/>
              </a:buBlip>
            </a:pPr>
            <a:r>
              <a:rPr lang="fr-FR" sz="3400">
                <a:latin typeface="Montserrat" pitchFamily="2" charset="77"/>
              </a:rPr>
              <a:t>Les contacts de soins maternels améliorent-ils la planification familiale post-partum? Données d’une étude longitudinale de cohorte en SNNPR, Ethiopie</a:t>
            </a:r>
          </a:p>
          <a:p>
            <a:pPr marL="571500" marR="0" lvl="0" indent="-571500" algn="l" rtl="0">
              <a:lnSpc>
                <a:spcPct val="100000"/>
              </a:lnSpc>
              <a:spcBef>
                <a:spcPts val="0"/>
              </a:spcBef>
              <a:spcAft>
                <a:spcPts val="1200"/>
              </a:spcAft>
              <a:buClr>
                <a:srgbClr val="000000"/>
              </a:buClr>
              <a:buSzPct val="110000"/>
              <a:buBlip>
                <a:blip r:embed="rId5"/>
              </a:buBlip>
            </a:pPr>
            <a:r>
              <a:rPr lang="fr-FR" sz="3400">
                <a:latin typeface="Montserrat" pitchFamily="2" charset="77"/>
              </a:rPr>
              <a:t>Pas sans nous : Outil pour répondre aux besoins des jeunes dans les Plans d’Action Nationaux Budgétisés</a:t>
            </a:r>
          </a:p>
          <a:p>
            <a:pPr marL="571500" marR="0" lvl="0" indent="-571500" algn="l" rtl="0">
              <a:lnSpc>
                <a:spcPct val="100000"/>
              </a:lnSpc>
              <a:spcBef>
                <a:spcPts val="0"/>
              </a:spcBef>
              <a:spcAft>
                <a:spcPts val="1200"/>
              </a:spcAft>
              <a:buClr>
                <a:srgbClr val="000000"/>
              </a:buClr>
              <a:buSzPct val="110000"/>
              <a:buBlip>
                <a:blip r:embed="rId5"/>
              </a:buBlip>
            </a:pPr>
            <a:r>
              <a:rPr lang="fr-FR" sz="3400">
                <a:latin typeface="Montserrat" pitchFamily="2" charset="77"/>
              </a:rPr>
              <a:t>Dispositif tenant dans une main pour retirer l’implant contraceptif sous-cutané à une tige: résultats d’une étude pilote et prochains travaux</a:t>
            </a:r>
          </a:p>
          <a:p>
            <a:pPr marL="571500" marR="0" lvl="0" indent="-571500" algn="l" rtl="0">
              <a:lnSpc>
                <a:spcPct val="100000"/>
              </a:lnSpc>
              <a:spcBef>
                <a:spcPts val="0"/>
              </a:spcBef>
              <a:spcAft>
                <a:spcPts val="1200"/>
              </a:spcAft>
              <a:buClr>
                <a:srgbClr val="000000"/>
              </a:buClr>
              <a:buSzPct val="110000"/>
              <a:buBlip>
                <a:blip r:embed="rId5"/>
              </a:buBlip>
            </a:pPr>
            <a:r>
              <a:rPr lang="fr-FR" sz="3400">
                <a:latin typeface="Montserrat" pitchFamily="2" charset="77"/>
              </a:rPr>
              <a:t>Caractérisation des partenaires hommes de femmes utilisant des méthodes contraceptives efficaces de catégorie 1, 2 et 3 dans l’Ouest du Kenya</a:t>
            </a:r>
          </a:p>
        </p:txBody>
      </p:sp>
    </p:spTree>
    <p:extLst>
      <p:ext uri="{BB962C8B-B14F-4D97-AF65-F5344CB8AC3E}">
        <p14:creationId xmlns:p14="http://schemas.microsoft.com/office/powerpoint/2010/main" val="8768411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4673E-0812-82CC-8BA2-2CE3311210FA}"/>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9D71EBE-3742-245F-5A1F-64CE0C9CBC1D}"/>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BD97AF82-E75D-DF36-501A-C50C719183DF}"/>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293B33CE-91A6-E3D7-0C7E-FF25EB0371D5}"/>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B9E4A8FB-2B47-6869-725B-3652EA6B1E62}"/>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fr-FR" sz="7200" b="1">
                <a:solidFill>
                  <a:schemeClr val="bg1"/>
                </a:solidFill>
                <a:latin typeface="Helvetica" pitchFamily="2" charset="0"/>
              </a:rPr>
              <a:t>Importance / Contexte</a:t>
            </a:r>
            <a:endParaRPr lang="fr-FR" sz="7200" b="1" i="0" u="none" strike="noStrike" cap="none">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392933BD-9030-903C-90AA-97EB76A6525B}"/>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fr-FR" sz="2800" i="0" u="none" strike="noStrike" cap="none">
                <a:solidFill>
                  <a:srgbClr val="FFFFFF"/>
                </a:solidFill>
                <a:latin typeface="Montserrat"/>
                <a:ea typeface="Montserrat"/>
                <a:cs typeface="Montserrat"/>
                <a:sym typeface="Montserrat"/>
              </a:rPr>
              <a:t>200 mots maximum</a:t>
            </a:r>
          </a:p>
        </p:txBody>
      </p:sp>
    </p:spTree>
    <p:extLst>
      <p:ext uri="{BB962C8B-B14F-4D97-AF65-F5344CB8AC3E}">
        <p14:creationId xmlns:p14="http://schemas.microsoft.com/office/powerpoint/2010/main" val="9979178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C5CE41B-0E57-16A6-1122-D2A37E570AC2}"/>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0993D50-86DA-FB4F-C290-D06735772321}"/>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C106EE0-2D44-9324-664B-1FB58562998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0A6226A-0792-30FA-9892-FAAD865E86C0}"/>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53D46D6-08CA-5492-3B94-A83FAE008EFB}"/>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E0DEF038-EE90-8422-ADEF-D1F2B55EADCB}"/>
              </a:ext>
            </a:extLst>
          </p:cNvPr>
          <p:cNvSpPr txBox="1"/>
          <p:nvPr/>
        </p:nvSpPr>
        <p:spPr>
          <a:xfrm>
            <a:off x="914400" y="683948"/>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Pourquoi l’étude était-elle nécessaire ?</a:t>
            </a:r>
          </a:p>
        </p:txBody>
      </p:sp>
      <p:sp>
        <p:nvSpPr>
          <p:cNvPr id="2" name="Google Shape;130;p4">
            <a:extLst>
              <a:ext uri="{FF2B5EF4-FFF2-40B4-BE49-F238E27FC236}">
                <a16:creationId xmlns:a16="http://schemas.microsoft.com/office/drawing/2014/main" id="{E258C3C8-6CC4-5BDE-B3E0-D1009171C5FA}"/>
              </a:ext>
            </a:extLst>
          </p:cNvPr>
          <p:cNvSpPr/>
          <p:nvPr/>
        </p:nvSpPr>
        <p:spPr>
          <a:xfrm>
            <a:off x="1066800" y="3084417"/>
            <a:ext cx="16459200" cy="6518635"/>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Aft>
                <a:spcPts val="1200"/>
              </a:spcAft>
              <a:buBlip>
                <a:blip r:embed="rId4"/>
              </a:buBlip>
            </a:pPr>
            <a:r>
              <a:rPr lang="fr-FR" sz="3600">
                <a:latin typeface="Montserrat" pitchFamily="2" charset="77"/>
              </a:rPr>
              <a:t>Décrivez ce qu’on sait de la recherche, mais surtout, les lacunes qui demeurentz.</a:t>
            </a:r>
          </a:p>
          <a:p>
            <a:pPr marL="571500" indent="-571500" algn="l">
              <a:lnSpc>
                <a:spcPct val="100000"/>
              </a:lnSpc>
              <a:spcAft>
                <a:spcPts val="1200"/>
              </a:spcAft>
              <a:buFont typeface="Arial" panose="020B0604020202020204" pitchFamily="34" charset="0"/>
              <a:buChar char="•"/>
            </a:pPr>
            <a:r>
              <a:rPr lang="fr-FR" sz="3600">
                <a:latin typeface="Montserrat" pitchFamily="2" charset="77"/>
              </a:rPr>
              <a:t>Comment votre étude comble t-elle ces lacunes ?</a:t>
            </a:r>
          </a:p>
          <a:p>
            <a:pPr marL="571500" indent="-571500" algn="l">
              <a:lnSpc>
                <a:spcPct val="100000"/>
              </a:lnSpc>
              <a:spcAft>
                <a:spcPts val="1200"/>
              </a:spcAft>
              <a:buBlip>
                <a:blip r:embed="rId4"/>
              </a:buBlip>
            </a:pPr>
            <a:r>
              <a:rPr lang="fr-FR" sz="3600">
                <a:latin typeface="Montserrat" pitchFamily="2" charset="77"/>
              </a:rPr>
              <a:t>Énoncez l’importance de votre recherche pour le secteur de la PF.</a:t>
            </a:r>
          </a:p>
          <a:p>
            <a:pPr marL="571500" indent="-571500" algn="l">
              <a:lnSpc>
                <a:spcPct val="100000"/>
              </a:lnSpc>
              <a:spcAft>
                <a:spcPts val="1200"/>
              </a:spcAft>
              <a:buBlip>
                <a:blip r:embed="rId4"/>
              </a:buBlip>
            </a:pPr>
            <a:r>
              <a:rPr lang="fr-FR" sz="3600">
                <a:latin typeface="Montserrat" pitchFamily="2" charset="77"/>
              </a:rPr>
              <a:t>Dernières informations sur le sujet – quantifiez la magnitude du problème et ses effets.</a:t>
            </a:r>
            <a:endParaRPr lang="fr-FR" sz="3200">
              <a:latin typeface="Montserrat" pitchFamily="2" charset="77"/>
            </a:endParaRPr>
          </a:p>
        </p:txBody>
      </p:sp>
    </p:spTree>
    <p:extLst>
      <p:ext uri="{BB962C8B-B14F-4D97-AF65-F5344CB8AC3E}">
        <p14:creationId xmlns:p14="http://schemas.microsoft.com/office/powerpoint/2010/main" val="1513622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FDEDBD37-8938-BBCC-B42E-C47DDB0B008D}"/>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DBAF9D45-3BA1-D3EB-DD6F-5E8FF702A364}"/>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2C32793-19AE-9D79-F657-5B3981AFDD8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0DD6FA7-0304-7F3E-E0D9-338863934F6B}"/>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08952E67-CD7C-B3D8-912D-761179645B10}"/>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AD065C2E-D5AF-316D-F803-80B7B91645DD}"/>
              </a:ext>
            </a:extLst>
          </p:cNvPr>
          <p:cNvSpPr txBox="1"/>
          <p:nvPr/>
        </p:nvSpPr>
        <p:spPr>
          <a:xfrm>
            <a:off x="914400" y="683948"/>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dirty="0">
                <a:solidFill>
                  <a:srgbClr val="FFFFFF"/>
                </a:solidFill>
                <a:latin typeface="Montserrat"/>
                <a:ea typeface="Montserrat"/>
                <a:cs typeface="Montserrat"/>
                <a:sym typeface="Montserrat"/>
              </a:rPr>
              <a:t>Pourquoi l’étude était-elle nécessaire ?</a:t>
            </a:r>
          </a:p>
        </p:txBody>
      </p:sp>
      <p:sp>
        <p:nvSpPr>
          <p:cNvPr id="130" name="Google Shape;130;p4">
            <a:extLst>
              <a:ext uri="{FF2B5EF4-FFF2-40B4-BE49-F238E27FC236}">
                <a16:creationId xmlns:a16="http://schemas.microsoft.com/office/drawing/2014/main" id="{6ECA3504-1627-117F-65E3-04EEFC410379}"/>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algn="l">
              <a:lnSpc>
                <a:spcPct val="100000"/>
              </a:lnSpc>
              <a:spcAft>
                <a:spcPts val="1200"/>
              </a:spcAft>
            </a:pPr>
            <a:r>
              <a:rPr lang="fr-FR" sz="3600" b="1">
                <a:latin typeface="Montserrat" pitchFamily="2" charset="77"/>
              </a:rPr>
              <a:t>Faire :</a:t>
            </a:r>
          </a:p>
          <a:p>
            <a:pPr marL="918972" lvl="1" indent="-571500">
              <a:spcAft>
                <a:spcPts val="1200"/>
              </a:spcAft>
              <a:buBlip>
                <a:blip r:embed="rId4"/>
              </a:buBlip>
            </a:pPr>
            <a:r>
              <a:rPr lang="fr-FR" sz="3600">
                <a:latin typeface="Montserrat" pitchFamily="2" charset="77"/>
              </a:rPr>
              <a:t>Identifier pourquoi votre question de recherche est importante.</a:t>
            </a:r>
          </a:p>
          <a:p>
            <a:pPr marL="918972" lvl="1" indent="-571500">
              <a:spcAft>
                <a:spcPts val="1200"/>
              </a:spcAft>
              <a:buBlip>
                <a:blip r:embed="rId4"/>
              </a:buBlip>
            </a:pPr>
            <a:r>
              <a:rPr lang="fr-FR" sz="3600">
                <a:latin typeface="Montserrat" pitchFamily="2" charset="77"/>
              </a:rPr>
              <a:t>Donner des éléments de contextes pertinents et spécifiques.</a:t>
            </a:r>
          </a:p>
          <a:p>
            <a:pPr algn="l">
              <a:lnSpc>
                <a:spcPct val="100000"/>
              </a:lnSpc>
              <a:spcAft>
                <a:spcPts val="1200"/>
              </a:spcAft>
            </a:pPr>
            <a:r>
              <a:rPr lang="fr-FR" sz="3600" b="1">
                <a:latin typeface="Montserrat" pitchFamily="2" charset="77"/>
              </a:rPr>
              <a:t>Ne pas faire :</a:t>
            </a:r>
          </a:p>
          <a:p>
            <a:pPr marL="918972" lvl="1" indent="-571500">
              <a:spcAft>
                <a:spcPts val="1200"/>
              </a:spcAft>
              <a:buBlip>
                <a:blip r:embed="rId4"/>
              </a:buBlip>
            </a:pPr>
            <a:r>
              <a:rPr lang="fr-FR" sz="3600">
                <a:latin typeface="Montserrat" pitchFamily="2" charset="77"/>
              </a:rPr>
              <a:t>Résumer ce qu’on sait du problème sans identifier ce qu’on ne sait pas.</a:t>
            </a:r>
          </a:p>
          <a:p>
            <a:pPr marL="918972" lvl="1" indent="-571500">
              <a:spcAft>
                <a:spcPts val="1200"/>
              </a:spcAft>
              <a:buBlip>
                <a:blip r:embed="rId4"/>
              </a:buBlip>
            </a:pPr>
            <a:r>
              <a:rPr lang="fr-FR" sz="3600">
                <a:latin typeface="Montserrat" pitchFamily="2" charset="77"/>
              </a:rPr>
              <a:t>Gâcher de l’espace pour des informations contextuelles génériques. Apportez des informations spécifiques sur le contexte et la question de votre recherche.</a:t>
            </a:r>
          </a:p>
        </p:txBody>
      </p:sp>
    </p:spTree>
    <p:extLst>
      <p:ext uri="{BB962C8B-B14F-4D97-AF65-F5344CB8AC3E}">
        <p14:creationId xmlns:p14="http://schemas.microsoft.com/office/powerpoint/2010/main" val="37457670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22E13ED3-F3CA-5A42-228E-AA322ADDE1F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A701D8D-5679-091B-390A-9ED23ED33279}"/>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510C3F40-738D-5E8D-AB76-5375A18DB4E6}"/>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A3179DB-CF78-43E6-5F6F-F25F8A72C9B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7B81C42D-D8F3-794E-B19D-28586B10D5C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C6E3CBDC-F396-9068-59B2-4F931E6B4F41}"/>
              </a:ext>
            </a:extLst>
          </p:cNvPr>
          <p:cNvSpPr/>
          <p:nvPr/>
        </p:nvSpPr>
        <p:spPr>
          <a:xfrm>
            <a:off x="914400" y="2932017"/>
            <a:ext cx="16459200" cy="6303423"/>
          </a:xfrm>
          <a:prstGeom prst="rect">
            <a:avLst/>
          </a:prstGeom>
          <a:noFill/>
          <a:ln>
            <a:noFill/>
          </a:ln>
        </p:spPr>
        <p:txBody>
          <a:bodyPr spcFirstLastPara="1" wrap="square" lIns="91425" tIns="45700" rIns="91425" bIns="45700" anchor="t" anchorCtr="0">
            <a:noAutofit/>
          </a:bodyPr>
          <a:lstStyle/>
          <a:p>
            <a:pPr>
              <a:spcBef>
                <a:spcPts val="900"/>
              </a:spcBef>
              <a:buSzPct val="110000"/>
              <a:defRPr sz="3000">
                <a:latin typeface="+mj-lt"/>
                <a:ea typeface="+mj-ea"/>
                <a:cs typeface="+mj-cs"/>
                <a:sym typeface="Helvetica"/>
              </a:defRPr>
            </a:pPr>
            <a:r>
              <a:rPr lang="fr-FR" sz="2400" kern="100">
                <a:effectLst/>
                <a:latin typeface="Montserrat" pitchFamily="2" charset="77"/>
                <a:ea typeface="Aptos" panose="020B0004020202020204" pitchFamily="34" charset="0"/>
                <a:cs typeface="Times New Roman" panose="02020603050405020304" pitchFamily="18" charset="0"/>
              </a:rPr>
              <a:t>« L’intervalle des grossesses recommandé est de 24 mois au minimum, cependant environ 60% des femmes dans les pays à revenus intermédiaires et faibles n’utilisent pas de méthode efficace de contraception pendant la période postpartum. Pour améliorer l’adoption des services postpartum, l’OMS recommande que les femmes reçoivent du conseil sur la planification familiale postpartum (PFPP) pendant la période prénatale, postpartum et postnatale, préférablement intégré à un paquet SMI. Toutefois, les impacts de tels services de PFPP ne sont pas connus. L’Éthiopie a un programme de santé communautaire ambigu, se reposant sur les agents d’extension sanitaire (HEWS) pour fournir une gamme de services à base communautaire, dont le conseil et l’offre de la planification familiale. La couverture des éléments spécifiques des services de santé, dont être conseillée en PFPP, n’est généralement pas mesurée. De plus, la réception de conseils et l’adhésion à la PFPP sont généralement évalués sur la base de déclarations rétrospectives qui, avec d’autres interventions périnatales, peuvent être sujettes aux biais de la répondante et de la remémoration. Les données sur la durée de l’aménorrhée et les dates de la reprise des rapports sexuels, d’importants déterminants du risque de grossesse, ne sont pas collectées de manière routinière et peuvent être difficiles à se rappeler sur une période de deux à cinq ans. L’étude de PMA sur la santé maternelle et néonatale, qui a employé une conception d’enquête longitudinale, est idéale pour évaluer les corrélats de l’adoption de la PFPP et la réception des services de santé maternelle. »</a:t>
            </a:r>
          </a:p>
        </p:txBody>
      </p:sp>
      <p:sp>
        <p:nvSpPr>
          <p:cNvPr id="3" name="Rectangle 2">
            <a:extLst>
              <a:ext uri="{FF2B5EF4-FFF2-40B4-BE49-F238E27FC236}">
                <a16:creationId xmlns:a16="http://schemas.microsoft.com/office/drawing/2014/main" id="{D6EE9766-735A-E31B-9BFE-BBC9BEC40622}"/>
              </a:ext>
            </a:extLst>
          </p:cNvPr>
          <p:cNvSpPr/>
          <p:nvPr/>
        </p:nvSpPr>
        <p:spPr>
          <a:xfrm>
            <a:off x="914400" y="9615283"/>
            <a:ext cx="16459200" cy="461665"/>
          </a:xfrm>
          <a:prstGeom prst="rect">
            <a:avLst/>
          </a:prstGeom>
        </p:spPr>
        <p:txBody>
          <a:bodyPr wrap="square">
            <a:spAutoFit/>
          </a:bodyPr>
          <a:lstStyle/>
          <a:p>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sz="1200"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000" dirty="0">
              <a:effectLst/>
              <a:latin typeface="Montserrat" pitchFamily="2" charset="77"/>
              <a:ea typeface="Calibri" panose="020F0502020204030204" pitchFamily="34" charset="0"/>
              <a:cs typeface="Times New Roman" panose="02020603050405020304" pitchFamily="18" charset="0"/>
            </a:endParaRPr>
          </a:p>
        </p:txBody>
      </p:sp>
      <p:sp>
        <p:nvSpPr>
          <p:cNvPr id="2" name="Google Shape;129;p4">
            <a:extLst>
              <a:ext uri="{FF2B5EF4-FFF2-40B4-BE49-F238E27FC236}">
                <a16:creationId xmlns:a16="http://schemas.microsoft.com/office/drawing/2014/main" id="{760007D9-0751-9C8B-D14C-3F876A4332C9}"/>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Exemple</a:t>
            </a:r>
          </a:p>
        </p:txBody>
      </p:sp>
    </p:spTree>
    <p:extLst>
      <p:ext uri="{BB962C8B-B14F-4D97-AF65-F5344CB8AC3E}">
        <p14:creationId xmlns:p14="http://schemas.microsoft.com/office/powerpoint/2010/main" val="18758654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B2EA126-826B-C1F3-6E7D-5EAD1A92B72C}"/>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94296E6B-D757-0C67-5B03-65305F2A6C62}"/>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7EAFC33-5735-B1F0-1304-F4B2D4A8371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A4AB5FE7-AB4C-8BC1-553E-2378FAB87A26}"/>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2D275FB1-4777-E8C0-EF1F-3C3F4B02CB4F}"/>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69F2A22C-C25B-7658-D400-E9EF4C318F73}"/>
              </a:ext>
            </a:extLst>
          </p:cNvPr>
          <p:cNvSpPr/>
          <p:nvPr/>
        </p:nvSpPr>
        <p:spPr>
          <a:xfrm>
            <a:off x="914400" y="2932017"/>
            <a:ext cx="11328400" cy="6451469"/>
          </a:xfrm>
          <a:prstGeom prst="rect">
            <a:avLst/>
          </a:prstGeom>
          <a:noFill/>
          <a:ln>
            <a:noFill/>
          </a:ln>
        </p:spPr>
        <p:txBody>
          <a:bodyPr spcFirstLastPara="1" wrap="square" lIns="91425" tIns="45700" rIns="91425" bIns="45700" anchor="t" anchorCtr="0">
            <a:noAutofit/>
          </a:bodyPr>
          <a:lstStyle/>
          <a:p>
            <a:pPr algn="just">
              <a:lnSpc>
                <a:spcPct val="100000"/>
              </a:lnSpc>
              <a:spcBef>
                <a:spcPts val="600"/>
              </a:spcBef>
              <a:spcAft>
                <a:spcPts val="600"/>
              </a:spcAft>
            </a:pPr>
            <a:r>
              <a:rPr lang="fr-FR" sz="2000" b="1">
                <a:solidFill>
                  <a:srgbClr val="0070C0"/>
                </a:solidFill>
                <a:latin typeface="Montserrat" pitchFamily="2" charset="77"/>
              </a:rPr>
              <a:t>« L’intervalle des grossesses recommandé est de 24 mois au minimum, cependant environ 60% des femmes dans les pays à revenus intermédiaires et faibles n’utilisent pas de méthode efficace de contraception pendant la période postpartum. Pour améliorer l’adoption des services postpartum, l’OMS recommande que les femmes reçoivent du conseil sur la planification familiale postpartum (PFPP) pendant la période prénatale, postpartum et postnatale, préférablement intégré à un paquet SMI. Toutefois, les impacts de tels services de PFPP ne sont pas connus. </a:t>
            </a:r>
            <a:r>
              <a:rPr lang="fr-FR" sz="2000">
                <a:latin typeface="Montserrat" pitchFamily="2" charset="77"/>
              </a:rPr>
              <a:t>L’Éthiopie a un programme de santé communautaire ambigu, se reposant sur les agents d’extension sanitaire (HEWS) pour fournir une gamme de services à base communautaire, dont le conseil et l’offre de la planification familiale. La couverture des éléments spécifiques des services de santé, dont être conseillée en PFPP, n’est généralement pas mesurée. De plus, la réception de conseils et l’adhésion à la PFPP sont généralement évalués sur la base de déclarations rétrospectives qui, avec d’autres interventions périnatales, peuvent être sujettes aux biais de la répondante et de la remémoration. Les données sur la durée de l’aménorrhée et les dates de la reprise des rapports sexuels, d’importants déterminants du risque de grossesse, ne sont pas collectées de manière routinière et peuvent être difficiles à se rappeler sur une période de deux à cinq ans. L’étude de PMA sur la santé maternelle et néonatale, qui a employé une conception d’enquête longitudinale, est idéale pour évaluer les corrélats de l’adoption de la PFPP et la réception des services de santé maternelle. »</a:t>
            </a:r>
            <a:endParaRPr lang="fr-FR" sz="2000" kern="100">
              <a:effectLst/>
              <a:latin typeface="Montserrat" pitchFamily="2" charset="77"/>
              <a:ea typeface="Aptos" panose="020B000402020202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7C53EB76-3BE4-3D16-689F-AD488A12CF8E}"/>
              </a:ext>
            </a:extLst>
          </p:cNvPr>
          <p:cNvSpPr/>
          <p:nvPr/>
        </p:nvSpPr>
        <p:spPr>
          <a:xfrm>
            <a:off x="914400" y="9615283"/>
            <a:ext cx="16459200" cy="461665"/>
          </a:xfrm>
          <a:prstGeom prst="rect">
            <a:avLst/>
          </a:prstGeom>
        </p:spPr>
        <p:txBody>
          <a:bodyPr wrap="square">
            <a:spAutoFit/>
          </a:bodyPr>
          <a:lstStyle/>
          <a:p>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sz="1200"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000" dirty="0">
              <a:effectLst/>
              <a:latin typeface="Montserrat" pitchFamily="2" charset="77"/>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E6EFD8D9-E3DD-3724-30D5-1A8023C6DE73}"/>
              </a:ext>
            </a:extLst>
          </p:cNvPr>
          <p:cNvSpPr txBox="1"/>
          <p:nvPr/>
        </p:nvSpPr>
        <p:spPr>
          <a:xfrm>
            <a:off x="13192919" y="3232165"/>
            <a:ext cx="3809131" cy="5632311"/>
          </a:xfrm>
          <a:prstGeom prst="rect">
            <a:avLst/>
          </a:prstGeom>
          <a:noFill/>
          <a:ln>
            <a:solidFill>
              <a:schemeClr val="accent1"/>
            </a:solidFill>
          </a:ln>
        </p:spPr>
        <p:txBody>
          <a:bodyPr wrap="square" rtlCol="0">
            <a:spAutoFit/>
          </a:bodyPr>
          <a:lstStyle/>
          <a:p>
            <a:r>
              <a:rPr lang="fr-FR" sz="2400">
                <a:solidFill>
                  <a:srgbClr val="0070C0"/>
                </a:solidFill>
                <a:latin typeface="Montserrat" pitchFamily="2" charset="77"/>
              </a:rPr>
              <a:t>Pourquoi cette question est importante? Elle établit que la PFPP est une intervention importante et que la majorité des femmes en postpartum n’utilisent pas la contraception. Intégration aux services est recommandée mais son efficacité n’est pas établie.</a:t>
            </a:r>
          </a:p>
        </p:txBody>
      </p:sp>
      <p:sp>
        <p:nvSpPr>
          <p:cNvPr id="2" name="Google Shape;129;p4">
            <a:extLst>
              <a:ext uri="{FF2B5EF4-FFF2-40B4-BE49-F238E27FC236}">
                <a16:creationId xmlns:a16="http://schemas.microsoft.com/office/drawing/2014/main" id="{93E2748F-17D8-1358-6F61-E92AA1C08F30}"/>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Exemple</a:t>
            </a:r>
          </a:p>
        </p:txBody>
      </p:sp>
    </p:spTree>
    <p:extLst>
      <p:ext uri="{BB962C8B-B14F-4D97-AF65-F5344CB8AC3E}">
        <p14:creationId xmlns:p14="http://schemas.microsoft.com/office/powerpoint/2010/main" val="1330509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CC01541-7320-1E1C-7AE1-2F736F9980F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203077D8-E33B-78B2-B1E1-31CAFA605AC3}"/>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2E5AC589-1856-24DB-DACD-74982A456A67}"/>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7D341E1F-6721-4E1A-7780-DFD8842B1AE8}"/>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D8C5B0DC-96B4-621E-3B04-7475802F22DE}"/>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23CA5C76-8900-8C9A-F32D-0644EF43AA21}"/>
              </a:ext>
            </a:extLst>
          </p:cNvPr>
          <p:cNvSpPr/>
          <p:nvPr/>
        </p:nvSpPr>
        <p:spPr>
          <a:xfrm>
            <a:off x="914400" y="2932017"/>
            <a:ext cx="11328400" cy="6449727"/>
          </a:xfrm>
          <a:prstGeom prst="rect">
            <a:avLst/>
          </a:prstGeom>
          <a:noFill/>
          <a:ln>
            <a:noFill/>
          </a:ln>
        </p:spPr>
        <p:txBody>
          <a:bodyPr spcFirstLastPara="1" wrap="square" lIns="91425" tIns="45700" rIns="91425" bIns="45700" anchor="t" anchorCtr="0">
            <a:noAutofit/>
          </a:bodyPr>
          <a:lstStyle/>
          <a:p>
            <a:pPr algn="just">
              <a:lnSpc>
                <a:spcPct val="100000"/>
              </a:lnSpc>
              <a:spcBef>
                <a:spcPts val="600"/>
              </a:spcBef>
              <a:spcAft>
                <a:spcPts val="600"/>
              </a:spcAft>
            </a:pPr>
            <a:r>
              <a:rPr lang="fr-FR" sz="2000">
                <a:latin typeface="Montserrat" pitchFamily="2" charset="77"/>
              </a:rPr>
              <a:t>« L’intervalle des grossesses recommandé est de 24 mois au minimum, cependant environ 60% des femmes dans les pays à revenus intermédiaires et faibles n’utilisent pas de méthode efficace de contraception pendant la période postpartum. Pour améliorer l’adoption des services postpartum, l’OMS recommande que les femmes reçoivent du conseil sur la planification familiale postpartum (PFPP) pendant la période prénatale, postpartum et postnatale, préférablement intégré à un paquet SMI. Toutefois, les impacts de tels services de PFPP ne sont pas connus. </a:t>
            </a:r>
            <a:r>
              <a:rPr lang="fr-FR" sz="2000" b="1">
                <a:solidFill>
                  <a:schemeClr val="accent6">
                    <a:lumMod val="75000"/>
                  </a:schemeClr>
                </a:solidFill>
                <a:latin typeface="Montserrat" pitchFamily="2" charset="77"/>
              </a:rPr>
              <a:t>L’Éthiopie a un programme de santé communautaire ambigu, se reposant sur les agents d’extension sanitaire (HEWS) pour fournir une gamme de services à base communautaire, dont le conseil et l’offre de la planification familiale. </a:t>
            </a:r>
            <a:r>
              <a:rPr lang="fr-FR" sz="2000">
                <a:latin typeface="Montserrat" pitchFamily="2" charset="77"/>
              </a:rPr>
              <a:t>La couverture des éléments spécifiques des services de santé, dont être conseillée en PFPP, n’est généralement pas mesurée. De plus, la réception de conseils et l’adhésion à la PFPP sont généralement évalués sur la base de déclarations rétrospectives qui, avec d’autres interventions périnatales, peuvent être sujettes aux biais de la répondante et de la remémoration. Les données sur la durée de l’aménorrhée et les dates de la reprise des rapports sexuels, d’importants déterminants du risque de grossesse, ne sont pas collectées de manière routinière et peuvent être difficiles à se rappeler sur une période de deux à cinq ans. L’étude de PMA sur la santé maternelle et néonatale, qui a employé une conception d’enquête longitudinale, est idéale pour évaluer les corrélats de l’adoption de la PFPP et la réception des services de santé maternelle. »</a:t>
            </a:r>
            <a:endParaRPr lang="fr-FR" sz="2000" b="1">
              <a:solidFill>
                <a:srgbClr val="C00000"/>
              </a:solidFill>
              <a:latin typeface="Montserrat" pitchFamily="2" charset="77"/>
            </a:endParaRPr>
          </a:p>
        </p:txBody>
      </p:sp>
      <p:sp>
        <p:nvSpPr>
          <p:cNvPr id="3" name="Rectangle 2">
            <a:extLst>
              <a:ext uri="{FF2B5EF4-FFF2-40B4-BE49-F238E27FC236}">
                <a16:creationId xmlns:a16="http://schemas.microsoft.com/office/drawing/2014/main" id="{24AB2B62-13EA-C8F2-9761-1925791DBC49}"/>
              </a:ext>
            </a:extLst>
          </p:cNvPr>
          <p:cNvSpPr/>
          <p:nvPr/>
        </p:nvSpPr>
        <p:spPr>
          <a:xfrm>
            <a:off x="914400" y="9615283"/>
            <a:ext cx="16459200" cy="461665"/>
          </a:xfrm>
          <a:prstGeom prst="rect">
            <a:avLst/>
          </a:prstGeom>
        </p:spPr>
        <p:txBody>
          <a:bodyPr wrap="square">
            <a:spAutoFit/>
          </a:bodyPr>
          <a:lstStyle/>
          <a:p>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sz="1200"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000" dirty="0">
              <a:effectLst/>
              <a:latin typeface="Montserrat" pitchFamily="2" charset="77"/>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ED6499BC-557D-950A-572E-409488F9FF71}"/>
              </a:ext>
            </a:extLst>
          </p:cNvPr>
          <p:cNvSpPr txBox="1"/>
          <p:nvPr/>
        </p:nvSpPr>
        <p:spPr>
          <a:xfrm>
            <a:off x="13332725" y="4073048"/>
            <a:ext cx="3422989" cy="3046988"/>
          </a:xfrm>
          <a:prstGeom prst="rect">
            <a:avLst/>
          </a:prstGeom>
          <a:noFill/>
          <a:ln>
            <a:solidFill>
              <a:schemeClr val="accent6"/>
            </a:solidFill>
          </a:ln>
        </p:spPr>
        <p:txBody>
          <a:bodyPr wrap="square" rtlCol="0">
            <a:spAutoFit/>
          </a:bodyPr>
          <a:lstStyle/>
          <a:p>
            <a:r>
              <a:rPr lang="fr-FR" sz="2400">
                <a:solidFill>
                  <a:schemeClr val="accent6">
                    <a:lumMod val="75000"/>
                  </a:schemeClr>
                </a:solidFill>
                <a:latin typeface="Montserrat" pitchFamily="2" charset="77"/>
              </a:rPr>
              <a:t>Pertinent, contexte spécifique – Présente le programme de santé pertinent en Éthiopie qui sera évalué dans la recherche.</a:t>
            </a:r>
          </a:p>
        </p:txBody>
      </p:sp>
      <p:sp>
        <p:nvSpPr>
          <p:cNvPr id="4" name="Google Shape;129;p4">
            <a:extLst>
              <a:ext uri="{FF2B5EF4-FFF2-40B4-BE49-F238E27FC236}">
                <a16:creationId xmlns:a16="http://schemas.microsoft.com/office/drawing/2014/main" id="{AD9DA366-49DA-7C86-BC47-79A2320BC259}"/>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Exemple</a:t>
            </a:r>
          </a:p>
        </p:txBody>
      </p:sp>
    </p:spTree>
    <p:extLst>
      <p:ext uri="{BB962C8B-B14F-4D97-AF65-F5344CB8AC3E}">
        <p14:creationId xmlns:p14="http://schemas.microsoft.com/office/powerpoint/2010/main" val="2568296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C73E1B0-C298-F0E4-D61C-C55D0EE3F755}"/>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02DFC9B7-BED3-AD90-3152-12DE59D1A6E2}"/>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FA013D1A-5D0F-E9A9-4B14-61C0C2A431CB}"/>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F62E910C-F2F7-99FE-97ED-0953A7089563}"/>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0648A1D5-4A05-806F-F43B-878286CE74BD}"/>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1FCA008F-CE71-9234-26FA-F411111967BE}"/>
              </a:ext>
            </a:extLst>
          </p:cNvPr>
          <p:cNvSpPr/>
          <p:nvPr/>
        </p:nvSpPr>
        <p:spPr>
          <a:xfrm>
            <a:off x="914400" y="2932017"/>
            <a:ext cx="11328400" cy="6394863"/>
          </a:xfrm>
          <a:prstGeom prst="rect">
            <a:avLst/>
          </a:prstGeom>
          <a:noFill/>
          <a:ln>
            <a:noFill/>
          </a:ln>
        </p:spPr>
        <p:txBody>
          <a:bodyPr spcFirstLastPara="1" wrap="square" lIns="91425" tIns="45700" rIns="91425" bIns="45700" anchor="t" anchorCtr="0">
            <a:noAutofit/>
          </a:bodyPr>
          <a:lstStyle/>
          <a:p>
            <a:pPr algn="just">
              <a:lnSpc>
                <a:spcPct val="100000"/>
              </a:lnSpc>
              <a:spcBef>
                <a:spcPts val="600"/>
              </a:spcBef>
              <a:spcAft>
                <a:spcPts val="600"/>
              </a:spcAft>
            </a:pPr>
            <a:r>
              <a:rPr lang="fr-FR" sz="2000">
                <a:latin typeface="Montserrat" pitchFamily="2" charset="77"/>
              </a:rPr>
              <a:t>« L’intervalle des grossesses recommandé est de 24 mois au minimum, cependant environ 60% des femmes dans les pays à revenus intermédiaires et faibles n’utilisent pas de méthode efficace de contraception pendant la période postpartum. Pour améliorer l’adoption des services postpartum, l’OMS recommande que les femmes reçoivent du conseil sur la planification familiale postpartum (PFPP) pendant la période prénatale, postpartum et postnatale, préférablement intégré à un paquet SMI. Toutefois, les impacts de tels services de PFPP ne sont pas connus. L’Éthiopie a un programme de santé communautaire ambigu, se reposant sur les agents d’extension sanitaire (HEWS) pour fournir une gamme de services à base communautaire, dont le conseil et l’offre de la planification familiale. </a:t>
            </a:r>
            <a:r>
              <a:rPr lang="fr-FR" sz="2000" b="1">
                <a:solidFill>
                  <a:srgbClr val="7030A0"/>
                </a:solidFill>
                <a:latin typeface="Montserrat" pitchFamily="2" charset="77"/>
              </a:rPr>
              <a:t>La couverture des éléments spécifiques des services de santé, dont être conseillée en PFPP, n’est généralement pas mesurée. De plus, la réception de conseils et l’adhésion à la PFPP sont généralement évalués sur la base de déclarations rétrospectives qui, avec d’autres interventions périnatales, peuvent être sujettes aux biais de la répondante et de la remémoration. Les données sur la durée de l’aménorrhée et les dates de la reprise des rapports sexuels, d’importants déterminants du risque de grossesse, ne sont pas collectées de manière routinière et peuvent être difficiles à se rappeler sur une période de deux à cinq ans</a:t>
            </a:r>
            <a:r>
              <a:rPr lang="fr-FR" sz="2000">
                <a:latin typeface="Montserrat" pitchFamily="2" charset="77"/>
              </a:rPr>
              <a:t>. L’étude de PMA sur la santé maternelle et néonatale, qui a employé une conception d’enquête longitudinale, est idéale pour évaluer les corrélats de l’adoption de la PFPP et la réception des services de santé maternelle. »</a:t>
            </a:r>
            <a:endParaRPr lang="fr-FR" sz="2000" b="1">
              <a:solidFill>
                <a:srgbClr val="C00000"/>
              </a:solidFill>
              <a:latin typeface="Montserrat" pitchFamily="2" charset="77"/>
            </a:endParaRPr>
          </a:p>
        </p:txBody>
      </p:sp>
      <p:sp>
        <p:nvSpPr>
          <p:cNvPr id="3" name="Rectangle 2">
            <a:extLst>
              <a:ext uri="{FF2B5EF4-FFF2-40B4-BE49-F238E27FC236}">
                <a16:creationId xmlns:a16="http://schemas.microsoft.com/office/drawing/2014/main" id="{B1391B21-E145-A651-B1BB-EC8E1A0C86C0}"/>
              </a:ext>
            </a:extLst>
          </p:cNvPr>
          <p:cNvSpPr/>
          <p:nvPr/>
        </p:nvSpPr>
        <p:spPr>
          <a:xfrm>
            <a:off x="914400" y="9615283"/>
            <a:ext cx="16459200" cy="461665"/>
          </a:xfrm>
          <a:prstGeom prst="rect">
            <a:avLst/>
          </a:prstGeom>
        </p:spPr>
        <p:txBody>
          <a:bodyPr wrap="square">
            <a:spAutoFit/>
          </a:bodyPr>
          <a:lstStyle/>
          <a:p>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sz="1200"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000" dirty="0">
              <a:effectLst/>
              <a:latin typeface="Montserrat" pitchFamily="2" charset="77"/>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529BDFAA-6A23-C5FB-4849-38EFA1EDDDB1}"/>
              </a:ext>
            </a:extLst>
          </p:cNvPr>
          <p:cNvSpPr txBox="1"/>
          <p:nvPr/>
        </p:nvSpPr>
        <p:spPr>
          <a:xfrm>
            <a:off x="12985900" y="5705366"/>
            <a:ext cx="4387700" cy="3046988"/>
          </a:xfrm>
          <a:prstGeom prst="rect">
            <a:avLst/>
          </a:prstGeom>
          <a:noFill/>
          <a:ln>
            <a:solidFill>
              <a:srgbClr val="7030A0"/>
            </a:solidFill>
          </a:ln>
        </p:spPr>
        <p:txBody>
          <a:bodyPr wrap="square" rtlCol="0">
            <a:spAutoFit/>
          </a:bodyPr>
          <a:lstStyle/>
          <a:p>
            <a:r>
              <a:rPr lang="fr-FR" sz="2400">
                <a:solidFill>
                  <a:srgbClr val="7030A0"/>
                </a:solidFill>
                <a:latin typeface="Montserrat" pitchFamily="2" charset="77"/>
              </a:rPr>
              <a:t>Que sait-on ? – Limites et lacunes/ manques de connaissances comme justification de la nécessité de cette étude. Limites d’autres efforts de collecte de données, déclarations rétrospectives.</a:t>
            </a:r>
          </a:p>
        </p:txBody>
      </p:sp>
      <p:sp>
        <p:nvSpPr>
          <p:cNvPr id="2" name="Google Shape;129;p4">
            <a:extLst>
              <a:ext uri="{FF2B5EF4-FFF2-40B4-BE49-F238E27FC236}">
                <a16:creationId xmlns:a16="http://schemas.microsoft.com/office/drawing/2014/main" id="{7EADE6A8-EE87-1D95-FC81-73A68CBBF00C}"/>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Exemple</a:t>
            </a:r>
          </a:p>
        </p:txBody>
      </p:sp>
    </p:spTree>
    <p:extLst>
      <p:ext uri="{BB962C8B-B14F-4D97-AF65-F5344CB8AC3E}">
        <p14:creationId xmlns:p14="http://schemas.microsoft.com/office/powerpoint/2010/main" val="31782211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08CDD08A-90D4-C242-E155-35F0CCF479C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18BB9ED8-8E4E-3E35-59F3-8AB1E814C70D}"/>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856C95FF-21D1-0D89-0681-B90048D6C2B6}"/>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407918A-85C1-EB8E-1BF4-2F749DF8C2E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4C4E01E-B240-2FC1-99DB-4D497B57F0F4}"/>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085B4780-8B42-C0CD-86C8-A1C320CF0738}"/>
              </a:ext>
            </a:extLst>
          </p:cNvPr>
          <p:cNvSpPr/>
          <p:nvPr/>
        </p:nvSpPr>
        <p:spPr>
          <a:xfrm>
            <a:off x="914400" y="2932018"/>
            <a:ext cx="11328400" cy="6372056"/>
          </a:xfrm>
          <a:prstGeom prst="rect">
            <a:avLst/>
          </a:prstGeom>
          <a:noFill/>
          <a:ln>
            <a:noFill/>
          </a:ln>
        </p:spPr>
        <p:txBody>
          <a:bodyPr spcFirstLastPara="1" wrap="square" lIns="91425" tIns="45700" rIns="91425" bIns="45700" anchor="t" anchorCtr="0">
            <a:noAutofit/>
          </a:bodyPr>
          <a:lstStyle/>
          <a:p>
            <a:pPr algn="just">
              <a:lnSpc>
                <a:spcPct val="100000"/>
              </a:lnSpc>
              <a:spcBef>
                <a:spcPts val="600"/>
              </a:spcBef>
              <a:spcAft>
                <a:spcPts val="600"/>
              </a:spcAft>
            </a:pPr>
            <a:r>
              <a:rPr lang="fr-FR" sz="2000">
                <a:latin typeface="Montserrat" pitchFamily="2" charset="77"/>
              </a:rPr>
              <a:t>« L’intervalle des grossesses recommandé est de 24 mois au minimum, cependant environ 60% des femmes dans les pays à revenus intermédiaires et faibles n’utilisent pas de méthode efficace de contraception pendant la période postpartum. Pour améliorer l’adoption des services postpartum, l’OMS recommande que les femmes reçoivent du conseil sur la planification familiale postpartum (PFPP) pendant la période prénatale, postpartum et postnatale, préférablement intégré à un paquet SMI. Toutefois, les impacts de tels services de PFPP ne sont pas connus. L’Éthiopie a un programme de santé communautaire ambigu, se reposant sur les agents d’extension sanitaire (HEWS) pour fournir une gamme de services à base communautaire, dont le conseil et l’offre de la planification familiale. La couverture des éléments spécifiques des services de santé, dont être conseillée en PFPP, n’est généralement pas mesurée. De plus, la réception de conseils et l’adhésion à la PFPP sont généralement évalués sur la base de déclarations rétrospectives qui, avec d’autres interventions périnatales, peuvent être sujettes aux biais de la répondante et de la remémoration. Les données sur la durée de l’aménorrhée et les dates de la reprise des rapports sexuels, d’importants déterminants du risque de grossesse, ne sont pas collectées de manière routinière et peuvent être difficiles à se rappeler sur une période de deux à cinq ans. </a:t>
            </a:r>
            <a:r>
              <a:rPr lang="fr-FR" sz="2000" b="1">
                <a:solidFill>
                  <a:schemeClr val="accent2"/>
                </a:solidFill>
                <a:latin typeface="Montserrat" pitchFamily="2" charset="77"/>
              </a:rPr>
              <a:t>L’étude de PMA sur la santé maternelle et néonatale, qui a employé une conception d’enquête longitudinale, est idéale pour évaluer les corrélats de l’adoption de la PFPP et la réception des services de santé maternelle. »</a:t>
            </a:r>
          </a:p>
        </p:txBody>
      </p:sp>
      <p:sp>
        <p:nvSpPr>
          <p:cNvPr id="3" name="Rectangle 2">
            <a:extLst>
              <a:ext uri="{FF2B5EF4-FFF2-40B4-BE49-F238E27FC236}">
                <a16:creationId xmlns:a16="http://schemas.microsoft.com/office/drawing/2014/main" id="{D7B43CC9-DE2C-DFCF-DADD-210E5EEA1EFC}"/>
              </a:ext>
            </a:extLst>
          </p:cNvPr>
          <p:cNvSpPr/>
          <p:nvPr/>
        </p:nvSpPr>
        <p:spPr>
          <a:xfrm>
            <a:off x="914400" y="9615283"/>
            <a:ext cx="16459200" cy="461665"/>
          </a:xfrm>
          <a:prstGeom prst="rect">
            <a:avLst/>
          </a:prstGeom>
        </p:spPr>
        <p:txBody>
          <a:bodyPr wrap="square">
            <a:spAutoFit/>
          </a:bodyPr>
          <a:lstStyle/>
          <a:p>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sz="1200"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000" dirty="0">
              <a:effectLst/>
              <a:latin typeface="Montserrat" pitchFamily="2" charset="77"/>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E564603F-CC4D-B4A9-7384-FAADD18FC468}"/>
              </a:ext>
            </a:extLst>
          </p:cNvPr>
          <p:cNvSpPr txBox="1"/>
          <p:nvPr/>
        </p:nvSpPr>
        <p:spPr>
          <a:xfrm>
            <a:off x="13147455" y="8103744"/>
            <a:ext cx="3608260" cy="1200329"/>
          </a:xfrm>
          <a:prstGeom prst="rect">
            <a:avLst/>
          </a:prstGeom>
          <a:noFill/>
          <a:ln>
            <a:solidFill>
              <a:schemeClr val="accent2"/>
            </a:solidFill>
          </a:ln>
        </p:spPr>
        <p:txBody>
          <a:bodyPr wrap="square" rtlCol="0">
            <a:spAutoFit/>
          </a:bodyPr>
          <a:lstStyle/>
          <a:p>
            <a:r>
              <a:rPr lang="fr-FR" sz="2400">
                <a:solidFill>
                  <a:schemeClr val="accent2"/>
                </a:solidFill>
                <a:latin typeface="Montserrat" pitchFamily="2" charset="77"/>
              </a:rPr>
              <a:t>Qu’ajoute notre étude? Des données longitudinales</a:t>
            </a:r>
          </a:p>
        </p:txBody>
      </p:sp>
      <p:sp>
        <p:nvSpPr>
          <p:cNvPr id="4" name="Google Shape;129;p4">
            <a:extLst>
              <a:ext uri="{FF2B5EF4-FFF2-40B4-BE49-F238E27FC236}">
                <a16:creationId xmlns:a16="http://schemas.microsoft.com/office/drawing/2014/main" id="{09E67E9D-E80A-274B-7D12-016EA649A1B0}"/>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Exemple</a:t>
            </a:r>
          </a:p>
        </p:txBody>
      </p:sp>
    </p:spTree>
    <p:extLst>
      <p:ext uri="{BB962C8B-B14F-4D97-AF65-F5344CB8AC3E}">
        <p14:creationId xmlns:p14="http://schemas.microsoft.com/office/powerpoint/2010/main" val="28805437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C2426-F3F2-8DB6-E23E-642B99E0A922}"/>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645AEC64-5D03-B609-A7D5-A8C52B5E3E14}"/>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D6412907-6EE6-FC6B-67FE-BBDE0CA30BE5}"/>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4A839C6F-C733-DD21-38E7-33F5B68152CB}"/>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63D4877F-CDFB-0B10-4498-25A179A0895F}"/>
              </a:ext>
            </a:extLst>
          </p:cNvPr>
          <p:cNvSpPr txBox="1"/>
          <p:nvPr/>
        </p:nvSpPr>
        <p:spPr>
          <a:xfrm>
            <a:off x="0" y="4296968"/>
            <a:ext cx="18252849" cy="2231156"/>
          </a:xfrm>
          <a:prstGeom prst="rect">
            <a:avLst/>
          </a:prstGeom>
        </p:spPr>
        <p:txBody>
          <a:bodyPr vert="horz" wrap="square" lIns="0" tIns="15018" rIns="0" bIns="0" rtlCol="0">
            <a:spAutoFit/>
          </a:bodyPr>
          <a:lstStyle/>
          <a:p>
            <a:pPr algn="ctr"/>
            <a:r>
              <a:rPr lang="fr-FR" sz="7200" b="1">
                <a:solidFill>
                  <a:srgbClr val="FFFFFF"/>
                </a:solidFill>
                <a:latin typeface="Montserrat"/>
                <a:ea typeface="Montserrat"/>
                <a:cs typeface="Montserrat"/>
                <a:sym typeface="Montserrat"/>
              </a:rPr>
              <a:t>Question(s) / Hypothèse(s) principale(s)</a:t>
            </a:r>
          </a:p>
        </p:txBody>
      </p:sp>
      <p:sp>
        <p:nvSpPr>
          <p:cNvPr id="8" name="Google Shape;80;p1">
            <a:extLst>
              <a:ext uri="{FF2B5EF4-FFF2-40B4-BE49-F238E27FC236}">
                <a16:creationId xmlns:a16="http://schemas.microsoft.com/office/drawing/2014/main" id="{402E1D10-6FB6-4019-14B9-FA02BCC041A2}"/>
              </a:ext>
            </a:extLst>
          </p:cNvPr>
          <p:cNvSpPr txBox="1"/>
          <p:nvPr/>
        </p:nvSpPr>
        <p:spPr>
          <a:xfrm>
            <a:off x="5123799" y="6895484"/>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fr-FR" sz="2800">
                <a:solidFill>
                  <a:srgbClr val="FFFFFF"/>
                </a:solidFill>
                <a:latin typeface="Montserrat"/>
                <a:ea typeface="Montserrat"/>
                <a:cs typeface="Montserrat"/>
                <a:sym typeface="Montserrat"/>
              </a:rPr>
              <a:t>100 mots maximum</a:t>
            </a:r>
            <a:endParaRPr lang="fr-FR" sz="2800" i="0" u="none" strike="noStrike" cap="none">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1653424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111"/>
        <p:cNvGrpSpPr/>
        <p:nvPr/>
      </p:nvGrpSpPr>
      <p:grpSpPr>
        <a:xfrm>
          <a:off x="0" y="0"/>
          <a:ext cx="0" cy="0"/>
          <a:chOff x="0" y="0"/>
          <a:chExt cx="0" cy="0"/>
        </a:xfrm>
      </p:grpSpPr>
      <p:sp>
        <p:nvSpPr>
          <p:cNvPr id="112" name="Google Shape;112;p3"/>
          <p:cNvSpPr/>
          <p:nvPr/>
        </p:nvSpPr>
        <p:spPr>
          <a:xfrm>
            <a:off x="-1" y="0"/>
            <a:ext cx="3010235" cy="10293457"/>
          </a:xfrm>
          <a:custGeom>
            <a:avLst/>
            <a:gdLst/>
            <a:ahLst/>
            <a:cxnLst/>
            <a:rect l="l" t="t" r="r" b="b"/>
            <a:pathLst>
              <a:path w="3010235" h="12101253" extrusionOk="0">
                <a:moveTo>
                  <a:pt x="0" y="0"/>
                </a:moveTo>
                <a:lnTo>
                  <a:pt x="3010235" y="0"/>
                </a:lnTo>
                <a:lnTo>
                  <a:pt x="3010235" y="12101253"/>
                </a:lnTo>
                <a:lnTo>
                  <a:pt x="0" y="12101253"/>
                </a:lnTo>
                <a:lnTo>
                  <a:pt x="0" y="0"/>
                </a:lnTo>
                <a:close/>
              </a:path>
            </a:pathLst>
          </a:custGeom>
          <a:blipFill rotWithShape="1">
            <a:blip r:embed="rId3">
              <a:alphaModFix/>
            </a:blip>
            <a:stretch>
              <a:fillRect l="-212603" r="-689299" b="-45329"/>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nvGrpSpPr>
          <p:cNvPr id="113" name="Google Shape;113;p3"/>
          <p:cNvGrpSpPr/>
          <p:nvPr/>
        </p:nvGrpSpPr>
        <p:grpSpPr>
          <a:xfrm>
            <a:off x="3010225" y="2540950"/>
            <a:ext cx="15277840" cy="7752507"/>
            <a:chOff x="0" y="-57150"/>
            <a:chExt cx="4098023" cy="1958594"/>
          </a:xfrm>
        </p:grpSpPr>
        <p:sp>
          <p:nvSpPr>
            <p:cNvPr id="114" name="Google Shape;114;p3"/>
            <p:cNvSpPr/>
            <p:nvPr/>
          </p:nvSpPr>
          <p:spPr>
            <a:xfrm>
              <a:off x="0" y="0"/>
              <a:ext cx="4098023" cy="1901444"/>
            </a:xfrm>
            <a:custGeom>
              <a:avLst/>
              <a:gdLst/>
              <a:ahLst/>
              <a:cxnLst/>
              <a:rect l="l" t="t" r="r" b="b"/>
              <a:pathLst>
                <a:path w="4098023" h="1901444" extrusionOk="0">
                  <a:moveTo>
                    <a:pt x="0" y="0"/>
                  </a:moveTo>
                  <a:lnTo>
                    <a:pt x="4098023" y="0"/>
                  </a:lnTo>
                  <a:lnTo>
                    <a:pt x="4098023" y="1901444"/>
                  </a:lnTo>
                  <a:lnTo>
                    <a:pt x="0" y="1901444"/>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15" name="Google Shape;115;p3"/>
            <p:cNvSpPr txBox="1"/>
            <p:nvPr/>
          </p:nvSpPr>
          <p:spPr>
            <a:xfrm>
              <a:off x="0" y="-57150"/>
              <a:ext cx="4098023" cy="1958594"/>
            </a:xfrm>
            <a:prstGeom prst="rect">
              <a:avLst/>
            </a:prstGeom>
            <a:solidFill>
              <a:schemeClr val="lt1"/>
            </a:solidFill>
            <a:ln>
              <a:noFill/>
            </a:ln>
          </p:spPr>
          <p:txBody>
            <a:bodyPr spcFirstLastPara="1" wrap="square" lIns="50800" tIns="50800" rIns="50800" bIns="50800" anchor="ctr" anchorCtr="0">
              <a:noAutofit/>
            </a:bodyPr>
            <a:lstStyle/>
            <a:p>
              <a:pPr marL="0" marR="0" lvl="0" indent="0" algn="ctr" rtl="0">
                <a:lnSpc>
                  <a:spcPct val="166666"/>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17" name="Google Shape;117;p3"/>
          <p:cNvSpPr txBox="1"/>
          <p:nvPr/>
        </p:nvSpPr>
        <p:spPr>
          <a:xfrm>
            <a:off x="3770039" y="3335590"/>
            <a:ext cx="14115600" cy="5332229"/>
          </a:xfrm>
          <a:prstGeom prst="rect">
            <a:avLst/>
          </a:prstGeom>
          <a:noFill/>
          <a:ln>
            <a:noFill/>
          </a:ln>
        </p:spPr>
        <p:txBody>
          <a:bodyPr spcFirstLastPara="1" wrap="square" lIns="0" tIns="0" rIns="0" bIns="0" anchor="t" anchorCtr="0">
            <a:spAutoFit/>
          </a:bodyPr>
          <a:lstStyle/>
          <a:p>
            <a:pPr marL="476250" marR="0" lvl="0" indent="-457200" algn="l" rtl="0">
              <a:lnSpc>
                <a:spcPct val="150000"/>
              </a:lnSpc>
              <a:spcBef>
                <a:spcPts val="0"/>
              </a:spcBef>
              <a:spcAft>
                <a:spcPts val="0"/>
              </a:spcAft>
              <a:buClr>
                <a:srgbClr val="121D37"/>
              </a:buClr>
              <a:buSzPct val="110000"/>
              <a:buBlip>
                <a:blip r:embed="rId4"/>
              </a:buBlip>
            </a:pPr>
            <a:r>
              <a:rPr lang="fr-FR" sz="3300" b="0" i="0" u="none" strike="noStrike" cap="none" dirty="0">
                <a:solidFill>
                  <a:srgbClr val="121D37"/>
                </a:solidFill>
                <a:latin typeface="Montserrat"/>
                <a:ea typeface="Montserrat"/>
                <a:cs typeface="Montserrat"/>
                <a:sym typeface="Montserrat"/>
              </a:rPr>
              <a:t>Pourquoi présenter à l’ICFP?</a:t>
            </a:r>
          </a:p>
          <a:p>
            <a:pPr marL="476250" marR="0" lvl="0" indent="-457200" algn="l" rtl="0">
              <a:lnSpc>
                <a:spcPct val="150000"/>
              </a:lnSpc>
              <a:spcBef>
                <a:spcPts val="0"/>
              </a:spcBef>
              <a:spcAft>
                <a:spcPts val="0"/>
              </a:spcAft>
              <a:buClr>
                <a:srgbClr val="121D37"/>
              </a:buClr>
              <a:buSzPct val="110000"/>
              <a:buBlip>
                <a:blip r:embed="rId4"/>
              </a:buBlip>
            </a:pPr>
            <a:r>
              <a:rPr lang="fr-FR" sz="3300" b="0" i="0" u="none" strike="noStrike" cap="none" dirty="0">
                <a:solidFill>
                  <a:srgbClr val="121D37"/>
                </a:solidFill>
                <a:latin typeface="Montserrat"/>
                <a:ea typeface="Montserrat"/>
                <a:cs typeface="Montserrat"/>
                <a:sym typeface="Montserrat"/>
              </a:rPr>
              <a:t>Objectif</a:t>
            </a:r>
          </a:p>
          <a:p>
            <a:pPr marL="476250" marR="0" lvl="0" indent="-457200" algn="l" rtl="0">
              <a:lnSpc>
                <a:spcPct val="150000"/>
              </a:lnSpc>
              <a:spcBef>
                <a:spcPts val="0"/>
              </a:spcBef>
              <a:spcAft>
                <a:spcPts val="0"/>
              </a:spcAft>
              <a:buClr>
                <a:srgbClr val="121D37"/>
              </a:buClr>
              <a:buSzPct val="110000"/>
              <a:buBlip>
                <a:blip r:embed="rId4"/>
              </a:buBlip>
            </a:pPr>
            <a:r>
              <a:rPr lang="fr-FR" sz="3300" b="0" i="0" u="none" strike="noStrike" cap="none" dirty="0">
                <a:solidFill>
                  <a:srgbClr val="121D37"/>
                </a:solidFill>
                <a:latin typeface="Montserrat"/>
                <a:ea typeface="Montserrat"/>
                <a:cs typeface="Montserrat"/>
                <a:sym typeface="Montserrat"/>
              </a:rPr>
              <a:t>Titre</a:t>
            </a:r>
            <a:endParaRPr lang="fr-FR" sz="3300" dirty="0">
              <a:solidFill>
                <a:srgbClr val="121D37"/>
              </a:solidFill>
              <a:latin typeface="Montserrat"/>
              <a:ea typeface="Montserrat"/>
              <a:cs typeface="Montserrat"/>
              <a:sym typeface="Montserrat"/>
            </a:endParaRPr>
          </a:p>
          <a:p>
            <a:pPr marL="476250" marR="0" lvl="0" indent="-457200" algn="l" rtl="0">
              <a:lnSpc>
                <a:spcPct val="150000"/>
              </a:lnSpc>
              <a:spcBef>
                <a:spcPts val="0"/>
              </a:spcBef>
              <a:spcAft>
                <a:spcPts val="0"/>
              </a:spcAft>
              <a:buClr>
                <a:srgbClr val="121D37"/>
              </a:buClr>
              <a:buSzPct val="110000"/>
              <a:buBlip>
                <a:blip r:embed="rId4"/>
              </a:buBlip>
            </a:pPr>
            <a:r>
              <a:rPr lang="fr-FR" sz="3300" b="0" i="0" u="none" strike="noStrike" cap="none" dirty="0">
                <a:solidFill>
                  <a:srgbClr val="121D37"/>
                </a:solidFill>
                <a:latin typeface="Montserrat"/>
                <a:ea typeface="Montserrat"/>
                <a:cs typeface="Montserrat"/>
                <a:sym typeface="Montserrat"/>
              </a:rPr>
              <a:t>Intervention/activité de plaidoyer testée</a:t>
            </a:r>
            <a:endParaRPr lang="fr-FR" sz="3300" dirty="0">
              <a:solidFill>
                <a:srgbClr val="121D37"/>
              </a:solidFill>
              <a:latin typeface="Montserrat"/>
              <a:ea typeface="Montserrat"/>
              <a:cs typeface="Montserrat"/>
              <a:sym typeface="Montserrat"/>
            </a:endParaRPr>
          </a:p>
          <a:p>
            <a:pPr marL="476250" marR="0" lvl="0" indent="-457200" algn="l" rtl="0">
              <a:lnSpc>
                <a:spcPct val="150000"/>
              </a:lnSpc>
              <a:spcBef>
                <a:spcPts val="0"/>
              </a:spcBef>
              <a:spcAft>
                <a:spcPts val="0"/>
              </a:spcAft>
              <a:buClr>
                <a:srgbClr val="121D37"/>
              </a:buClr>
              <a:buSzPct val="110000"/>
              <a:buBlip>
                <a:blip r:embed="rId4"/>
              </a:buBlip>
            </a:pPr>
            <a:r>
              <a:rPr lang="fr-FR" sz="3300" b="0" i="0" u="none" strike="noStrike" cap="none" dirty="0">
                <a:solidFill>
                  <a:srgbClr val="121D37"/>
                </a:solidFill>
                <a:latin typeface="Montserrat"/>
                <a:ea typeface="Montserrat"/>
                <a:cs typeface="Montserrat"/>
                <a:sym typeface="Montserrat"/>
              </a:rPr>
              <a:t>Méthodologie</a:t>
            </a:r>
            <a:endParaRPr lang="fr-FR" sz="3300" dirty="0">
              <a:solidFill>
                <a:srgbClr val="121D37"/>
              </a:solidFill>
              <a:latin typeface="Montserrat"/>
              <a:ea typeface="Montserrat"/>
              <a:cs typeface="Montserrat"/>
              <a:sym typeface="Montserrat"/>
            </a:endParaRPr>
          </a:p>
          <a:p>
            <a:pPr marL="476250" marR="0" lvl="0" indent="-457200" algn="l" rtl="0">
              <a:lnSpc>
                <a:spcPct val="150000"/>
              </a:lnSpc>
              <a:spcBef>
                <a:spcPts val="0"/>
              </a:spcBef>
              <a:spcAft>
                <a:spcPts val="0"/>
              </a:spcAft>
              <a:buClr>
                <a:srgbClr val="121D37"/>
              </a:buClr>
              <a:buSzPct val="110000"/>
              <a:buBlip>
                <a:blip r:embed="rId4"/>
              </a:buBlip>
            </a:pPr>
            <a:r>
              <a:rPr lang="fr-FR" sz="3300" b="0" i="0" u="none" strike="noStrike" cap="none" dirty="0">
                <a:solidFill>
                  <a:srgbClr val="121D37"/>
                </a:solidFill>
                <a:latin typeface="Montserrat"/>
                <a:ea typeface="Montserrat"/>
                <a:cs typeface="Montserrat"/>
                <a:sym typeface="Montserrat"/>
              </a:rPr>
              <a:t>Résultats clés</a:t>
            </a:r>
            <a:endParaRPr lang="fr-FR" sz="3300" dirty="0">
              <a:solidFill>
                <a:srgbClr val="121D37"/>
              </a:solidFill>
              <a:latin typeface="Montserrat"/>
              <a:ea typeface="Montserrat"/>
              <a:cs typeface="Montserrat"/>
              <a:sym typeface="Montserrat"/>
            </a:endParaRPr>
          </a:p>
          <a:p>
            <a:pPr marL="476250" marR="0" lvl="0" indent="-457200" algn="l" rtl="0">
              <a:lnSpc>
                <a:spcPct val="150000"/>
              </a:lnSpc>
              <a:spcBef>
                <a:spcPts val="0"/>
              </a:spcBef>
              <a:spcAft>
                <a:spcPts val="0"/>
              </a:spcAft>
              <a:buClr>
                <a:srgbClr val="121D37"/>
              </a:buClr>
              <a:buSzPct val="110000"/>
              <a:buBlip>
                <a:blip r:embed="rId4"/>
              </a:buBlip>
            </a:pPr>
            <a:r>
              <a:rPr lang="fr-FR" sz="3300" b="0" i="0" u="none" strike="noStrike" cap="none" dirty="0">
                <a:solidFill>
                  <a:srgbClr val="121D37"/>
                </a:solidFill>
                <a:latin typeface="Montserrat"/>
                <a:ea typeface="Montserrat"/>
                <a:cs typeface="Montserrat"/>
                <a:sym typeface="Montserrat"/>
              </a:rPr>
              <a:t>Implications politiques/programmatiques</a:t>
            </a:r>
          </a:p>
        </p:txBody>
      </p:sp>
      <p:sp>
        <p:nvSpPr>
          <p:cNvPr id="120" name="Google Shape;120;p3"/>
          <p:cNvSpPr/>
          <p:nvPr/>
        </p:nvSpPr>
        <p:spPr>
          <a:xfrm flipH="1">
            <a:off x="11286557" y="-16933"/>
            <a:ext cx="7035309" cy="8362083"/>
          </a:xfrm>
          <a:custGeom>
            <a:avLst/>
            <a:gdLst/>
            <a:ahLst/>
            <a:cxnLst/>
            <a:rect l="l" t="t" r="r" b="b"/>
            <a:pathLst>
              <a:path w="13615329" h="11658126" extrusionOk="0">
                <a:moveTo>
                  <a:pt x="13615330" y="0"/>
                </a:moveTo>
                <a:lnTo>
                  <a:pt x="0" y="0"/>
                </a:lnTo>
                <a:lnTo>
                  <a:pt x="0" y="11658125"/>
                </a:lnTo>
                <a:lnTo>
                  <a:pt x="13615330" y="11658125"/>
                </a:lnTo>
                <a:lnTo>
                  <a:pt x="13615330" y="0"/>
                </a:lnTo>
                <a:close/>
              </a:path>
            </a:pathLst>
          </a:custGeom>
          <a:blipFill rotWithShape="1">
            <a:blip r:embed="rId5">
              <a:alphaModFix/>
            </a:blip>
            <a:stretch>
              <a:fillRect l="-93524" t="-39411"/>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5" name="Google Shape;118;p3">
            <a:extLst>
              <a:ext uri="{FF2B5EF4-FFF2-40B4-BE49-F238E27FC236}">
                <a16:creationId xmlns:a16="http://schemas.microsoft.com/office/drawing/2014/main" id="{7C0F3233-5B3D-A923-2DA8-7EFA611803D2}"/>
              </a:ext>
            </a:extLst>
          </p:cNvPr>
          <p:cNvSpPr txBox="1"/>
          <p:nvPr/>
        </p:nvSpPr>
        <p:spPr>
          <a:xfrm>
            <a:off x="5132977" y="643491"/>
            <a:ext cx="8449800" cy="1335750"/>
          </a:xfrm>
          <a:prstGeom prst="rect">
            <a:avLst/>
          </a:prstGeom>
          <a:noFill/>
          <a:ln>
            <a:noFill/>
          </a:ln>
        </p:spPr>
        <p:txBody>
          <a:bodyPr spcFirstLastPara="1" wrap="square" lIns="0" tIns="0" rIns="0" bIns="0" anchor="t" anchorCtr="0">
            <a:spAutoFit/>
          </a:bodyPr>
          <a:lstStyle/>
          <a:p>
            <a:pPr>
              <a:lnSpc>
                <a:spcPct val="140006"/>
              </a:lnSpc>
              <a:buSzPts val="6200"/>
            </a:pPr>
            <a:r>
              <a:rPr lang="fr-FR" sz="6200" b="1" i="0" u="none" strike="noStrike" cap="none" dirty="0">
                <a:solidFill>
                  <a:srgbClr val="FFFFFF"/>
                </a:solidFill>
                <a:latin typeface="Montserrat"/>
                <a:ea typeface="Montserrat"/>
                <a:cs typeface="Montserrat"/>
                <a:sym typeface="Montserrat"/>
              </a:rPr>
              <a:t>Contenu</a:t>
            </a:r>
          </a:p>
        </p:txBody>
      </p:sp>
      <p:pic>
        <p:nvPicPr>
          <p:cNvPr id="6" name="Picture 5">
            <a:extLst>
              <a:ext uri="{FF2B5EF4-FFF2-40B4-BE49-F238E27FC236}">
                <a16:creationId xmlns:a16="http://schemas.microsoft.com/office/drawing/2014/main" id="{DBC9B1C2-8DC7-B36D-D8B7-76FD44CFD50F}"/>
              </a:ext>
            </a:extLst>
          </p:cNvPr>
          <p:cNvPicPr>
            <a:picLocks noChangeAspect="1"/>
          </p:cNvPicPr>
          <p:nvPr/>
        </p:nvPicPr>
        <p:blipFill>
          <a:blip r:embed="rId6"/>
          <a:stretch>
            <a:fillRect/>
          </a:stretch>
        </p:blipFill>
        <p:spPr>
          <a:xfrm>
            <a:off x="3317757" y="557884"/>
            <a:ext cx="1507697" cy="1507697"/>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00AC742-F4AD-3EAE-5D10-90EA4A3F5DEF}"/>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4D195334-BAD2-6B98-D912-71C2CCEA84D8}"/>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62C07CC1-C059-B08C-DF24-6092493D54E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FAD24847-CA47-7D1A-B0F0-5E6D22567D60}"/>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178FEF9B-D896-469E-D7DC-1BB55F8DD61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4D4889E4-54C2-4D4E-C53E-7455640600B9}"/>
              </a:ext>
            </a:extLst>
          </p:cNvPr>
          <p:cNvSpPr/>
          <p:nvPr/>
        </p:nvSpPr>
        <p:spPr>
          <a:xfrm>
            <a:off x="914400" y="3326730"/>
            <a:ext cx="16459200" cy="5589106"/>
          </a:xfrm>
          <a:prstGeom prst="rect">
            <a:avLst/>
          </a:prstGeom>
          <a:noFill/>
          <a:ln>
            <a:noFill/>
          </a:ln>
        </p:spPr>
        <p:txBody>
          <a:bodyPr spcFirstLastPara="1" wrap="square" lIns="91425" tIns="45700" rIns="91425" bIns="45700" anchor="t" anchorCtr="0">
            <a:noAutofit/>
          </a:bodyPr>
          <a:lstStyle/>
          <a:p>
            <a:pPr marL="571500" indent="-571500" algn="l">
              <a:lnSpc>
                <a:spcPct val="150000"/>
              </a:lnSpc>
              <a:spcBef>
                <a:spcPts val="600"/>
              </a:spcBef>
              <a:spcAft>
                <a:spcPts val="600"/>
              </a:spcAft>
              <a:buBlip>
                <a:blip r:embed="rId4"/>
              </a:buBlip>
            </a:pPr>
            <a:r>
              <a:rPr lang="fr-FR" sz="3600" b="1">
                <a:latin typeface="Montserrat" pitchFamily="2" charset="77"/>
              </a:rPr>
              <a:t>Quelle est votre question de recherche spécifique ?</a:t>
            </a:r>
          </a:p>
          <a:p>
            <a:pPr marL="914400" lvl="1" indent="-457200">
              <a:lnSpc>
                <a:spcPct val="150000"/>
              </a:lnSpc>
              <a:spcBef>
                <a:spcPts val="600"/>
              </a:spcBef>
              <a:spcAft>
                <a:spcPts val="600"/>
              </a:spcAft>
              <a:buBlip>
                <a:blip r:embed="rId4"/>
              </a:buBlip>
            </a:pPr>
            <a:r>
              <a:rPr lang="fr-FR" sz="2800">
                <a:latin typeface="Montserrat" pitchFamily="2" charset="77"/>
              </a:rPr>
              <a:t>Quels buts ou hypothèses votre étude a-t-elle testés/ teste t-elle?</a:t>
            </a:r>
          </a:p>
          <a:p>
            <a:pPr marL="571500" indent="-571500" algn="l">
              <a:lnSpc>
                <a:spcPct val="150000"/>
              </a:lnSpc>
              <a:spcBef>
                <a:spcPts val="600"/>
              </a:spcBef>
              <a:spcAft>
                <a:spcPts val="600"/>
              </a:spcAft>
              <a:buBlip>
                <a:blip r:embed="rId4"/>
              </a:buBlip>
            </a:pPr>
            <a:r>
              <a:rPr lang="fr-FR" sz="3600" b="1">
                <a:latin typeface="Montserrat" pitchFamily="2" charset="77"/>
              </a:rPr>
              <a:t>Hypothèse</a:t>
            </a:r>
            <a:r>
              <a:rPr lang="fr-FR" sz="4000" b="1">
                <a:latin typeface="Montserrat" pitchFamily="2" charset="77"/>
              </a:rPr>
              <a:t> </a:t>
            </a:r>
          </a:p>
          <a:p>
            <a:pPr marL="914400" lvl="1" indent="-457200">
              <a:lnSpc>
                <a:spcPct val="150000"/>
              </a:lnSpc>
              <a:spcBef>
                <a:spcPts val="600"/>
              </a:spcBef>
              <a:spcAft>
                <a:spcPts val="600"/>
              </a:spcAft>
              <a:buBlip>
                <a:blip r:embed="rId4"/>
              </a:buBlip>
            </a:pPr>
            <a:r>
              <a:rPr lang="fr-FR" sz="2800">
                <a:latin typeface="Montserrat" pitchFamily="2" charset="77"/>
              </a:rPr>
              <a:t>Critères: Spécifiques, Clairs, Testables</a:t>
            </a:r>
          </a:p>
          <a:p>
            <a:pPr marL="571500" indent="-571500" algn="l">
              <a:lnSpc>
                <a:spcPct val="150000"/>
              </a:lnSpc>
              <a:spcBef>
                <a:spcPts val="600"/>
              </a:spcBef>
              <a:spcAft>
                <a:spcPts val="600"/>
              </a:spcAft>
              <a:buBlip>
                <a:blip r:embed="rId4"/>
              </a:buBlip>
            </a:pPr>
            <a:r>
              <a:rPr lang="fr-FR" sz="3600" b="1">
                <a:latin typeface="Montserrat" pitchFamily="2" charset="77"/>
              </a:rPr>
              <a:t>Ce cadre est différent pour les questions de recherche qualitatives et quantitatives.</a:t>
            </a:r>
            <a:endParaRPr lang="fr-FR" sz="3200">
              <a:latin typeface="Montserrat" pitchFamily="2" charset="77"/>
            </a:endParaRPr>
          </a:p>
        </p:txBody>
      </p:sp>
      <p:sp>
        <p:nvSpPr>
          <p:cNvPr id="2" name="Google Shape;129;p4">
            <a:extLst>
              <a:ext uri="{FF2B5EF4-FFF2-40B4-BE49-F238E27FC236}">
                <a16:creationId xmlns:a16="http://schemas.microsoft.com/office/drawing/2014/main" id="{D403B18E-3879-512F-4F89-54DC2289A495}"/>
              </a:ext>
            </a:extLst>
          </p:cNvPr>
          <p:cNvSpPr txBox="1"/>
          <p:nvPr/>
        </p:nvSpPr>
        <p:spPr>
          <a:xfrm>
            <a:off x="914400" y="462349"/>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À quelle(s) question(s) votre étude </a:t>
            </a:r>
          </a:p>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répond t-elle ?</a:t>
            </a:r>
          </a:p>
        </p:txBody>
      </p:sp>
    </p:spTree>
    <p:extLst>
      <p:ext uri="{BB962C8B-B14F-4D97-AF65-F5344CB8AC3E}">
        <p14:creationId xmlns:p14="http://schemas.microsoft.com/office/powerpoint/2010/main" val="25525145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4ADFF958-803F-C310-80AA-B63B0C4E026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92FE22E-88A8-1B09-3494-A22E9C3BFF2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5D6283D-28D7-D27F-F601-73BCB99226C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DE4FB84-EE12-F157-116C-42CE202C8CC4}"/>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C8CB993-E393-8062-DDCC-3C1137AE17BE}"/>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8602ED96-273E-9578-BA69-899289D8FC28}"/>
              </a:ext>
            </a:extLst>
          </p:cNvPr>
          <p:cNvSpPr/>
          <p:nvPr/>
        </p:nvSpPr>
        <p:spPr>
          <a:xfrm>
            <a:off x="668064" y="2932017"/>
            <a:ext cx="16951871" cy="6321711"/>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fr-FR" sz="3600">
                <a:latin typeface="Montserrat" pitchFamily="2" charset="77"/>
              </a:rPr>
              <a:t>En développant votre question de recherche, suivez le format </a:t>
            </a:r>
            <a:r>
              <a:rPr lang="fr-FR" sz="3600" b="1">
                <a:solidFill>
                  <a:srgbClr val="D1003F"/>
                </a:solidFill>
                <a:latin typeface="Montserrat" pitchFamily="2" charset="77"/>
              </a:rPr>
              <a:t>PICOT</a:t>
            </a:r>
            <a:r>
              <a:rPr lang="fr-FR" sz="3600">
                <a:latin typeface="Montserrat" pitchFamily="2" charset="77"/>
              </a:rPr>
              <a:t> :</a:t>
            </a:r>
          </a:p>
          <a:p>
            <a:pPr marL="914400" lvl="1" indent="-457200">
              <a:spcBef>
                <a:spcPts val="600"/>
              </a:spcBef>
              <a:spcAft>
                <a:spcPts val="600"/>
              </a:spcAft>
              <a:buBlip>
                <a:blip r:embed="rId4"/>
              </a:buBlip>
            </a:pPr>
            <a:r>
              <a:rPr lang="fr-FR" sz="2800" b="1">
                <a:solidFill>
                  <a:srgbClr val="D1003F"/>
                </a:solidFill>
                <a:latin typeface="Montserrat" pitchFamily="2" charset="77"/>
              </a:rPr>
              <a:t>P</a:t>
            </a:r>
            <a:r>
              <a:rPr lang="fr-FR" sz="2800" b="1">
                <a:latin typeface="Montserrat" pitchFamily="2" charset="77"/>
              </a:rPr>
              <a:t>opulation : </a:t>
            </a:r>
            <a:r>
              <a:rPr lang="fr-FR" sz="2800">
                <a:latin typeface="Montserrat" pitchFamily="2" charset="77"/>
              </a:rPr>
              <a:t>Échantillon de la population participant à l’étude.</a:t>
            </a:r>
          </a:p>
          <a:p>
            <a:pPr marL="914400" lvl="1" indent="-457200">
              <a:spcBef>
                <a:spcPts val="600"/>
              </a:spcBef>
              <a:spcAft>
                <a:spcPts val="600"/>
              </a:spcAft>
              <a:buBlip>
                <a:blip r:embed="rId4"/>
              </a:buBlip>
            </a:pPr>
            <a:r>
              <a:rPr lang="fr-FR" sz="2800" b="1">
                <a:solidFill>
                  <a:srgbClr val="D1003F"/>
                </a:solidFill>
                <a:latin typeface="Montserrat" pitchFamily="2" charset="77"/>
              </a:rPr>
              <a:t>I</a:t>
            </a:r>
            <a:r>
              <a:rPr lang="fr-FR" sz="2800" b="1">
                <a:latin typeface="Montserrat" pitchFamily="2" charset="77"/>
              </a:rPr>
              <a:t>ntervention : </a:t>
            </a:r>
            <a:r>
              <a:rPr lang="fr-FR" sz="2800">
                <a:latin typeface="Montserrat" pitchFamily="2" charset="77"/>
              </a:rPr>
              <a:t>Bien que les articles n’aient pas tous des interventions, dans les cas qui s’appliquent, incluez l’intervention du traitement administré aux sujets.</a:t>
            </a:r>
          </a:p>
          <a:p>
            <a:pPr marL="914400" lvl="1" indent="-457200">
              <a:spcBef>
                <a:spcPts val="600"/>
              </a:spcBef>
              <a:spcAft>
                <a:spcPts val="600"/>
              </a:spcAft>
              <a:buBlip>
                <a:blip r:embed="rId4"/>
              </a:buBlip>
            </a:pPr>
            <a:r>
              <a:rPr lang="fr-FR" sz="2800" b="1">
                <a:solidFill>
                  <a:srgbClr val="D1003F"/>
                </a:solidFill>
                <a:latin typeface="Montserrat" pitchFamily="2" charset="77"/>
              </a:rPr>
              <a:t>C</a:t>
            </a:r>
            <a:r>
              <a:rPr lang="fr-FR" sz="2800" b="1">
                <a:latin typeface="Montserrat" pitchFamily="2" charset="77"/>
              </a:rPr>
              <a:t>omparaison : </a:t>
            </a:r>
            <a:r>
              <a:rPr lang="fr-FR" sz="2800">
                <a:latin typeface="Montserrat" pitchFamily="2" charset="77"/>
              </a:rPr>
              <a:t>Que prévoyez-vous d’utiliser comme référence pour comparer l’intervention ou évaluer la différence?</a:t>
            </a:r>
          </a:p>
          <a:p>
            <a:pPr marL="914400" lvl="1" indent="-457200">
              <a:spcBef>
                <a:spcPts val="600"/>
              </a:spcBef>
              <a:spcAft>
                <a:spcPts val="600"/>
              </a:spcAft>
              <a:buBlip>
                <a:blip r:embed="rId4"/>
              </a:buBlip>
            </a:pPr>
            <a:r>
              <a:rPr lang="fr-FR" sz="2800" b="1">
                <a:solidFill>
                  <a:srgbClr val="D1003F"/>
                </a:solidFill>
                <a:latin typeface="Montserrat" pitchFamily="2" charset="77"/>
              </a:rPr>
              <a:t>O</a:t>
            </a:r>
            <a:r>
              <a:rPr lang="fr-FR" sz="2800" b="1">
                <a:latin typeface="Montserrat" pitchFamily="2" charset="77"/>
              </a:rPr>
              <a:t>utcome (résultat) d’intérêt : </a:t>
            </a:r>
            <a:r>
              <a:rPr lang="fr-FR" sz="2800">
                <a:latin typeface="Montserrat" pitchFamily="2" charset="77"/>
              </a:rPr>
              <a:t>Résultats que vous prévoyez pour mesurer l’efficacité de l’intervention ou du changement.</a:t>
            </a:r>
          </a:p>
          <a:p>
            <a:pPr marL="914400" lvl="1" indent="-457200">
              <a:spcBef>
                <a:spcPts val="600"/>
              </a:spcBef>
              <a:spcAft>
                <a:spcPts val="600"/>
              </a:spcAft>
              <a:buBlip>
                <a:blip r:embed="rId4"/>
              </a:buBlip>
            </a:pPr>
            <a:r>
              <a:rPr lang="fr-FR" sz="2800" b="1">
                <a:solidFill>
                  <a:srgbClr val="D1003F"/>
                </a:solidFill>
                <a:latin typeface="Montserrat" pitchFamily="2" charset="77"/>
              </a:rPr>
              <a:t>T</a:t>
            </a:r>
            <a:r>
              <a:rPr lang="fr-FR" sz="2800" b="1">
                <a:latin typeface="Montserrat" pitchFamily="2" charset="77"/>
              </a:rPr>
              <a:t>emps : </a:t>
            </a:r>
            <a:r>
              <a:rPr lang="fr-FR" sz="2800">
                <a:latin typeface="Montserrat" pitchFamily="2" charset="77"/>
              </a:rPr>
              <a:t>Durée de la collecte des données.</a:t>
            </a:r>
            <a:endParaRPr lang="fr-FR" sz="2800">
              <a:solidFill>
                <a:schemeClr val="accent1"/>
              </a:solidFill>
              <a:latin typeface="Montserrat" pitchFamily="2" charset="77"/>
            </a:endParaRPr>
          </a:p>
        </p:txBody>
      </p:sp>
      <p:sp>
        <p:nvSpPr>
          <p:cNvPr id="2" name="Rectangle 1">
            <a:extLst>
              <a:ext uri="{FF2B5EF4-FFF2-40B4-BE49-F238E27FC236}">
                <a16:creationId xmlns:a16="http://schemas.microsoft.com/office/drawing/2014/main" id="{2414CDEC-3C61-4594-822C-84063E0BBE77}"/>
              </a:ext>
            </a:extLst>
          </p:cNvPr>
          <p:cNvSpPr/>
          <p:nvPr/>
        </p:nvSpPr>
        <p:spPr>
          <a:xfrm>
            <a:off x="914399" y="9476634"/>
            <a:ext cx="15966529" cy="584775"/>
          </a:xfrm>
          <a:prstGeom prst="rect">
            <a:avLst/>
          </a:prstGeom>
        </p:spPr>
        <p:txBody>
          <a:bodyPr wrap="square">
            <a:spAutoFit/>
          </a:bodyPr>
          <a:lstStyle/>
          <a:p>
            <a:r>
              <a:rPr lang="en-US" sz="1600" i="1">
                <a:solidFill>
                  <a:srgbClr val="040000"/>
                </a:solidFill>
                <a:latin typeface="Montserrat" pitchFamily="2" charset="77"/>
              </a:rPr>
              <a:t> Sources:	Farrugia, P., Petrisor, B. A., Farrokhyar, F., &amp; Bhandari, M. (2010). Research questions, hypotheses and objectives. Canadian journal of surgery, 53(4), 278.</a:t>
            </a:r>
            <a:endParaRPr lang="en-US" sz="1600" i="1">
              <a:latin typeface="Montserrat" pitchFamily="2" charset="77"/>
            </a:endParaRPr>
          </a:p>
        </p:txBody>
      </p:sp>
      <p:sp>
        <p:nvSpPr>
          <p:cNvPr id="6" name="Google Shape;129;p4">
            <a:extLst>
              <a:ext uri="{FF2B5EF4-FFF2-40B4-BE49-F238E27FC236}">
                <a16:creationId xmlns:a16="http://schemas.microsoft.com/office/drawing/2014/main" id="{8313F328-FE0F-7372-C188-2CDF4F362C42}"/>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Considérations importantes</a:t>
            </a:r>
          </a:p>
        </p:txBody>
      </p:sp>
    </p:spTree>
    <p:extLst>
      <p:ext uri="{BB962C8B-B14F-4D97-AF65-F5344CB8AC3E}">
        <p14:creationId xmlns:p14="http://schemas.microsoft.com/office/powerpoint/2010/main" val="30510495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EFB155F9-01A2-04EE-BD86-70C1FA809193}"/>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432CD10-8753-ADBF-8DE0-65324A096171}"/>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8A725243-D024-D854-FA85-B1274FC0E18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442A724-65D0-FB4A-ED83-9FAE51AE2464}"/>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C006594-22EE-85C2-35A2-5CEFD24C93E9}"/>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E1F3E9C5-E5B4-A722-E8BB-519ECACFC532}"/>
              </a:ext>
            </a:extLst>
          </p:cNvPr>
          <p:cNvSpPr/>
          <p:nvPr/>
        </p:nvSpPr>
        <p:spPr>
          <a:xfrm>
            <a:off x="914400" y="2932017"/>
            <a:ext cx="16459200" cy="3784107"/>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fr-FR" sz="2800">
                <a:latin typeface="Montserrat" pitchFamily="2" charset="77"/>
              </a:rPr>
              <a:t>« Nous avons utilisé des données de l’étude PMA-MNH  pour estimer l’adoption de la contraception moderne dans les six mois suivant la naissance dans la région des nations, nationalités et peuples d Sud de l’Éthiopie (SNNP-R) et l’association de la réception de services de santé maternelle avec l’utilisation de la planification familiale. Notre hypothèse est </a:t>
            </a:r>
            <a:r>
              <a:rPr lang="fr-FR" sz="2800" b="1">
                <a:solidFill>
                  <a:srgbClr val="0070C0"/>
                </a:solidFill>
                <a:latin typeface="Montserrat" pitchFamily="2" charset="77"/>
              </a:rPr>
              <a:t>que les femmes ayant plus de contacts avec des services  de soins de maternité qualifiés </a:t>
            </a:r>
            <a:r>
              <a:rPr lang="fr-FR" sz="2800" b="1">
                <a:solidFill>
                  <a:srgbClr val="7030A0"/>
                </a:solidFill>
                <a:latin typeface="Montserrat" pitchFamily="2" charset="77"/>
              </a:rPr>
              <a:t>utiliseront davantage la planification familiale </a:t>
            </a:r>
            <a:r>
              <a:rPr lang="fr-FR" sz="2800" b="1">
                <a:solidFill>
                  <a:schemeClr val="accent6">
                    <a:lumMod val="75000"/>
                  </a:schemeClr>
                </a:solidFill>
                <a:latin typeface="Montserrat" pitchFamily="2" charset="77"/>
              </a:rPr>
              <a:t>dans les six mois après la naissance </a:t>
            </a:r>
            <a:r>
              <a:rPr lang="fr-FR" sz="2800" b="1">
                <a:solidFill>
                  <a:srgbClr val="0070C0"/>
                </a:solidFill>
                <a:latin typeface="Montserrat" pitchFamily="2" charset="77"/>
              </a:rPr>
              <a:t>en comparaison aux femmes qui n’ont pas de contact avec des soins de maternité qualifiés</a:t>
            </a:r>
            <a:r>
              <a:rPr lang="fr-FR" sz="2800">
                <a:latin typeface="Montserrat" pitchFamily="2" charset="77"/>
              </a:rPr>
              <a:t>, après ajustement en fonction de caractéristiques socio-économiques. »</a:t>
            </a:r>
            <a:endParaRPr lang="fr-FR" sz="2200">
              <a:latin typeface="Montserrat" pitchFamily="2" charset="77"/>
            </a:endParaRPr>
          </a:p>
        </p:txBody>
      </p:sp>
      <p:sp>
        <p:nvSpPr>
          <p:cNvPr id="3" name="Rectangle 2">
            <a:extLst>
              <a:ext uri="{FF2B5EF4-FFF2-40B4-BE49-F238E27FC236}">
                <a16:creationId xmlns:a16="http://schemas.microsoft.com/office/drawing/2014/main" id="{C24D9AD3-F27D-D138-592D-5E7326C2D679}"/>
              </a:ext>
            </a:extLst>
          </p:cNvPr>
          <p:cNvSpPr/>
          <p:nvPr/>
        </p:nvSpPr>
        <p:spPr>
          <a:xfrm>
            <a:off x="914400" y="9414298"/>
            <a:ext cx="16459200" cy="523220"/>
          </a:xfrm>
          <a:prstGeom prst="rect">
            <a:avLst/>
          </a:prstGeom>
        </p:spPr>
        <p:txBody>
          <a:bodyPr wrap="square">
            <a:spAutoFit/>
          </a:bodyPr>
          <a:lstStyle/>
          <a:p>
            <a:r>
              <a:rPr lang="en-US"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400" dirty="0">
              <a:effectLst/>
              <a:latin typeface="Montserrat" pitchFamily="2" charset="77"/>
              <a:ea typeface="Calibri" panose="020F0502020204030204" pitchFamily="34" charset="0"/>
              <a:cs typeface="Times New Roman" panose="02020603050405020304" pitchFamily="18" charset="0"/>
            </a:endParaRPr>
          </a:p>
        </p:txBody>
      </p:sp>
      <p:sp>
        <p:nvSpPr>
          <p:cNvPr id="2" name="Google Shape;129;p4">
            <a:extLst>
              <a:ext uri="{FF2B5EF4-FFF2-40B4-BE49-F238E27FC236}">
                <a16:creationId xmlns:a16="http://schemas.microsoft.com/office/drawing/2014/main" id="{E6DEB497-3019-CE68-DE7C-2A5F4D74E231}"/>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Exemple</a:t>
            </a:r>
          </a:p>
        </p:txBody>
      </p:sp>
      <p:sp>
        <p:nvSpPr>
          <p:cNvPr id="4" name="TextBox 3">
            <a:extLst>
              <a:ext uri="{FF2B5EF4-FFF2-40B4-BE49-F238E27FC236}">
                <a16:creationId xmlns:a16="http://schemas.microsoft.com/office/drawing/2014/main" id="{7DC74883-9829-B2DE-9FFE-5B2AD74C15AE}"/>
              </a:ext>
            </a:extLst>
          </p:cNvPr>
          <p:cNvSpPr txBox="1"/>
          <p:nvPr/>
        </p:nvSpPr>
        <p:spPr>
          <a:xfrm>
            <a:off x="933451" y="7186863"/>
            <a:ext cx="6381749" cy="461665"/>
          </a:xfrm>
          <a:prstGeom prst="rect">
            <a:avLst/>
          </a:prstGeom>
          <a:noFill/>
          <a:ln>
            <a:solidFill>
              <a:schemeClr val="accent1"/>
            </a:solidFill>
          </a:ln>
        </p:spPr>
        <p:txBody>
          <a:bodyPr wrap="square" rtlCol="0">
            <a:spAutoFit/>
          </a:bodyPr>
          <a:lstStyle/>
          <a:p>
            <a:r>
              <a:rPr lang="fr-FR" sz="2400">
                <a:solidFill>
                  <a:srgbClr val="0070C0"/>
                </a:solidFill>
                <a:latin typeface="Montserrat" pitchFamily="2" charset="77"/>
              </a:rPr>
              <a:t>Population et groupe de comparaison</a:t>
            </a:r>
          </a:p>
        </p:txBody>
      </p:sp>
      <p:sp>
        <p:nvSpPr>
          <p:cNvPr id="5" name="TextBox 4">
            <a:extLst>
              <a:ext uri="{FF2B5EF4-FFF2-40B4-BE49-F238E27FC236}">
                <a16:creationId xmlns:a16="http://schemas.microsoft.com/office/drawing/2014/main" id="{C0D666E9-CBC6-CF76-8E4E-ED7920B0276C}"/>
              </a:ext>
            </a:extLst>
          </p:cNvPr>
          <p:cNvSpPr txBox="1"/>
          <p:nvPr/>
        </p:nvSpPr>
        <p:spPr>
          <a:xfrm>
            <a:off x="933450" y="7711998"/>
            <a:ext cx="5219141" cy="461665"/>
          </a:xfrm>
          <a:prstGeom prst="rect">
            <a:avLst/>
          </a:prstGeom>
          <a:noFill/>
          <a:ln>
            <a:solidFill>
              <a:srgbClr val="7030A0"/>
            </a:solidFill>
          </a:ln>
        </p:spPr>
        <p:txBody>
          <a:bodyPr wrap="square" rtlCol="0">
            <a:spAutoFit/>
          </a:bodyPr>
          <a:lstStyle/>
          <a:p>
            <a:r>
              <a:rPr lang="fr-FR" sz="2400">
                <a:solidFill>
                  <a:srgbClr val="7030A0"/>
                </a:solidFill>
                <a:latin typeface="Montserrat" pitchFamily="2" charset="77"/>
              </a:rPr>
              <a:t>Outcome (résultat) d’intérêt</a:t>
            </a:r>
          </a:p>
        </p:txBody>
      </p:sp>
      <p:sp>
        <p:nvSpPr>
          <p:cNvPr id="6" name="TextBox 5">
            <a:extLst>
              <a:ext uri="{FF2B5EF4-FFF2-40B4-BE49-F238E27FC236}">
                <a16:creationId xmlns:a16="http://schemas.microsoft.com/office/drawing/2014/main" id="{2FD653B8-BF65-F9DF-2801-1B57F9EB58AC}"/>
              </a:ext>
            </a:extLst>
          </p:cNvPr>
          <p:cNvSpPr txBox="1"/>
          <p:nvPr/>
        </p:nvSpPr>
        <p:spPr>
          <a:xfrm>
            <a:off x="933450" y="8232927"/>
            <a:ext cx="5219141" cy="461665"/>
          </a:xfrm>
          <a:prstGeom prst="rect">
            <a:avLst/>
          </a:prstGeom>
          <a:noFill/>
          <a:ln>
            <a:solidFill>
              <a:schemeClr val="accent6"/>
            </a:solidFill>
          </a:ln>
        </p:spPr>
        <p:txBody>
          <a:bodyPr wrap="square" rtlCol="0">
            <a:spAutoFit/>
          </a:bodyPr>
          <a:lstStyle/>
          <a:p>
            <a:r>
              <a:rPr lang="fr-FR" sz="2400">
                <a:solidFill>
                  <a:schemeClr val="accent6"/>
                </a:solidFill>
                <a:latin typeface="Montserrat" pitchFamily="2" charset="77"/>
              </a:rPr>
              <a:t>Temps</a:t>
            </a:r>
          </a:p>
        </p:txBody>
      </p:sp>
    </p:spTree>
    <p:extLst>
      <p:ext uri="{BB962C8B-B14F-4D97-AF65-F5344CB8AC3E}">
        <p14:creationId xmlns:p14="http://schemas.microsoft.com/office/powerpoint/2010/main" val="12697180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920CA-C77F-752E-1219-24F62E51DDA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94518547-5C17-4F43-4728-9A9C31F0F2D5}"/>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C1207330-BA7F-8F83-C653-D56D5505B5D0}"/>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6865009B-7527-4520-4B80-D4158357AFD0}"/>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16B834D2-1FC2-76A1-F556-4CF05F67B7D8}"/>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fr-FR" sz="7200" b="1">
                <a:solidFill>
                  <a:srgbClr val="FFFFFF"/>
                </a:solidFill>
                <a:latin typeface="Montserrat"/>
                <a:ea typeface="Montserrat"/>
                <a:cs typeface="Montserrat"/>
                <a:sym typeface="Montserrat"/>
              </a:rPr>
              <a:t>Méthodologie</a:t>
            </a:r>
            <a:endParaRPr lang="fr-FR" sz="7200" b="1" i="0" u="none" strike="noStrike" cap="none">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F69877C7-4E18-51C6-9584-EB3739258B91}"/>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fr-FR" sz="2800" i="0" u="none" strike="noStrike" cap="none">
                <a:solidFill>
                  <a:srgbClr val="FFFFFF"/>
                </a:solidFill>
                <a:latin typeface="Montserrat"/>
                <a:ea typeface="Montserrat"/>
                <a:cs typeface="Montserrat"/>
                <a:sym typeface="Montserrat"/>
              </a:rPr>
              <a:t>200 mots maximum</a:t>
            </a:r>
          </a:p>
        </p:txBody>
      </p:sp>
    </p:spTree>
    <p:extLst>
      <p:ext uri="{BB962C8B-B14F-4D97-AF65-F5344CB8AC3E}">
        <p14:creationId xmlns:p14="http://schemas.microsoft.com/office/powerpoint/2010/main" val="41469584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EFBB21B-AC0E-DF93-C99A-7B089B2198D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7480DA1-FE29-09B9-CBA1-59342540CB4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86279520-10D7-518A-F81C-65EA95BB4EB3}"/>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255C894-7300-6D34-437F-3FB40018EB8A}"/>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13C885E-2A6A-E954-EDBD-0DB87F01D52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00465706-FAB4-B177-CC86-5B069AE6458D}"/>
              </a:ext>
            </a:extLst>
          </p:cNvPr>
          <p:cNvSpPr/>
          <p:nvPr/>
        </p:nvSpPr>
        <p:spPr>
          <a:xfrm>
            <a:off x="914400" y="3127158"/>
            <a:ext cx="16459200" cy="6364314"/>
          </a:xfrm>
          <a:prstGeom prst="rect">
            <a:avLst/>
          </a:prstGeom>
          <a:noFill/>
          <a:ln>
            <a:noFill/>
          </a:ln>
        </p:spPr>
        <p:txBody>
          <a:bodyPr spcFirstLastPara="1" wrap="square" lIns="91425" tIns="45700" rIns="91425" bIns="45700" anchor="t" anchorCtr="0">
            <a:noAutofit/>
          </a:bodyPr>
          <a:lstStyle/>
          <a:p>
            <a:pPr marL="457200" indent="-457200" algn="l">
              <a:lnSpc>
                <a:spcPct val="100000"/>
              </a:lnSpc>
              <a:spcBef>
                <a:spcPts val="600"/>
              </a:spcBef>
              <a:spcAft>
                <a:spcPts val="600"/>
              </a:spcAft>
              <a:buBlip>
                <a:blip r:embed="rId4"/>
              </a:buBlip>
            </a:pPr>
            <a:r>
              <a:rPr lang="fr-FR" sz="3600" b="1">
                <a:latin typeface="Montserrat" pitchFamily="2" charset="77"/>
              </a:rPr>
              <a:t>Lieu : </a:t>
            </a:r>
            <a:r>
              <a:rPr lang="fr-FR" sz="3600">
                <a:latin typeface="Montserrat" pitchFamily="2" charset="77"/>
              </a:rPr>
              <a:t>Où l’étude a-t-elle été menée ?</a:t>
            </a:r>
          </a:p>
          <a:p>
            <a:pPr marL="457200" indent="-457200" algn="l">
              <a:lnSpc>
                <a:spcPct val="100000"/>
              </a:lnSpc>
              <a:spcBef>
                <a:spcPts val="600"/>
              </a:spcBef>
              <a:spcAft>
                <a:spcPts val="600"/>
              </a:spcAft>
              <a:buBlip>
                <a:blip r:embed="rId4"/>
              </a:buBlip>
            </a:pPr>
            <a:r>
              <a:rPr lang="fr-FR" sz="3600" b="1">
                <a:latin typeface="Montserrat" pitchFamily="2" charset="77"/>
              </a:rPr>
              <a:t>Modélisation : </a:t>
            </a:r>
            <a:r>
              <a:rPr lang="fr-FR" sz="3600">
                <a:latin typeface="Montserrat" pitchFamily="2" charset="77"/>
              </a:rPr>
              <a:t>Quelle concept ou modèle d’étude a été utilisé pour réunir l’information ?</a:t>
            </a:r>
          </a:p>
          <a:p>
            <a:pPr marL="457200" indent="-457200" algn="l">
              <a:lnSpc>
                <a:spcPct val="100000"/>
              </a:lnSpc>
              <a:spcBef>
                <a:spcPts val="600"/>
              </a:spcBef>
              <a:spcAft>
                <a:spcPts val="600"/>
              </a:spcAft>
              <a:buBlip>
                <a:blip r:embed="rId4"/>
              </a:buBlip>
            </a:pPr>
            <a:r>
              <a:rPr lang="fr-FR" sz="3600" b="1">
                <a:latin typeface="Montserrat" pitchFamily="2" charset="77"/>
              </a:rPr>
              <a:t>Source des données : </a:t>
            </a:r>
            <a:r>
              <a:rPr lang="fr-FR" sz="3600">
                <a:latin typeface="Montserrat" pitchFamily="2" charset="77"/>
              </a:rPr>
              <a:t>Procédures de collecte de données, primaires ou secondaires ?</a:t>
            </a:r>
          </a:p>
          <a:p>
            <a:pPr marL="457200" indent="-457200" algn="l">
              <a:lnSpc>
                <a:spcPct val="100000"/>
              </a:lnSpc>
              <a:spcBef>
                <a:spcPts val="600"/>
              </a:spcBef>
              <a:spcAft>
                <a:spcPts val="600"/>
              </a:spcAft>
              <a:buBlip>
                <a:blip r:embed="rId4"/>
              </a:buBlip>
            </a:pPr>
            <a:r>
              <a:rPr lang="fr-FR" sz="3600" b="1">
                <a:latin typeface="Montserrat" pitchFamily="2" charset="77"/>
              </a:rPr>
              <a:t>Période :</a:t>
            </a:r>
            <a:r>
              <a:rPr lang="fr-FR" sz="3600">
                <a:latin typeface="Montserrat" pitchFamily="2" charset="77"/>
              </a:rPr>
              <a:t> Période pendant laquelle l’étude a été menée</a:t>
            </a:r>
          </a:p>
          <a:p>
            <a:pPr marL="457200" indent="-457200" algn="l">
              <a:lnSpc>
                <a:spcPct val="100000"/>
              </a:lnSpc>
              <a:spcBef>
                <a:spcPts val="600"/>
              </a:spcBef>
              <a:spcAft>
                <a:spcPts val="600"/>
              </a:spcAft>
              <a:buBlip>
                <a:blip r:embed="rId4"/>
              </a:buBlip>
            </a:pPr>
            <a:r>
              <a:rPr lang="fr-FR" sz="3600" b="1">
                <a:latin typeface="Montserrat" pitchFamily="2" charset="77"/>
              </a:rPr>
              <a:t>Taille de l’échantillon : </a:t>
            </a:r>
            <a:r>
              <a:rPr lang="fr-FR" sz="3600">
                <a:latin typeface="Montserrat" pitchFamily="2" charset="77"/>
              </a:rPr>
              <a:t>Population, procédure d’échantillonnage, nombre de traitements, le cas échéant</a:t>
            </a:r>
          </a:p>
          <a:p>
            <a:pPr marL="457200" indent="-457200" algn="l">
              <a:lnSpc>
                <a:spcPct val="100000"/>
              </a:lnSpc>
              <a:spcBef>
                <a:spcPts val="600"/>
              </a:spcBef>
              <a:spcAft>
                <a:spcPts val="600"/>
              </a:spcAft>
              <a:buBlip>
                <a:blip r:embed="rId4"/>
              </a:buBlip>
            </a:pPr>
            <a:r>
              <a:rPr lang="fr-FR" sz="3600" b="1">
                <a:latin typeface="Montserrat" pitchFamily="2" charset="77"/>
              </a:rPr>
              <a:t>Approche analytique : </a:t>
            </a:r>
            <a:r>
              <a:rPr lang="fr-FR" sz="3600">
                <a:latin typeface="Montserrat" pitchFamily="2" charset="77"/>
              </a:rPr>
              <a:t>Mesure des résultats de recherche et procédures de l’analyse</a:t>
            </a:r>
          </a:p>
        </p:txBody>
      </p:sp>
      <p:sp>
        <p:nvSpPr>
          <p:cNvPr id="2" name="Google Shape;129;p4">
            <a:extLst>
              <a:ext uri="{FF2B5EF4-FFF2-40B4-BE49-F238E27FC236}">
                <a16:creationId xmlns:a16="http://schemas.microsoft.com/office/drawing/2014/main" id="{BA149169-EE12-1D14-E5C0-4B1AFBBDC368}"/>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Outils et techniques utilisés pour la recherche</a:t>
            </a:r>
          </a:p>
        </p:txBody>
      </p:sp>
    </p:spTree>
    <p:extLst>
      <p:ext uri="{BB962C8B-B14F-4D97-AF65-F5344CB8AC3E}">
        <p14:creationId xmlns:p14="http://schemas.microsoft.com/office/powerpoint/2010/main" val="30778924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263A4EC-844D-3971-0F6A-F590614207DF}"/>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AE04300F-8CD7-8EA1-2D7D-EA82E21EB8D4}"/>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EE079174-EC11-3550-AFAD-8C19BC1A3D39}"/>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0DE0BB91-169E-B3EF-C341-1D5C7314DB7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C275CA1-CDE3-C6FC-5E16-4FA1FBCF0FF1}"/>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8436AFC2-AE90-3CA8-B070-EB3C93F35485}"/>
              </a:ext>
            </a:extLst>
          </p:cNvPr>
          <p:cNvSpPr/>
          <p:nvPr/>
        </p:nvSpPr>
        <p:spPr>
          <a:xfrm>
            <a:off x="914400" y="3127158"/>
            <a:ext cx="16459200" cy="6048926"/>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fr-FR" sz="3600">
                <a:latin typeface="Montserrat" pitchFamily="2" charset="77"/>
              </a:rPr>
              <a:t>Cette section aide les examinateurs à savoir si les méthodes que vous avez appliquées étaient adaptées à votre question de recherche.</a:t>
            </a:r>
          </a:p>
          <a:p>
            <a:pPr marL="571500" indent="-571500" algn="l">
              <a:lnSpc>
                <a:spcPct val="100000"/>
              </a:lnSpc>
              <a:spcBef>
                <a:spcPts val="600"/>
              </a:spcBef>
              <a:spcAft>
                <a:spcPts val="600"/>
              </a:spcAft>
              <a:buBlip>
                <a:blip r:embed="rId4"/>
              </a:buBlip>
            </a:pPr>
            <a:r>
              <a:rPr lang="fr-FR" sz="3600" b="1">
                <a:latin typeface="Montserrat" pitchFamily="2" charset="77"/>
              </a:rPr>
              <a:t>Soyez</a:t>
            </a:r>
            <a:r>
              <a:rPr lang="fr-FR" sz="3600">
                <a:latin typeface="Montserrat" pitchFamily="2" charset="77"/>
              </a:rPr>
              <a:t> spécifiques mais </a:t>
            </a:r>
            <a:r>
              <a:rPr lang="fr-FR" sz="3600" b="1">
                <a:latin typeface="Montserrat" pitchFamily="2" charset="77"/>
              </a:rPr>
              <a:t>sans </a:t>
            </a:r>
            <a:r>
              <a:rPr lang="fr-FR" sz="3600">
                <a:latin typeface="Montserrat" pitchFamily="2" charset="77"/>
              </a:rPr>
              <a:t>trop détailler.</a:t>
            </a:r>
          </a:p>
          <a:p>
            <a:pPr marL="571500" indent="-571500" algn="l">
              <a:lnSpc>
                <a:spcPct val="100000"/>
              </a:lnSpc>
              <a:spcBef>
                <a:spcPts val="600"/>
              </a:spcBef>
              <a:spcAft>
                <a:spcPts val="600"/>
              </a:spcAft>
              <a:buFont typeface="Arial" panose="020B0604020202020204" pitchFamily="34" charset="0"/>
              <a:buChar char="•"/>
            </a:pPr>
            <a:r>
              <a:rPr lang="fr-FR" sz="3600">
                <a:latin typeface="Montserrat" pitchFamily="2" charset="77"/>
              </a:rPr>
              <a:t>Demandez-vous: “Cette information est-elle nécessaire pour comprendre la recherche ou est-ce un détail qui ne change pas la compréhension et l’interprétation du résultat ?”</a:t>
            </a:r>
            <a:endParaRPr lang="fr-FR" sz="4400">
              <a:latin typeface="Montserrat" pitchFamily="2" charset="77"/>
            </a:endParaRPr>
          </a:p>
        </p:txBody>
      </p:sp>
      <p:sp>
        <p:nvSpPr>
          <p:cNvPr id="2" name="Google Shape;129;p4">
            <a:extLst>
              <a:ext uri="{FF2B5EF4-FFF2-40B4-BE49-F238E27FC236}">
                <a16:creationId xmlns:a16="http://schemas.microsoft.com/office/drawing/2014/main" id="{E5238F23-0DEC-2EA0-5525-F3CB77A123B1}"/>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Outils et techniques utilisés pour la recherche</a:t>
            </a:r>
          </a:p>
        </p:txBody>
      </p:sp>
    </p:spTree>
    <p:extLst>
      <p:ext uri="{BB962C8B-B14F-4D97-AF65-F5344CB8AC3E}">
        <p14:creationId xmlns:p14="http://schemas.microsoft.com/office/powerpoint/2010/main" val="21519337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0239FEC6-9D0B-39E3-AA0B-9C10BC98D14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C4031618-56AF-B4B8-B9E4-CB103D9D6DC1}"/>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526DB70-4AC9-A715-C632-82FB53ED2CE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1456F9F8-0DCE-675D-426D-2D4CA20F2F45}"/>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58689D8-8F2E-BE0A-FFDD-6D2A2A6E516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E076F906-3E76-0E98-BBC5-F65F50FB3B9F}"/>
              </a:ext>
            </a:extLst>
          </p:cNvPr>
          <p:cNvSpPr/>
          <p:nvPr/>
        </p:nvSpPr>
        <p:spPr>
          <a:xfrm>
            <a:off x="914400" y="2932018"/>
            <a:ext cx="16459200" cy="6292194"/>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fr-FR" sz="2400">
                <a:solidFill>
                  <a:schemeClr val="bg2">
                    <a:lumMod val="25000"/>
                  </a:schemeClr>
                </a:solidFill>
                <a:latin typeface="Montserrat" pitchFamily="2" charset="77"/>
              </a:rPr>
              <a:t>« PMA-MNH a été menée dans dans la région SNNP-R entre juillet 2016 et juillet 2017. Quarante quatre zones de dénombrement (ZD) utilisées lors des vagues 1-4 de PMA2020/Éthiopie ont été incluses. Au filtrage, 329 femmes ont été identifiées comme ayant six mois de grossesse ou plus, et étaient dont éligibles à l’étude; toutes ont consenti à participer et ont été recrutées. Sur six mois, huit femmes ont été perdues au suivi. La réception et le prestataire des soins prénatals, postnatals et d’accouchement en structure de santé ont été évalués à la première consultation de suivi. L’adoption de la planification familiale postpartum, y compris le choix de méthode, a été évaluée à six semaines et six mois postpartum en conjonction avec l’aménorrhée, l’activité sexuelle, l’allaitement exclusif et la date de l’initiation de la planification familiale. Des analyses exploratoires, dont la prévalence contraceptive moderne, la distribution des caractéristiques des enquêtées et la distribution des méthodes à six mois, ont utilisé des pondérations d’enquête pour rendre compte de la complexité du concept d’étude. Nous avons utilisé une analyse régressive de survie paramétrique non pondérée avec une distribution Weibull pour évaluer les chances de l’adoption contraceptive et les covariables d’intérêt, dont le type de prestataire de CPN, l’accouchement en structure, le statut d’activité sexuelle, le lieu de résidence, le nombre d’enfants et le statut d’aménorrhée »</a:t>
            </a:r>
          </a:p>
        </p:txBody>
      </p:sp>
      <p:sp>
        <p:nvSpPr>
          <p:cNvPr id="4" name="Rectangle 3">
            <a:extLst>
              <a:ext uri="{FF2B5EF4-FFF2-40B4-BE49-F238E27FC236}">
                <a16:creationId xmlns:a16="http://schemas.microsoft.com/office/drawing/2014/main" id="{60D30903-0E24-16F4-8125-E76645F8FE4D}"/>
              </a:ext>
            </a:extLst>
          </p:cNvPr>
          <p:cNvSpPr/>
          <p:nvPr/>
        </p:nvSpPr>
        <p:spPr>
          <a:xfrm>
            <a:off x="914400" y="9414298"/>
            <a:ext cx="16459200" cy="523220"/>
          </a:xfrm>
          <a:prstGeom prst="rect">
            <a:avLst/>
          </a:prstGeom>
        </p:spPr>
        <p:txBody>
          <a:bodyPr wrap="square">
            <a:spAutoFit/>
          </a:bodyPr>
          <a:lstStyle/>
          <a:p>
            <a:r>
              <a:rPr lang="en-US"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400" dirty="0">
              <a:effectLst/>
              <a:latin typeface="Montserrat" pitchFamily="2" charset="77"/>
              <a:ea typeface="Calibri" panose="020F0502020204030204" pitchFamily="34" charset="0"/>
              <a:cs typeface="Times New Roman" panose="02020603050405020304" pitchFamily="18" charset="0"/>
            </a:endParaRPr>
          </a:p>
        </p:txBody>
      </p:sp>
      <p:sp>
        <p:nvSpPr>
          <p:cNvPr id="2" name="Google Shape;129;p4">
            <a:extLst>
              <a:ext uri="{FF2B5EF4-FFF2-40B4-BE49-F238E27FC236}">
                <a16:creationId xmlns:a16="http://schemas.microsoft.com/office/drawing/2014/main" id="{B754D49E-3A9D-6C09-579F-6239FA29ABE5}"/>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Exemple</a:t>
            </a:r>
          </a:p>
        </p:txBody>
      </p:sp>
    </p:spTree>
    <p:extLst>
      <p:ext uri="{BB962C8B-B14F-4D97-AF65-F5344CB8AC3E}">
        <p14:creationId xmlns:p14="http://schemas.microsoft.com/office/powerpoint/2010/main" val="30858862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F0A22D8-562C-F98A-D682-C80F9FA5DA55}"/>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C858D94F-1E92-EBE6-767C-CD32D0455585}"/>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1E19D315-CCB5-8FE9-403E-48F3ED43C55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63CDA1C5-28D6-619D-5270-35B13383CC3E}"/>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20421D4-416A-BB5B-C88F-410E1A6E89B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4" name="Rectangle 3">
            <a:extLst>
              <a:ext uri="{FF2B5EF4-FFF2-40B4-BE49-F238E27FC236}">
                <a16:creationId xmlns:a16="http://schemas.microsoft.com/office/drawing/2014/main" id="{8090F8AD-8972-7ED9-B827-FBB235FBF960}"/>
              </a:ext>
            </a:extLst>
          </p:cNvPr>
          <p:cNvSpPr/>
          <p:nvPr/>
        </p:nvSpPr>
        <p:spPr>
          <a:xfrm>
            <a:off x="914400" y="9414298"/>
            <a:ext cx="16459200" cy="523220"/>
          </a:xfrm>
          <a:prstGeom prst="rect">
            <a:avLst/>
          </a:prstGeom>
        </p:spPr>
        <p:txBody>
          <a:bodyPr wrap="square">
            <a:spAutoFit/>
          </a:bodyPr>
          <a:lstStyle/>
          <a:p>
            <a:r>
              <a:rPr lang="en-US"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400" dirty="0">
              <a:effectLst/>
              <a:latin typeface="Montserrat" pitchFamily="2" charset="77"/>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086937F5-7046-C316-1227-E881E1ED51F5}"/>
              </a:ext>
            </a:extLst>
          </p:cNvPr>
          <p:cNvSpPr txBox="1"/>
          <p:nvPr/>
        </p:nvSpPr>
        <p:spPr>
          <a:xfrm>
            <a:off x="14214104" y="3143292"/>
            <a:ext cx="3254596" cy="430887"/>
          </a:xfrm>
          <a:prstGeom prst="rect">
            <a:avLst/>
          </a:prstGeom>
          <a:noFill/>
          <a:ln>
            <a:solidFill>
              <a:schemeClr val="accent1"/>
            </a:solidFill>
          </a:ln>
        </p:spPr>
        <p:txBody>
          <a:bodyPr wrap="square" rtlCol="0">
            <a:spAutoFit/>
          </a:bodyPr>
          <a:lstStyle/>
          <a:p>
            <a:r>
              <a:rPr lang="fr-FR" sz="2200" dirty="0">
                <a:solidFill>
                  <a:schemeClr val="accent1"/>
                </a:solidFill>
                <a:latin typeface="Montserrat" pitchFamily="2" charset="77"/>
              </a:rPr>
              <a:t>Lieu et temps</a:t>
            </a:r>
          </a:p>
        </p:txBody>
      </p:sp>
      <p:sp>
        <p:nvSpPr>
          <p:cNvPr id="3" name="TextBox 2">
            <a:extLst>
              <a:ext uri="{FF2B5EF4-FFF2-40B4-BE49-F238E27FC236}">
                <a16:creationId xmlns:a16="http://schemas.microsoft.com/office/drawing/2014/main" id="{E8CE99DC-AEF7-FECF-7526-1D831853C679}"/>
              </a:ext>
            </a:extLst>
          </p:cNvPr>
          <p:cNvSpPr txBox="1"/>
          <p:nvPr/>
        </p:nvSpPr>
        <p:spPr>
          <a:xfrm>
            <a:off x="14214104" y="5333884"/>
            <a:ext cx="3254596" cy="1107996"/>
          </a:xfrm>
          <a:prstGeom prst="rect">
            <a:avLst/>
          </a:prstGeom>
          <a:noFill/>
          <a:ln>
            <a:solidFill>
              <a:srgbClr val="7030A0"/>
            </a:solidFill>
          </a:ln>
        </p:spPr>
        <p:txBody>
          <a:bodyPr wrap="square" rtlCol="0">
            <a:spAutoFit/>
          </a:bodyPr>
          <a:lstStyle/>
          <a:p>
            <a:r>
              <a:rPr lang="fr-FR" sz="2200" dirty="0" err="1">
                <a:solidFill>
                  <a:srgbClr val="7030A0"/>
                </a:solidFill>
                <a:latin typeface="Montserrat" pitchFamily="2" charset="77"/>
              </a:rPr>
              <a:t>Modèlisation</a:t>
            </a:r>
            <a:r>
              <a:rPr lang="fr-FR" sz="2200" dirty="0">
                <a:solidFill>
                  <a:srgbClr val="7030A0"/>
                </a:solidFill>
                <a:latin typeface="Montserrat" pitchFamily="2" charset="77"/>
              </a:rPr>
              <a:t> de l’étude/ source de données</a:t>
            </a:r>
          </a:p>
        </p:txBody>
      </p:sp>
      <p:sp>
        <p:nvSpPr>
          <p:cNvPr id="5" name="TextBox 4">
            <a:extLst>
              <a:ext uri="{FF2B5EF4-FFF2-40B4-BE49-F238E27FC236}">
                <a16:creationId xmlns:a16="http://schemas.microsoft.com/office/drawing/2014/main" id="{00D8B9B3-63FC-F572-D222-F0E8C8DFF4DF}"/>
              </a:ext>
            </a:extLst>
          </p:cNvPr>
          <p:cNvSpPr txBox="1"/>
          <p:nvPr/>
        </p:nvSpPr>
        <p:spPr>
          <a:xfrm>
            <a:off x="14214104" y="4223335"/>
            <a:ext cx="3254596" cy="430887"/>
          </a:xfrm>
          <a:prstGeom prst="rect">
            <a:avLst/>
          </a:prstGeom>
          <a:noFill/>
          <a:ln>
            <a:solidFill>
              <a:schemeClr val="accent6"/>
            </a:solidFill>
          </a:ln>
        </p:spPr>
        <p:txBody>
          <a:bodyPr wrap="square" rtlCol="0">
            <a:spAutoFit/>
          </a:bodyPr>
          <a:lstStyle/>
          <a:p>
            <a:r>
              <a:rPr lang="fr-FR" sz="2200" dirty="0">
                <a:solidFill>
                  <a:schemeClr val="accent6"/>
                </a:solidFill>
                <a:latin typeface="Montserrat" pitchFamily="2" charset="77"/>
              </a:rPr>
              <a:t>Taille de l’échantillon</a:t>
            </a:r>
          </a:p>
        </p:txBody>
      </p:sp>
      <p:sp>
        <p:nvSpPr>
          <p:cNvPr id="6" name="TextBox 5">
            <a:extLst>
              <a:ext uri="{FF2B5EF4-FFF2-40B4-BE49-F238E27FC236}">
                <a16:creationId xmlns:a16="http://schemas.microsoft.com/office/drawing/2014/main" id="{5D2BD825-242A-9722-00A5-D4D8DDBD56FB}"/>
              </a:ext>
            </a:extLst>
          </p:cNvPr>
          <p:cNvSpPr txBox="1"/>
          <p:nvPr/>
        </p:nvSpPr>
        <p:spPr>
          <a:xfrm>
            <a:off x="14214104" y="7401637"/>
            <a:ext cx="3254596" cy="430887"/>
          </a:xfrm>
          <a:prstGeom prst="rect">
            <a:avLst/>
          </a:prstGeom>
          <a:noFill/>
          <a:ln>
            <a:solidFill>
              <a:schemeClr val="accent2"/>
            </a:solidFill>
          </a:ln>
        </p:spPr>
        <p:txBody>
          <a:bodyPr wrap="square" rtlCol="0">
            <a:spAutoFit/>
          </a:bodyPr>
          <a:lstStyle/>
          <a:p>
            <a:r>
              <a:rPr lang="fr-FR" sz="2200" dirty="0">
                <a:solidFill>
                  <a:schemeClr val="accent2">
                    <a:lumMod val="75000"/>
                  </a:schemeClr>
                </a:solidFill>
                <a:latin typeface="Montserrat" pitchFamily="2" charset="77"/>
              </a:rPr>
              <a:t>Approche analytique</a:t>
            </a:r>
          </a:p>
        </p:txBody>
      </p:sp>
      <p:sp>
        <p:nvSpPr>
          <p:cNvPr id="7" name="Google Shape;129;p4">
            <a:extLst>
              <a:ext uri="{FF2B5EF4-FFF2-40B4-BE49-F238E27FC236}">
                <a16:creationId xmlns:a16="http://schemas.microsoft.com/office/drawing/2014/main" id="{F0A825F1-62D6-24E2-E0B4-74AEF66E14D8}"/>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Exemple</a:t>
            </a:r>
          </a:p>
        </p:txBody>
      </p:sp>
      <p:sp>
        <p:nvSpPr>
          <p:cNvPr id="10" name="Google Shape;130;p4">
            <a:extLst>
              <a:ext uri="{FF2B5EF4-FFF2-40B4-BE49-F238E27FC236}">
                <a16:creationId xmlns:a16="http://schemas.microsoft.com/office/drawing/2014/main" id="{26966C7E-E0CA-C99C-7DAE-91C09C4F02CB}"/>
              </a:ext>
            </a:extLst>
          </p:cNvPr>
          <p:cNvSpPr/>
          <p:nvPr/>
        </p:nvSpPr>
        <p:spPr>
          <a:xfrm>
            <a:off x="914400" y="2932018"/>
            <a:ext cx="12827000" cy="6292194"/>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fr-FR" sz="2100" b="1">
                <a:solidFill>
                  <a:srgbClr val="0070C0"/>
                </a:solidFill>
                <a:latin typeface="Montserrat" pitchFamily="2" charset="77"/>
              </a:rPr>
              <a:t>« PMA-MNH a été menée dans dans la région SNNP-R entre juillet 2016 et juillet 2017. </a:t>
            </a:r>
            <a:r>
              <a:rPr lang="fr-FR" sz="2100" b="1">
                <a:solidFill>
                  <a:srgbClr val="7030A0"/>
                </a:solidFill>
                <a:latin typeface="Montserrat" pitchFamily="2" charset="77"/>
              </a:rPr>
              <a:t>Quarante quatre zones de dénombrement (ZD) utilisées lors des vagues 1-4 de PMA2020/Éthiopie ont été incluses. </a:t>
            </a:r>
            <a:r>
              <a:rPr lang="fr-FR" sz="2100" b="1">
                <a:solidFill>
                  <a:schemeClr val="accent6">
                    <a:lumMod val="75000"/>
                  </a:schemeClr>
                </a:solidFill>
                <a:latin typeface="Montserrat" pitchFamily="2" charset="77"/>
              </a:rPr>
              <a:t>Au filtrage, 329 femmes ont été identifiées comme ayant six mois de grossesse ou plus, et étaient dont éligibles à l’étude; </a:t>
            </a:r>
            <a:r>
              <a:rPr lang="fr-FR" sz="2100" b="1">
                <a:solidFill>
                  <a:srgbClr val="7030A0"/>
                </a:solidFill>
                <a:latin typeface="Montserrat" pitchFamily="2" charset="77"/>
              </a:rPr>
              <a:t>toutes ont consenti à participer et ont été recrutées. Sur six mois, huit femmes ont été perdues au suivi. La réception et le prestataire des soins prénatals, postnatals et d’accouchement en structure de santé ont été évalués à la première consultation de suivi. L’adoption de la planification familiale postpartum, y compris le choix de méthode, a été évaluée à six semaines et six mois postpartum en conjonction avec l’aménorrhée, l’activité sexuelle, l’allaitement exclusif et la date de l’initiation de la planification familiale. </a:t>
            </a:r>
            <a:r>
              <a:rPr lang="fr-FR" sz="2100" b="1">
                <a:solidFill>
                  <a:schemeClr val="accent2">
                    <a:lumMod val="75000"/>
                  </a:schemeClr>
                </a:solidFill>
                <a:latin typeface="Montserrat" pitchFamily="2" charset="77"/>
              </a:rPr>
              <a:t>Des analyses exploratoires, dont la prévalence contraceptive moderne, la distribution des caractéristiques des enquêtées et la distribution des méthodes à six mois, ont utilisé des pondérations d’enquête pour rendre compte de la complexité du concept d’étude. Nous avons utilisé une analyse régressive de survie paramétrique non pondérée avec une distribution Weibull pour évaluer les chances de l’adoption contraceptive et les covariables d’intérêt, dont le type de prestataire de CPN, l’accouchement en structure, le statut d’activité sexuelle, le lieu de résidence, le nombre d’enfants et le statut d’aménorrhée »</a:t>
            </a:r>
          </a:p>
        </p:txBody>
      </p:sp>
    </p:spTree>
    <p:extLst>
      <p:ext uri="{BB962C8B-B14F-4D97-AF65-F5344CB8AC3E}">
        <p14:creationId xmlns:p14="http://schemas.microsoft.com/office/powerpoint/2010/main" val="30189057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41CCB-8E68-2E64-6A96-33B03CF43677}"/>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8A29FBC2-5C5D-7EA6-6437-C320F7347864}"/>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0EF83FB0-28B3-B6FC-7FD8-49F7068444F9}"/>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0531CEF8-5784-E982-00DE-C7774289A1AE}"/>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26A2C897-DD29-68ED-E754-1C3F8AD57BAF}"/>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fr-FR" sz="7200" b="1">
                <a:solidFill>
                  <a:srgbClr val="FFFFFF"/>
                </a:solidFill>
                <a:latin typeface="Montserrat"/>
                <a:ea typeface="Montserrat"/>
                <a:cs typeface="Montserrat"/>
                <a:sym typeface="Montserrat"/>
              </a:rPr>
              <a:t>Résultats / Conclusions clés</a:t>
            </a:r>
            <a:endParaRPr lang="fr-FR" sz="7200" b="1" i="0" u="none" strike="noStrike" cap="none">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248839FB-67EB-7EEF-5E58-03E87AD0116D}"/>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fr-FR" sz="2800" i="0" u="none" strike="noStrike" cap="none">
                <a:solidFill>
                  <a:srgbClr val="FFFFFF"/>
                </a:solidFill>
                <a:latin typeface="Montserrat"/>
                <a:ea typeface="Montserrat"/>
                <a:cs typeface="Montserrat"/>
                <a:sym typeface="Montserrat"/>
              </a:rPr>
              <a:t>250 mots maximum</a:t>
            </a:r>
          </a:p>
        </p:txBody>
      </p:sp>
    </p:spTree>
    <p:extLst>
      <p:ext uri="{BB962C8B-B14F-4D97-AF65-F5344CB8AC3E}">
        <p14:creationId xmlns:p14="http://schemas.microsoft.com/office/powerpoint/2010/main" val="28534774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8D3BB67-8CAD-4CA2-35DD-D94332B14A31}"/>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6E621734-DD02-2218-5A8E-FFACF0789D4F}"/>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28AAE712-2084-A014-AA3E-7CFAF2C8CB3B}"/>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50D106F-984E-C266-9EDA-EF7AAAB7B99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0A71862E-4970-6C0C-B36D-914DF3D1019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A62EB683-34A9-68BD-B399-6DAF435C9F80}"/>
              </a:ext>
            </a:extLst>
          </p:cNvPr>
          <p:cNvSpPr/>
          <p:nvPr/>
        </p:nvSpPr>
        <p:spPr>
          <a:xfrm>
            <a:off x="914400" y="2932016"/>
            <a:ext cx="16459200" cy="6573933"/>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fr-FR" sz="3600">
                <a:latin typeface="Montserrat" pitchFamily="2" charset="77"/>
              </a:rPr>
              <a:t>Répondez à la/aux question(s) principale(s).</a:t>
            </a:r>
          </a:p>
          <a:p>
            <a:pPr marL="914400" lvl="1" indent="-457200">
              <a:spcBef>
                <a:spcPts val="600"/>
              </a:spcBef>
              <a:spcAft>
                <a:spcPts val="600"/>
              </a:spcAft>
              <a:buBlip>
                <a:blip r:embed="rId4"/>
              </a:buBlip>
            </a:pPr>
            <a:r>
              <a:rPr lang="fr-FR" sz="2400">
                <a:latin typeface="Montserrat" pitchFamily="2" charset="77"/>
              </a:rPr>
              <a:t>Décrivez les résultats pertinents de l’analyse des données.</a:t>
            </a:r>
          </a:p>
          <a:p>
            <a:pPr marL="914400" lvl="1" indent="-457200">
              <a:spcBef>
                <a:spcPts val="600"/>
              </a:spcBef>
              <a:spcAft>
                <a:spcPts val="600"/>
              </a:spcAft>
              <a:buBlip>
                <a:blip r:embed="rId4"/>
              </a:buBlip>
            </a:pPr>
            <a:r>
              <a:rPr lang="fr-FR" sz="2400">
                <a:latin typeface="Montserrat" pitchFamily="2" charset="77"/>
              </a:rPr>
              <a:t>Chacune des vos questions/hypothèses de recherche devrait être traitée.</a:t>
            </a:r>
          </a:p>
          <a:p>
            <a:pPr marL="114300" lvl="1" indent="-571500">
              <a:spcBef>
                <a:spcPts val="600"/>
              </a:spcBef>
              <a:spcAft>
                <a:spcPts val="600"/>
              </a:spcAft>
              <a:buBlip>
                <a:blip r:embed="rId4"/>
              </a:buBlip>
            </a:pPr>
            <a:r>
              <a:rPr lang="fr-FR" sz="3600">
                <a:latin typeface="Montserrat" pitchFamily="2" charset="77"/>
                <a:ea typeface="+mj-ea"/>
                <a:cs typeface="+mj-cs"/>
              </a:rPr>
              <a:t>Tenez compte de votre public. </a:t>
            </a:r>
          </a:p>
          <a:p>
            <a:pPr marL="914400" lvl="1" indent="-457200">
              <a:spcBef>
                <a:spcPts val="600"/>
              </a:spcBef>
              <a:spcAft>
                <a:spcPts val="600"/>
              </a:spcAft>
              <a:buBlip>
                <a:blip r:embed="rId4"/>
              </a:buBlip>
            </a:pPr>
            <a:r>
              <a:rPr lang="fr-FR" sz="2400">
                <a:latin typeface="Montserrat" pitchFamily="2" charset="77"/>
              </a:rPr>
              <a:t>Qu’est-ce que la communauté scientifique de l’ICFP voudrait savoir ?</a:t>
            </a:r>
          </a:p>
          <a:p>
            <a:pPr marL="914400" lvl="1" indent="-457200">
              <a:spcBef>
                <a:spcPts val="600"/>
              </a:spcBef>
              <a:spcAft>
                <a:spcPts val="600"/>
              </a:spcAft>
              <a:buBlip>
                <a:blip r:embed="rId4"/>
              </a:buBlip>
            </a:pPr>
            <a:r>
              <a:rPr lang="fr-FR" sz="2400">
                <a:latin typeface="Montserrat" pitchFamily="2" charset="77"/>
              </a:rPr>
              <a:t>Que savent-ils déjà ?</a:t>
            </a:r>
          </a:p>
          <a:p>
            <a:pPr marL="914400" lvl="1" indent="-457200">
              <a:spcBef>
                <a:spcPts val="600"/>
              </a:spcBef>
              <a:spcAft>
                <a:spcPts val="600"/>
              </a:spcAft>
              <a:buBlip>
                <a:blip r:embed="rId4"/>
              </a:buBlip>
            </a:pPr>
            <a:r>
              <a:rPr lang="fr-FR" sz="2400">
                <a:latin typeface="Montserrat" pitchFamily="2" charset="77"/>
              </a:rPr>
              <a:t>Qu’est-ce qui semble nouveau dans les résultats de votre recherche ?</a:t>
            </a:r>
          </a:p>
          <a:p>
            <a:pPr marL="914400" lvl="1" indent="-457200">
              <a:spcBef>
                <a:spcPts val="600"/>
              </a:spcBef>
              <a:spcAft>
                <a:spcPts val="600"/>
              </a:spcAft>
              <a:buBlip>
                <a:blip r:embed="rId4"/>
              </a:buBlip>
            </a:pPr>
            <a:r>
              <a:rPr lang="fr-FR" sz="2400">
                <a:latin typeface="Montserrat" pitchFamily="2" charset="77"/>
              </a:rPr>
              <a:t>Y a-t-il de nouvelles relations ou tendances à souligner ?</a:t>
            </a:r>
          </a:p>
          <a:p>
            <a:pPr marL="571500" indent="-571500" algn="l">
              <a:lnSpc>
                <a:spcPct val="100000"/>
              </a:lnSpc>
              <a:spcBef>
                <a:spcPts val="600"/>
              </a:spcBef>
              <a:spcAft>
                <a:spcPts val="600"/>
              </a:spcAft>
              <a:buBlip>
                <a:blip r:embed="rId4"/>
              </a:buBlip>
            </a:pPr>
            <a:r>
              <a:rPr lang="fr-FR" sz="3600">
                <a:latin typeface="Montserrat" pitchFamily="2" charset="77"/>
              </a:rPr>
              <a:t>Soyez aussi spécifique et clair que possible.</a:t>
            </a:r>
          </a:p>
          <a:p>
            <a:pPr marL="571500" indent="-571500" algn="l">
              <a:lnSpc>
                <a:spcPct val="100000"/>
              </a:lnSpc>
              <a:spcBef>
                <a:spcPts val="600"/>
              </a:spcBef>
              <a:spcAft>
                <a:spcPts val="600"/>
              </a:spcAft>
              <a:buBlip>
                <a:blip r:embed="rId4"/>
              </a:buBlip>
            </a:pPr>
            <a:r>
              <a:rPr lang="fr-FR" sz="3600">
                <a:latin typeface="Montserrat" pitchFamily="2" charset="77"/>
              </a:rPr>
              <a:t>Rapportez autant les résultats positifs que négatifs lorsque pertinent.</a:t>
            </a:r>
            <a:endParaRPr lang="fr-FR" sz="3600">
              <a:latin typeface="Helvetica" pitchFamily="2" charset="0"/>
            </a:endParaRPr>
          </a:p>
        </p:txBody>
      </p:sp>
      <p:sp>
        <p:nvSpPr>
          <p:cNvPr id="3" name="Google Shape;129;p4">
            <a:extLst>
              <a:ext uri="{FF2B5EF4-FFF2-40B4-BE49-F238E27FC236}">
                <a16:creationId xmlns:a16="http://schemas.microsoft.com/office/drawing/2014/main" id="{FC896312-97E1-7297-A1C6-7D6D779D989B}"/>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Résultats préliminaires ou définitifs</a:t>
            </a:r>
          </a:p>
        </p:txBody>
      </p:sp>
    </p:spTree>
    <p:extLst>
      <p:ext uri="{BB962C8B-B14F-4D97-AF65-F5344CB8AC3E}">
        <p14:creationId xmlns:p14="http://schemas.microsoft.com/office/powerpoint/2010/main" val="41298236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sz="1638"/>
          </a:p>
        </p:txBody>
      </p:sp>
      <p:pic>
        <p:nvPicPr>
          <p:cNvPr id="3" name="object 3"/>
          <p:cNvPicPr/>
          <p:nvPr/>
        </p:nvPicPr>
        <p:blipFill>
          <a:blip r:embed="rId2" cstate="print"/>
          <a:stretch>
            <a:fillRect/>
          </a:stretch>
        </p:blipFill>
        <p:spPr>
          <a:xfrm>
            <a:off x="9344649" y="1590599"/>
            <a:ext cx="8942709" cy="8729544"/>
          </a:xfrm>
          <a:prstGeom prst="rect">
            <a:avLst/>
          </a:prstGeom>
        </p:spPr>
      </p:pic>
      <p:pic>
        <p:nvPicPr>
          <p:cNvPr id="4" name="object 4"/>
          <p:cNvPicPr/>
          <p:nvPr/>
        </p:nvPicPr>
        <p:blipFill>
          <a:blip r:embed="rId3" cstate="print"/>
          <a:stretch>
            <a:fillRect/>
          </a:stretch>
        </p:blipFill>
        <p:spPr>
          <a:xfrm>
            <a:off x="-16933" y="-14220"/>
            <a:ext cx="8942709" cy="8729544"/>
          </a:xfrm>
          <a:prstGeom prst="rect">
            <a:avLst/>
          </a:prstGeom>
        </p:spPr>
      </p:pic>
      <p:sp>
        <p:nvSpPr>
          <p:cNvPr id="5" name="object 5"/>
          <p:cNvSpPr txBox="1"/>
          <p:nvPr/>
        </p:nvSpPr>
        <p:spPr>
          <a:xfrm>
            <a:off x="6844822" y="4581632"/>
            <a:ext cx="4999654" cy="1123160"/>
          </a:xfrm>
          <a:prstGeom prst="rect">
            <a:avLst/>
          </a:prstGeom>
        </p:spPr>
        <p:txBody>
          <a:bodyPr vert="horz" wrap="square" lIns="0" tIns="15018" rIns="0" bIns="0" rtlCol="0">
            <a:spAutoFit/>
          </a:bodyPr>
          <a:lstStyle/>
          <a:p>
            <a:pPr algn="ctr"/>
            <a:r>
              <a:rPr lang="fr-FR" sz="7200" b="1" i="0" u="none" strike="noStrike" cap="none" dirty="0">
                <a:solidFill>
                  <a:srgbClr val="FFFFFF"/>
                </a:solidFill>
                <a:latin typeface="Montserrat"/>
                <a:ea typeface="Montserrat"/>
                <a:cs typeface="Montserrat"/>
                <a:sym typeface="Montserrat"/>
              </a:rPr>
              <a:t>Pourquoi?</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D87410A5-B5C9-650A-9B41-1C5869AC767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7CFBB694-76D0-2F47-622C-93F0A049C941}"/>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DE683BE-A7EB-5F86-4E7F-B8A6361A4C3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699F3F03-2916-EC20-CE39-01013EC08E4E}"/>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93D5856-BAA5-BC3A-5AE7-AAAE0A06A4E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2D6B74D4-0309-9C67-933E-F04627F07595}"/>
              </a:ext>
            </a:extLst>
          </p:cNvPr>
          <p:cNvSpPr/>
          <p:nvPr/>
        </p:nvSpPr>
        <p:spPr>
          <a:xfrm>
            <a:off x="914400" y="2932017"/>
            <a:ext cx="16459200" cy="6729038"/>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fr-FR" sz="3600">
                <a:latin typeface="Montserrat" pitchFamily="2" charset="77"/>
              </a:rPr>
              <a:t>Organisez vos résultats pour commencer par ceux descriptifs avant ceux analytiques.</a:t>
            </a:r>
          </a:p>
          <a:p>
            <a:pPr marL="571500" indent="-571500" algn="l">
              <a:lnSpc>
                <a:spcPct val="100000"/>
              </a:lnSpc>
              <a:spcBef>
                <a:spcPts val="600"/>
              </a:spcBef>
              <a:spcAft>
                <a:spcPts val="600"/>
              </a:spcAft>
              <a:buBlip>
                <a:blip r:embed="rId4"/>
              </a:buBlip>
            </a:pPr>
            <a:r>
              <a:rPr lang="fr-FR" sz="3600">
                <a:latin typeface="Montserrat" pitchFamily="2" charset="77"/>
              </a:rPr>
              <a:t>Rapportez vos résultats parallèlement à votre méthodologie.</a:t>
            </a:r>
          </a:p>
          <a:p>
            <a:pPr marL="571500" indent="-571500" algn="l">
              <a:lnSpc>
                <a:spcPct val="100000"/>
              </a:lnSpc>
              <a:spcBef>
                <a:spcPts val="600"/>
              </a:spcBef>
              <a:spcAft>
                <a:spcPts val="600"/>
              </a:spcAft>
              <a:buBlip>
                <a:blip r:embed="rId4"/>
              </a:buBlip>
            </a:pPr>
            <a:r>
              <a:rPr lang="fr-FR" sz="3600">
                <a:latin typeface="Montserrat" pitchFamily="2" charset="77"/>
              </a:rPr>
              <a:t>Pour les résumés de recherche </a:t>
            </a:r>
            <a:r>
              <a:rPr lang="fr-FR" sz="3600" b="1">
                <a:latin typeface="Montserrat" pitchFamily="2" charset="77"/>
              </a:rPr>
              <a:t>quantitative</a:t>
            </a:r>
            <a:r>
              <a:rPr lang="fr-FR" sz="3600">
                <a:latin typeface="Montserrat" pitchFamily="2" charset="77"/>
              </a:rPr>
              <a:t> :</a:t>
            </a:r>
          </a:p>
          <a:p>
            <a:pPr marL="914400" lvl="1" indent="-457200">
              <a:spcBef>
                <a:spcPts val="600"/>
              </a:spcBef>
              <a:spcAft>
                <a:spcPts val="600"/>
              </a:spcAft>
              <a:buBlip>
                <a:blip r:embed="rId4"/>
              </a:buBlip>
            </a:pPr>
            <a:r>
              <a:rPr lang="fr-FR" sz="2800">
                <a:latin typeface="Montserrat" pitchFamily="2" charset="77"/>
              </a:rPr>
              <a:t>Rapportez les associations avec les intervalles de confiance et les valeurs p- </a:t>
            </a:r>
          </a:p>
          <a:p>
            <a:pPr marL="114300" lvl="1" indent="-571500">
              <a:spcBef>
                <a:spcPts val="600"/>
              </a:spcBef>
              <a:spcAft>
                <a:spcPts val="600"/>
              </a:spcAft>
              <a:buBlip>
                <a:blip r:embed="rId4"/>
              </a:buBlip>
            </a:pPr>
            <a:r>
              <a:rPr lang="fr-FR" sz="3600">
                <a:latin typeface="Montserrat" pitchFamily="2" charset="77"/>
                <a:ea typeface="+mj-ea"/>
                <a:cs typeface="+mj-cs"/>
              </a:rPr>
              <a:t>Pour les résumés de recherche </a:t>
            </a:r>
            <a:r>
              <a:rPr lang="fr-FR" sz="3600" b="1">
                <a:latin typeface="Montserrat" pitchFamily="2" charset="77"/>
                <a:ea typeface="+mj-ea"/>
                <a:cs typeface="+mj-cs"/>
              </a:rPr>
              <a:t>qualitative</a:t>
            </a:r>
            <a:r>
              <a:rPr lang="fr-FR" sz="3600">
                <a:latin typeface="Montserrat" pitchFamily="2" charset="77"/>
                <a:ea typeface="+mj-ea"/>
                <a:cs typeface="+mj-cs"/>
              </a:rPr>
              <a:t> :</a:t>
            </a:r>
          </a:p>
          <a:p>
            <a:pPr marL="914400" lvl="1" indent="-457200">
              <a:spcBef>
                <a:spcPts val="600"/>
              </a:spcBef>
              <a:spcAft>
                <a:spcPts val="600"/>
              </a:spcAft>
              <a:buBlip>
                <a:blip r:embed="rId4"/>
              </a:buBlip>
            </a:pPr>
            <a:r>
              <a:rPr lang="fr-FR" sz="2800">
                <a:latin typeface="Montserrat" pitchFamily="2" charset="77"/>
              </a:rPr>
              <a:t>Les résultats doivent apporter de la profondeur, des détails et de la nuance.</a:t>
            </a:r>
          </a:p>
          <a:p>
            <a:pPr marL="914400" lvl="1" indent="-457200">
              <a:spcBef>
                <a:spcPts val="600"/>
              </a:spcBef>
              <a:spcAft>
                <a:spcPts val="600"/>
              </a:spcAft>
              <a:buBlip>
                <a:blip r:embed="rId4"/>
              </a:buBlip>
            </a:pPr>
            <a:r>
              <a:rPr lang="fr-FR" sz="2800">
                <a:latin typeface="Montserrat" pitchFamily="2" charset="77"/>
              </a:rPr>
              <a:t>Clairement reliés à la méthodologie utilisée pour y arriver et répondant aux questions ou hypothèses de recherche décrites.</a:t>
            </a:r>
          </a:p>
        </p:txBody>
      </p:sp>
      <p:sp>
        <p:nvSpPr>
          <p:cNvPr id="2" name="Google Shape;129;p4">
            <a:extLst>
              <a:ext uri="{FF2B5EF4-FFF2-40B4-BE49-F238E27FC236}">
                <a16:creationId xmlns:a16="http://schemas.microsoft.com/office/drawing/2014/main" id="{9672B18B-BE33-010C-ACA0-30EDFF2769B3}"/>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Résultats préliminaires ou définitifs</a:t>
            </a:r>
          </a:p>
        </p:txBody>
      </p:sp>
    </p:spTree>
    <p:extLst>
      <p:ext uri="{BB962C8B-B14F-4D97-AF65-F5344CB8AC3E}">
        <p14:creationId xmlns:p14="http://schemas.microsoft.com/office/powerpoint/2010/main" val="22782137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B434E4E-0288-CA67-2DD2-328602C9735F}"/>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EF84F91A-82CE-B21B-56DD-F64FD4168755}"/>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9EAAB37E-3586-81C1-2924-DB9B9E1D1F2F}"/>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C748C88-E1D7-F5A4-9A1C-13A6C715A703}"/>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BEFBBE9-9BC9-28F8-C9DB-63D0E3FC2B83}"/>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09C7D395-BF89-B54A-5DDE-8B878C4A4F6B}"/>
              </a:ext>
            </a:extLst>
          </p:cNvPr>
          <p:cNvSpPr/>
          <p:nvPr/>
        </p:nvSpPr>
        <p:spPr>
          <a:xfrm>
            <a:off x="914400" y="2932017"/>
            <a:ext cx="16459200" cy="6729038"/>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fr-FR" sz="3200" dirty="0">
                <a:latin typeface="Montserrat" pitchFamily="2" charset="77"/>
              </a:rPr>
              <a:t>Il n’est pas nécessaire que vos résultats soient définitifs pour les soumettre, MAIS les résumés qui présentent au moins quelques résultats sont plus solides que ceux qui n’ont que des résultats anticipés.</a:t>
            </a:r>
          </a:p>
          <a:p>
            <a:pPr algn="l">
              <a:lnSpc>
                <a:spcPct val="100000"/>
              </a:lnSpc>
              <a:spcBef>
                <a:spcPts val="600"/>
              </a:spcBef>
              <a:spcAft>
                <a:spcPts val="600"/>
              </a:spcAft>
            </a:pPr>
            <a:r>
              <a:rPr lang="fr-FR" sz="3600" b="1" dirty="0">
                <a:latin typeface="Montserrat" pitchFamily="2" charset="77"/>
              </a:rPr>
              <a:t>Faire : </a:t>
            </a:r>
          </a:p>
          <a:p>
            <a:pPr marL="914400" lvl="1" indent="-457200">
              <a:spcBef>
                <a:spcPts val="600"/>
              </a:spcBef>
              <a:spcAft>
                <a:spcPts val="600"/>
              </a:spcAft>
              <a:buBlip>
                <a:blip r:embed="rId4"/>
              </a:buBlip>
            </a:pPr>
            <a:r>
              <a:rPr lang="fr-FR" sz="3200" dirty="0">
                <a:latin typeface="Montserrat" pitchFamily="2" charset="77"/>
              </a:rPr>
              <a:t>Se focaliser sur les résultats clés liés à vos questions de recherche.</a:t>
            </a:r>
          </a:p>
          <a:p>
            <a:pPr marL="914400" lvl="1" indent="-457200">
              <a:spcBef>
                <a:spcPts val="600"/>
              </a:spcBef>
              <a:spcAft>
                <a:spcPts val="600"/>
              </a:spcAft>
              <a:buBlip>
                <a:blip r:embed="rId4"/>
              </a:buBlip>
            </a:pPr>
            <a:r>
              <a:rPr lang="fr-FR" sz="3200" dirty="0">
                <a:latin typeface="Montserrat" pitchFamily="2" charset="77"/>
              </a:rPr>
              <a:t>Présenter les résultats même s’ils ne sont pas ceux auxquels vous vous attendiez, y compris s'il n’y a aucune relation d’intérêt central à votre question de recherche.</a:t>
            </a:r>
          </a:p>
          <a:p>
            <a:pPr algn="l">
              <a:lnSpc>
                <a:spcPct val="100000"/>
              </a:lnSpc>
              <a:spcBef>
                <a:spcPts val="600"/>
              </a:spcBef>
              <a:spcAft>
                <a:spcPts val="600"/>
              </a:spcAft>
            </a:pPr>
            <a:r>
              <a:rPr lang="fr-FR" sz="3600" b="1" dirty="0">
                <a:latin typeface="Montserrat" pitchFamily="2" charset="77"/>
              </a:rPr>
              <a:t>Ne pas faire :</a:t>
            </a:r>
          </a:p>
          <a:p>
            <a:pPr marL="914400" lvl="1" indent="-457200">
              <a:spcBef>
                <a:spcPts val="600"/>
              </a:spcBef>
              <a:spcAft>
                <a:spcPts val="600"/>
              </a:spcAft>
              <a:buBlip>
                <a:blip r:embed="rId4"/>
              </a:buBlip>
            </a:pPr>
            <a:r>
              <a:rPr lang="fr-FR" sz="3200" dirty="0">
                <a:latin typeface="Montserrat" pitchFamily="2" charset="77"/>
              </a:rPr>
              <a:t>Se focaliser sur les résultats des analyses descriptives au détriment de vos résultats clés.</a:t>
            </a:r>
          </a:p>
        </p:txBody>
      </p:sp>
      <p:sp>
        <p:nvSpPr>
          <p:cNvPr id="2" name="Google Shape;129;p4">
            <a:extLst>
              <a:ext uri="{FF2B5EF4-FFF2-40B4-BE49-F238E27FC236}">
                <a16:creationId xmlns:a16="http://schemas.microsoft.com/office/drawing/2014/main" id="{4E2E72D5-99CB-AB58-E0DC-6970FE43D946}"/>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Résultats préliminaires ou définitifs</a:t>
            </a:r>
          </a:p>
        </p:txBody>
      </p:sp>
    </p:spTree>
    <p:extLst>
      <p:ext uri="{BB962C8B-B14F-4D97-AF65-F5344CB8AC3E}">
        <p14:creationId xmlns:p14="http://schemas.microsoft.com/office/powerpoint/2010/main" val="25711487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D696AE95-49F3-C659-395B-BE084FB2008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5D7CF7BD-42A4-2FB9-2732-EC9FB267534D}"/>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9F01D3D4-9B09-F827-9AF8-B7F17F74A6F6}"/>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66D3F5C-40E9-11C3-EF93-CC02FC6A50A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8BCF166-1BFF-FC97-F566-E062774F19EB}"/>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3" name="Rectangle 2">
            <a:extLst>
              <a:ext uri="{FF2B5EF4-FFF2-40B4-BE49-F238E27FC236}">
                <a16:creationId xmlns:a16="http://schemas.microsoft.com/office/drawing/2014/main" id="{0A5007A1-2108-28F5-B429-CD21A523A257}"/>
              </a:ext>
            </a:extLst>
          </p:cNvPr>
          <p:cNvSpPr/>
          <p:nvPr/>
        </p:nvSpPr>
        <p:spPr>
          <a:xfrm>
            <a:off x="914400" y="9414298"/>
            <a:ext cx="16459200" cy="523220"/>
          </a:xfrm>
          <a:prstGeom prst="rect">
            <a:avLst/>
          </a:prstGeom>
        </p:spPr>
        <p:txBody>
          <a:bodyPr wrap="square">
            <a:spAutoFit/>
          </a:bodyPr>
          <a:lstStyle/>
          <a:p>
            <a:r>
              <a:rPr lang="en-US"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400" dirty="0">
              <a:effectLst/>
              <a:latin typeface="Montserrat" pitchFamily="2" charset="77"/>
              <a:ea typeface="Calibri" panose="020F0502020204030204" pitchFamily="34" charset="0"/>
              <a:cs typeface="Times New Roman" panose="02020603050405020304" pitchFamily="18" charset="0"/>
            </a:endParaRPr>
          </a:p>
        </p:txBody>
      </p:sp>
      <p:sp>
        <p:nvSpPr>
          <p:cNvPr id="2" name="Google Shape;129;p4">
            <a:extLst>
              <a:ext uri="{FF2B5EF4-FFF2-40B4-BE49-F238E27FC236}">
                <a16:creationId xmlns:a16="http://schemas.microsoft.com/office/drawing/2014/main" id="{55F0A0B8-5CF2-43C9-02A9-D84AFE76E1BB}"/>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Exemple</a:t>
            </a:r>
          </a:p>
        </p:txBody>
      </p:sp>
      <p:sp>
        <p:nvSpPr>
          <p:cNvPr id="9" name="Google Shape;130;p4">
            <a:extLst>
              <a:ext uri="{FF2B5EF4-FFF2-40B4-BE49-F238E27FC236}">
                <a16:creationId xmlns:a16="http://schemas.microsoft.com/office/drawing/2014/main" id="{89491E68-F540-80F0-57CE-72F7C90DC217}"/>
              </a:ext>
            </a:extLst>
          </p:cNvPr>
          <p:cNvSpPr/>
          <p:nvPr/>
        </p:nvSpPr>
        <p:spPr>
          <a:xfrm>
            <a:off x="914400" y="2932017"/>
            <a:ext cx="16459200" cy="6211983"/>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fr-FR" sz="2100" b="1">
                <a:solidFill>
                  <a:schemeClr val="accent4">
                    <a:lumMod val="75000"/>
                  </a:schemeClr>
                </a:solidFill>
                <a:latin typeface="Montserrat SemiBold" pitchFamily="2" charset="77"/>
              </a:rPr>
              <a:t>« Moins de la moitié de toutes les femmes ont rapporté avoir reçu du conseil en planification familiale postpartum avant leur accouchement (47,2%), alors que 82,9% des femmes ont rapporté avoir reçu au moins une consultation prénatale (CPN). À six mois, 43,1% des femmes ont rapporté utiliser une méthode contraceptive. Parmi elles, l’implant représentait 22,4% de la distribution des méthodes et les injectables 66,0%. Plus de la moitié des utilisatrices de méthodes modernes (55,6%) ont rapporté avoir reçu leur méthode d’un agent HEW ; ces pourcentages étaient plus élevés pour les utilisatrices de l’implant (65,9%) et de l’injectable (59,8%). </a:t>
            </a:r>
            <a:r>
              <a:rPr lang="fr-FR" sz="2100" b="1">
                <a:solidFill>
                  <a:schemeClr val="accent6"/>
                </a:solidFill>
                <a:latin typeface="Montserrat SemiBold" pitchFamily="2" charset="77"/>
              </a:rPr>
              <a:t>Des tests de Mantel-Cox de l’égalité des fonctions de survivant ont démontré des différences statistiquement significatives concernant l’adoption de la contraception entre les types de prestataire de CPN et l’accouchement en structure. Après ajustement en fonction d’autres covariables, nous avons trouvé des différences statistiquement significatives entre les femmes ayant reçu des soins CPN d’un prestataire qualifié autre qu’un HEW et les femmes n’ayant pas reçu de CPN d’un prestataire qualifié.  </a:t>
            </a:r>
            <a:r>
              <a:rPr lang="fr-FR" sz="2100" b="1">
                <a:solidFill>
                  <a:schemeClr val="accent2"/>
                </a:solidFill>
                <a:latin typeface="Montserrat SemiBold" pitchFamily="2" charset="77"/>
              </a:rPr>
              <a:t>Les femmes ayant rapporté au moins une consultation avec des professionnels de santé autres qu’un HEW ont commencé la contraception dans 1,6 fois plus de cas que celles qui n’ont pas rapporté ces consultations (p=.03).</a:t>
            </a:r>
            <a:r>
              <a:rPr lang="fr-FR" sz="2100" b="1">
                <a:latin typeface="Montserrat SemiBold" pitchFamily="2" charset="77"/>
              </a:rPr>
              <a:t>  </a:t>
            </a:r>
            <a:r>
              <a:rPr lang="fr-FR" sz="2100" b="1">
                <a:solidFill>
                  <a:srgbClr val="7030A0"/>
                </a:solidFill>
                <a:latin typeface="Montserrat SemiBold" pitchFamily="2" charset="77"/>
              </a:rPr>
              <a:t>Nous n’avons pas trouvé de différence statistiquement significative entre les femmes ayant accouché en structure en comparaison à celles ayant accouché chez elles (HR: 1.16, p=.57). Les femmes qui n’avaient pas recommencé à avoir des rapports sexuels depuis la naissance de leur enfant et celles qui étaient toujours aménorrhées avaient des taux significativement plus faibles d’utilisation contraceptive que celles qui n’étaient pas dans ce cas ((HR: 0.17, p&lt;.001) et (HR: 0.14, p&lt;.001), respectivement). Nous n’avons pas trouvé de différence selon le lieu de résidence ou le nombre d’enfants dans le taux d’adoption de la contraception. »</a:t>
            </a:r>
          </a:p>
          <a:p>
            <a:pPr>
              <a:spcBef>
                <a:spcPts val="900"/>
              </a:spcBef>
              <a:buSzPct val="110000"/>
              <a:defRPr sz="3000">
                <a:latin typeface="+mj-lt"/>
                <a:ea typeface="+mj-ea"/>
                <a:cs typeface="+mj-cs"/>
                <a:sym typeface="Helvetica"/>
              </a:defRPr>
            </a:pPr>
            <a:endParaRPr lang="fr-FR" sz="2200">
              <a:latin typeface="Montserrat" pitchFamily="2" charset="77"/>
            </a:endParaRPr>
          </a:p>
        </p:txBody>
      </p:sp>
    </p:spTree>
    <p:extLst>
      <p:ext uri="{BB962C8B-B14F-4D97-AF65-F5344CB8AC3E}">
        <p14:creationId xmlns:p14="http://schemas.microsoft.com/office/powerpoint/2010/main" val="15926119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CF5B6-41AB-F863-0051-8452F1D8D0D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CE07A8D5-2119-35EE-D14F-CA2E39AA3C45}"/>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E9119028-D71F-43E6-AC5E-23835F61AED7}"/>
              </a:ext>
            </a:extLst>
          </p:cNvPr>
          <p:cNvPicPr/>
          <p:nvPr/>
        </p:nvPicPr>
        <p:blipFill>
          <a:blip r:embed="rId3"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39802DF6-510C-FA1E-56AA-C77FAE2129C6}"/>
              </a:ext>
            </a:extLst>
          </p:cNvPr>
          <p:cNvPicPr/>
          <p:nvPr/>
        </p:nvPicPr>
        <p:blipFill>
          <a:blip r:embed="rId4"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5AC310F6-7BD0-8C72-7DF0-6E71528FEFAA}"/>
              </a:ext>
            </a:extLst>
          </p:cNvPr>
          <p:cNvSpPr txBox="1"/>
          <p:nvPr/>
        </p:nvSpPr>
        <p:spPr>
          <a:xfrm>
            <a:off x="35151" y="4138547"/>
            <a:ext cx="18252849" cy="1123160"/>
          </a:xfrm>
          <a:prstGeom prst="rect">
            <a:avLst/>
          </a:prstGeom>
        </p:spPr>
        <p:txBody>
          <a:bodyPr vert="horz" wrap="square" lIns="0" tIns="15018" rIns="0" bIns="0" rtlCol="0">
            <a:spAutoFit/>
          </a:bodyPr>
          <a:lstStyle/>
          <a:p>
            <a:pPr algn="ctr"/>
            <a:r>
              <a:rPr lang="fr-FR" sz="7200" b="1">
                <a:solidFill>
                  <a:schemeClr val="bg1"/>
                </a:solidFill>
                <a:latin typeface="Montserrat" pitchFamily="2" charset="77"/>
              </a:rPr>
              <a:t>Contributions aux connaissances</a:t>
            </a:r>
            <a:endParaRPr lang="fr-FR" sz="7200" b="1" i="0" u="none" strike="noStrike" cap="none">
              <a:solidFill>
                <a:srgbClr val="FFFFFF"/>
              </a:solidFill>
              <a:latin typeface="Montserrat" pitchFamily="2" charset="77"/>
              <a:ea typeface="Montserrat"/>
              <a:cs typeface="Montserrat"/>
              <a:sym typeface="Montserrat"/>
            </a:endParaRPr>
          </a:p>
        </p:txBody>
      </p:sp>
      <p:sp>
        <p:nvSpPr>
          <p:cNvPr id="8" name="Google Shape;80;p1">
            <a:extLst>
              <a:ext uri="{FF2B5EF4-FFF2-40B4-BE49-F238E27FC236}">
                <a16:creationId xmlns:a16="http://schemas.microsoft.com/office/drawing/2014/main" id="{A6D0A4A9-CD33-FE11-BA59-C46ED7D4705B}"/>
              </a:ext>
            </a:extLst>
          </p:cNvPr>
          <p:cNvSpPr txBox="1"/>
          <p:nvPr/>
        </p:nvSpPr>
        <p:spPr>
          <a:xfrm>
            <a:off x="5123157" y="5704569"/>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fr-FR" sz="2800" i="0" u="none" strike="noStrike" cap="none">
                <a:solidFill>
                  <a:srgbClr val="FFFFFF"/>
                </a:solidFill>
                <a:latin typeface="Montserrat"/>
                <a:ea typeface="Montserrat"/>
                <a:cs typeface="Montserrat"/>
                <a:sym typeface="Montserrat"/>
              </a:rPr>
              <a:t>250 mots maximum</a:t>
            </a:r>
          </a:p>
        </p:txBody>
      </p:sp>
    </p:spTree>
    <p:extLst>
      <p:ext uri="{BB962C8B-B14F-4D97-AF65-F5344CB8AC3E}">
        <p14:creationId xmlns:p14="http://schemas.microsoft.com/office/powerpoint/2010/main" val="12708683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A12D8F0-7E4B-2248-09F7-EB6B6F336A0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E6853CE-7553-0F5E-2A21-05A72E075E43}"/>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CDBA77B-1DAB-C964-E700-2FD87AD1581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54DE6853-3531-7D33-554D-89D7A9BC176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E43AF95-B7AC-3079-FF38-E0FDBC23925F}"/>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573692BE-BED7-8A7D-5D6E-29EB2ABA7784}"/>
              </a:ext>
            </a:extLst>
          </p:cNvPr>
          <p:cNvSpPr/>
          <p:nvPr/>
        </p:nvSpPr>
        <p:spPr>
          <a:xfrm>
            <a:off x="914400" y="3279558"/>
            <a:ext cx="16459200" cy="5912568"/>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fr-FR" sz="3600">
                <a:latin typeface="Montserrat" pitchFamily="2" charset="77"/>
              </a:rPr>
              <a:t>Messages et leçons les plus importants de votre recherche</a:t>
            </a:r>
          </a:p>
          <a:p>
            <a:pPr marL="571500" indent="-571500" algn="l">
              <a:lnSpc>
                <a:spcPct val="100000"/>
              </a:lnSpc>
              <a:spcBef>
                <a:spcPts val="600"/>
              </a:spcBef>
              <a:spcAft>
                <a:spcPts val="600"/>
              </a:spcAft>
              <a:buBlip>
                <a:blip r:embed="rId4"/>
              </a:buBlip>
            </a:pPr>
            <a:r>
              <a:rPr lang="fr-FR" sz="3600">
                <a:latin typeface="Montserrat" pitchFamily="2" charset="77"/>
              </a:rPr>
              <a:t>Formulation : Quelques phrases employant des mots précis.</a:t>
            </a:r>
          </a:p>
          <a:p>
            <a:pPr marL="571500" indent="-571500" algn="l">
              <a:lnSpc>
                <a:spcPct val="100000"/>
              </a:lnSpc>
              <a:spcBef>
                <a:spcPts val="600"/>
              </a:spcBef>
              <a:spcAft>
                <a:spcPts val="600"/>
              </a:spcAft>
              <a:buBlip>
                <a:blip r:embed="rId4"/>
              </a:buBlip>
            </a:pPr>
            <a:r>
              <a:rPr lang="fr-FR" sz="3600">
                <a:latin typeface="Montserrat" pitchFamily="2" charset="77"/>
              </a:rPr>
              <a:t>Trois questions essentielles :</a:t>
            </a:r>
          </a:p>
          <a:p>
            <a:pPr marL="1028700" lvl="1" indent="-571500">
              <a:spcBef>
                <a:spcPts val="600"/>
              </a:spcBef>
              <a:spcAft>
                <a:spcPts val="600"/>
              </a:spcAft>
              <a:buBlip>
                <a:blip r:embed="rId4"/>
              </a:buBlip>
            </a:pPr>
            <a:r>
              <a:rPr lang="fr-FR" sz="3200" b="1">
                <a:latin typeface="Montserrat" pitchFamily="2" charset="77"/>
              </a:rPr>
              <a:t>Message : </a:t>
            </a:r>
            <a:r>
              <a:rPr lang="fr-FR" sz="3200">
                <a:latin typeface="Montserrat" pitchFamily="2" charset="77"/>
              </a:rPr>
              <a:t>Comment les conclusions répondent-elles au problème/gap ?</a:t>
            </a:r>
          </a:p>
          <a:p>
            <a:pPr marL="1028700" lvl="1" indent="-571500">
              <a:spcBef>
                <a:spcPts val="600"/>
              </a:spcBef>
              <a:spcAft>
                <a:spcPts val="600"/>
              </a:spcAft>
              <a:buBlip>
                <a:blip r:embed="rId4"/>
              </a:buBlip>
            </a:pPr>
            <a:r>
              <a:rPr lang="fr-FR" sz="3200" b="1">
                <a:latin typeface="Montserrat" pitchFamily="2" charset="77"/>
              </a:rPr>
              <a:t>Importance :</a:t>
            </a:r>
            <a:r>
              <a:rPr lang="fr-FR" sz="3200">
                <a:latin typeface="Montserrat" pitchFamily="2" charset="77"/>
              </a:rPr>
              <a:t> Quelles sont les implications pour votre domaine ?</a:t>
            </a:r>
          </a:p>
          <a:p>
            <a:pPr marL="1028700" lvl="1" indent="-571500">
              <a:spcBef>
                <a:spcPts val="600"/>
              </a:spcBef>
              <a:spcAft>
                <a:spcPts val="600"/>
              </a:spcAft>
              <a:buBlip>
                <a:blip r:embed="rId4"/>
              </a:buBlip>
            </a:pPr>
            <a:r>
              <a:rPr lang="fr-FR" sz="3200" b="1">
                <a:latin typeface="Montserrat" pitchFamily="2" charset="77"/>
              </a:rPr>
              <a:t>Perspective : </a:t>
            </a:r>
            <a:r>
              <a:rPr lang="fr-FR" sz="3200">
                <a:latin typeface="Montserrat" pitchFamily="2" charset="77"/>
              </a:rPr>
              <a:t>Quelles sont les recommandations et prochaines études/programmes/interventions ?</a:t>
            </a:r>
            <a:endParaRPr lang="fr-FR" sz="5400">
              <a:latin typeface="Montserrat" pitchFamily="2" charset="77"/>
            </a:endParaRPr>
          </a:p>
        </p:txBody>
      </p:sp>
      <p:sp>
        <p:nvSpPr>
          <p:cNvPr id="2" name="Google Shape;129;p4">
            <a:extLst>
              <a:ext uri="{FF2B5EF4-FFF2-40B4-BE49-F238E27FC236}">
                <a16:creationId xmlns:a16="http://schemas.microsoft.com/office/drawing/2014/main" id="{610DF59A-BD06-145C-94BB-1200226433BB}"/>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Leçons clés importantes</a:t>
            </a:r>
          </a:p>
        </p:txBody>
      </p:sp>
    </p:spTree>
    <p:extLst>
      <p:ext uri="{BB962C8B-B14F-4D97-AF65-F5344CB8AC3E}">
        <p14:creationId xmlns:p14="http://schemas.microsoft.com/office/powerpoint/2010/main" val="29930894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7AE8A55A-0D40-4913-E843-FAEB3D41575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695E41BB-45BD-0502-BFDF-9A294E770FA9}"/>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5AFEBBD8-3D4D-0CB8-E59A-607DEFE973D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AF56333-5061-797D-F4E4-28FD86176F5B}"/>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CC519D5-B734-05DE-DA6E-D4E0FCA3FE89}"/>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D2D05A90-CA24-D861-8F75-EFF28DAE153D}"/>
              </a:ext>
            </a:extLst>
          </p:cNvPr>
          <p:cNvSpPr/>
          <p:nvPr/>
        </p:nvSpPr>
        <p:spPr>
          <a:xfrm>
            <a:off x="914400" y="2822354"/>
            <a:ext cx="16459200" cy="7007442"/>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fr-FR" sz="3600">
                <a:latin typeface="Montserrat" pitchFamily="2" charset="77"/>
              </a:rPr>
              <a:t>Vos conclusions doivent </a:t>
            </a:r>
            <a:r>
              <a:rPr lang="fr-FR" sz="3600" b="1" u="sng">
                <a:latin typeface="Montserrat" pitchFamily="2" charset="77"/>
              </a:rPr>
              <a:t>impérativement</a:t>
            </a:r>
            <a:r>
              <a:rPr lang="fr-FR" sz="3600">
                <a:latin typeface="Montserrat" pitchFamily="2" charset="77"/>
              </a:rPr>
              <a:t> être soutenues par vos données exactes.</a:t>
            </a:r>
          </a:p>
          <a:p>
            <a:pPr marL="571500" indent="-571500" algn="l">
              <a:lnSpc>
                <a:spcPct val="100000"/>
              </a:lnSpc>
              <a:spcBef>
                <a:spcPts val="600"/>
              </a:spcBef>
              <a:spcAft>
                <a:spcPts val="600"/>
              </a:spcAft>
              <a:buBlip>
                <a:blip r:embed="rId4"/>
              </a:buBlip>
            </a:pPr>
            <a:r>
              <a:rPr lang="fr-FR" sz="3600">
                <a:latin typeface="Montserrat" pitchFamily="2" charset="77"/>
              </a:rPr>
              <a:t>Les leçons clés doivent se focaliser sur les questions de recherche de votre étude.</a:t>
            </a:r>
          </a:p>
          <a:p>
            <a:pPr marL="571500" indent="-571500" algn="l">
              <a:lnSpc>
                <a:spcPct val="100000"/>
              </a:lnSpc>
              <a:spcBef>
                <a:spcPts val="600"/>
              </a:spcBef>
              <a:spcAft>
                <a:spcPts val="600"/>
              </a:spcAft>
              <a:buBlip>
                <a:blip r:embed="rId4"/>
              </a:buBlip>
            </a:pPr>
            <a:r>
              <a:rPr lang="fr-FR" sz="3600">
                <a:latin typeface="Montserrat" pitchFamily="2" charset="77"/>
              </a:rPr>
              <a:t>Gardez de la place pour mentionner des résultats inattendus importants.</a:t>
            </a:r>
          </a:p>
          <a:p>
            <a:pPr marL="571500" indent="-571500" algn="l">
              <a:lnSpc>
                <a:spcPct val="100000"/>
              </a:lnSpc>
              <a:spcBef>
                <a:spcPts val="600"/>
              </a:spcBef>
              <a:spcAft>
                <a:spcPts val="600"/>
              </a:spcAft>
              <a:buBlip>
                <a:blip r:embed="rId4"/>
              </a:buBlip>
            </a:pPr>
            <a:r>
              <a:rPr lang="fr-FR" sz="3600">
                <a:latin typeface="Montserrat" pitchFamily="2" charset="77"/>
              </a:rPr>
              <a:t>Énoncez les implications de vos conclusions pour la future recherche, programmes, services et politiques de PF.</a:t>
            </a:r>
          </a:p>
          <a:p>
            <a:pPr marL="571500" indent="-571500" algn="l">
              <a:lnSpc>
                <a:spcPct val="100000"/>
              </a:lnSpc>
              <a:spcBef>
                <a:spcPts val="600"/>
              </a:spcBef>
              <a:spcAft>
                <a:spcPts val="600"/>
              </a:spcAft>
              <a:buBlip>
                <a:blip r:embed="rId4"/>
              </a:buBlip>
            </a:pPr>
            <a:r>
              <a:rPr lang="fr-FR" sz="3600">
                <a:latin typeface="Montserrat" pitchFamily="2" charset="77"/>
              </a:rPr>
              <a:t>Assurez-vous que vos conclusions soient scrupuleusement honnêtes et que rien ne soit affirmé sans être soutenu par vous données.</a:t>
            </a:r>
            <a:endParaRPr lang="fr-FR" sz="5400">
              <a:latin typeface="Montserrat" pitchFamily="2" charset="77"/>
            </a:endParaRPr>
          </a:p>
        </p:txBody>
      </p:sp>
      <p:sp>
        <p:nvSpPr>
          <p:cNvPr id="2" name="Google Shape;129;p4">
            <a:extLst>
              <a:ext uri="{FF2B5EF4-FFF2-40B4-BE49-F238E27FC236}">
                <a16:creationId xmlns:a16="http://schemas.microsoft.com/office/drawing/2014/main" id="{E65F0D50-0135-78EB-2806-AF49E454C065}"/>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Leçons clés importantes</a:t>
            </a:r>
          </a:p>
        </p:txBody>
      </p:sp>
    </p:spTree>
    <p:extLst>
      <p:ext uri="{BB962C8B-B14F-4D97-AF65-F5344CB8AC3E}">
        <p14:creationId xmlns:p14="http://schemas.microsoft.com/office/powerpoint/2010/main" val="336363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9971F22-58B9-EE0A-C5DA-EBBE106564B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DB71B72-44F3-7AC7-1748-189782162470}"/>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F3397AA9-7F80-0200-0107-5F241C230EB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0E006C3-066F-67F0-5407-D10C5884EC0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375EB4C-30DC-BE76-F1D2-72D6E11B80E4}"/>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3D483876-EC79-8188-2C74-AE5DAFE7ACE6}"/>
              </a:ext>
            </a:extLst>
          </p:cNvPr>
          <p:cNvSpPr/>
          <p:nvPr/>
        </p:nvSpPr>
        <p:spPr>
          <a:xfrm>
            <a:off x="914400" y="2932017"/>
            <a:ext cx="16459200" cy="6244067"/>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fr-FR" sz="2600">
                <a:solidFill>
                  <a:schemeClr val="bg2">
                    <a:lumMod val="25000"/>
                  </a:schemeClr>
                </a:solidFill>
                <a:latin typeface="Montserrat" pitchFamily="2" charset="77"/>
              </a:rPr>
              <a:t>« L’adoption de la planification familiale postpartum sous six mois est relativement élevée dans la région SNNP-R et elle n’est pas significativement différente entre les femmes vivant en milieu urbain et rural, reflétant l’engagement du gouvernement à fournir des services complets aux populations rurales. Les HEW fournissent la majorité des services contraceptifs modernes aux femmes en postpartum, démontrant là encore le succès du programme HEW pour fournir des services de contraception, particulièrement les méthodes à longue durée d’action. La différence d’adoption de la PF, cependant, entre les femmes ayant vu un prestataire PNC qualifié autre qu’un HEW au moins une fois pendant leur grossesse, en comparaison aux femmes dont ce n’est pas le cas, reflète que la création de la demande et le conseil en PFPP ne sont pas efficacement délivrés par les HEW uniquement. Plus d’informations sont nécessaires pour expliquer pourquoi le conseil en PFPP n’est pas efficacement fourni en dehors du système de soins avancés, mais cela démontre qu’une formation renforcée sur le conseil en PFPP pourrait être nécessaire pour les HEW si la PFPP est identifiée comme une priorité du gouvernement éthiopien. Une attention additionnelle devrait aussi être portée sur le conseil des femmes qui risquent une grossesse même en étant aménorrhées afin d’éviter les grossesses non désirées. »</a:t>
            </a:r>
            <a:endParaRPr lang="fr-FR" sz="2600" kern="100">
              <a:solidFill>
                <a:schemeClr val="bg2">
                  <a:lumMod val="25000"/>
                </a:schemeClr>
              </a:solidFill>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fr-FR" sz="2600">
              <a:latin typeface="Montserrat" pitchFamily="2" charset="77"/>
            </a:endParaRPr>
          </a:p>
        </p:txBody>
      </p:sp>
      <p:sp>
        <p:nvSpPr>
          <p:cNvPr id="3" name="Rectangle 2">
            <a:extLst>
              <a:ext uri="{FF2B5EF4-FFF2-40B4-BE49-F238E27FC236}">
                <a16:creationId xmlns:a16="http://schemas.microsoft.com/office/drawing/2014/main" id="{0DC8FEBF-60AC-839E-147E-5F766835487A}"/>
              </a:ext>
            </a:extLst>
          </p:cNvPr>
          <p:cNvSpPr/>
          <p:nvPr/>
        </p:nvSpPr>
        <p:spPr>
          <a:xfrm>
            <a:off x="914400" y="9414298"/>
            <a:ext cx="16459200" cy="523220"/>
          </a:xfrm>
          <a:prstGeom prst="rect">
            <a:avLst/>
          </a:prstGeom>
        </p:spPr>
        <p:txBody>
          <a:bodyPr wrap="square">
            <a:spAutoFit/>
          </a:bodyPr>
          <a:lstStyle/>
          <a:p>
            <a:r>
              <a:rPr lang="en-US"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400" dirty="0">
              <a:effectLst/>
              <a:latin typeface="Montserrat" pitchFamily="2" charset="77"/>
              <a:ea typeface="Calibri" panose="020F0502020204030204" pitchFamily="34" charset="0"/>
              <a:cs typeface="Times New Roman" panose="02020603050405020304" pitchFamily="18" charset="0"/>
            </a:endParaRPr>
          </a:p>
        </p:txBody>
      </p:sp>
      <p:sp>
        <p:nvSpPr>
          <p:cNvPr id="2" name="Google Shape;129;p4">
            <a:extLst>
              <a:ext uri="{FF2B5EF4-FFF2-40B4-BE49-F238E27FC236}">
                <a16:creationId xmlns:a16="http://schemas.microsoft.com/office/drawing/2014/main" id="{B77A5F81-CF50-2A1F-85E8-DF5BCEDF882D}"/>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Exemple</a:t>
            </a:r>
          </a:p>
        </p:txBody>
      </p:sp>
    </p:spTree>
    <p:extLst>
      <p:ext uri="{BB962C8B-B14F-4D97-AF65-F5344CB8AC3E}">
        <p14:creationId xmlns:p14="http://schemas.microsoft.com/office/powerpoint/2010/main" val="30732563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103F03-8093-C4F4-D55D-F322C0F7EA7F}"/>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7B84B291-EE49-72DF-25DC-DDFF549BBE6D}"/>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BEA59C5C-7E76-8294-44E2-F07343B5463A}"/>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5BD552F4-A7EB-8FCD-57B3-8A9DAFC5428C}"/>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99DAA8B0-E371-6865-455B-0C2F6511A60A}"/>
              </a:ext>
            </a:extLst>
          </p:cNvPr>
          <p:cNvSpPr txBox="1"/>
          <p:nvPr/>
        </p:nvSpPr>
        <p:spPr>
          <a:xfrm>
            <a:off x="17575" y="4347767"/>
            <a:ext cx="18252849" cy="2231156"/>
          </a:xfrm>
          <a:prstGeom prst="rect">
            <a:avLst/>
          </a:prstGeom>
        </p:spPr>
        <p:txBody>
          <a:bodyPr vert="horz" wrap="square" lIns="0" tIns="15018" rIns="0" bIns="0" rtlCol="0">
            <a:spAutoFit/>
          </a:bodyPr>
          <a:lstStyle/>
          <a:p>
            <a:pPr algn="ctr"/>
            <a:r>
              <a:rPr lang="fr-FR" sz="7200" b="1">
                <a:solidFill>
                  <a:srgbClr val="FFFFFF"/>
                </a:solidFill>
                <a:latin typeface="Montserrat"/>
                <a:ea typeface="Montserrat"/>
                <a:cs typeface="Montserrat"/>
                <a:sym typeface="Montserrat"/>
              </a:rPr>
              <a:t>Mauvaise conduite </a:t>
            </a:r>
          </a:p>
          <a:p>
            <a:pPr algn="ctr"/>
            <a:r>
              <a:rPr lang="fr-FR" sz="7200" b="1">
                <a:solidFill>
                  <a:srgbClr val="FFFFFF"/>
                </a:solidFill>
                <a:latin typeface="Montserrat"/>
                <a:ea typeface="Montserrat"/>
                <a:cs typeface="Montserrat"/>
                <a:sym typeface="Montserrat"/>
              </a:rPr>
              <a:t>dans la recherche</a:t>
            </a:r>
            <a:endParaRPr lang="fr-FR" sz="7200" b="1" i="0" u="none" strike="noStrike" cap="none">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1163483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DF04560-D803-E754-CE7E-60188D1368A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20A6A525-F592-E268-4C49-9BC632D77656}"/>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0AFDD287-801A-1C45-C4F9-E80F353A297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385C2CF3-EF57-1E8B-8A4E-2115B9E22533}"/>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1F22568-9CFC-4F7C-91EB-33FA3F4A696A}"/>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C6849A5A-3F03-E24D-8B29-3C1D0807FD94}"/>
              </a:ext>
            </a:extLst>
          </p:cNvPr>
          <p:cNvSpPr/>
          <p:nvPr/>
        </p:nvSpPr>
        <p:spPr>
          <a:xfrm>
            <a:off x="914400" y="2951067"/>
            <a:ext cx="16459200" cy="6283198"/>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800">
                <a:latin typeface="+mj-lt"/>
                <a:ea typeface="+mj-ea"/>
                <a:cs typeface="+mj-cs"/>
                <a:sym typeface="Helvetica"/>
              </a:defRPr>
            </a:pPr>
            <a:r>
              <a:rPr lang="fr-FR" sz="3600" b="1">
                <a:latin typeface="Montserrat" pitchFamily="2" charset="77"/>
              </a:rPr>
              <a:t>Fabrication: </a:t>
            </a:r>
          </a:p>
          <a:p>
            <a:pPr lvl="2">
              <a:spcBef>
                <a:spcPts val="600"/>
              </a:spcBef>
              <a:buSzPct val="110000"/>
              <a:defRPr sz="2800">
                <a:latin typeface="+mj-lt"/>
                <a:ea typeface="+mj-ea"/>
                <a:cs typeface="+mj-cs"/>
                <a:sym typeface="Helvetica"/>
              </a:defRPr>
            </a:pPr>
            <a:r>
              <a:rPr lang="fr-FR" sz="3200">
                <a:latin typeface="Montserrat" pitchFamily="2" charset="77"/>
              </a:rPr>
              <a:t>Le sous-comité scientifique mène une investigation approfondie lorsque la fabrication de données est suspectée, et le résumé sera probablement rejeté dans ce cas.</a:t>
            </a:r>
          </a:p>
          <a:p>
            <a:pPr marL="571500" indent="-571500">
              <a:spcBef>
                <a:spcPts val="600"/>
              </a:spcBef>
              <a:buSzPct val="110000"/>
              <a:buBlip>
                <a:blip r:embed="rId4"/>
              </a:buBlip>
              <a:defRPr sz="2800">
                <a:latin typeface="+mj-lt"/>
                <a:ea typeface="+mj-ea"/>
                <a:cs typeface="+mj-cs"/>
                <a:sym typeface="Helvetica"/>
              </a:defRPr>
            </a:pPr>
            <a:r>
              <a:rPr lang="fr-FR" sz="3600" b="1">
                <a:latin typeface="Montserrat" pitchFamily="2" charset="77"/>
              </a:rPr>
              <a:t>Falsifications:</a:t>
            </a:r>
          </a:p>
          <a:p>
            <a:pPr lvl="1">
              <a:spcBef>
                <a:spcPts val="600"/>
              </a:spcBef>
              <a:buSzPct val="110000"/>
              <a:defRPr sz="2800">
                <a:latin typeface="+mj-lt"/>
                <a:ea typeface="+mj-ea"/>
                <a:cs typeface="+mj-cs"/>
                <a:sym typeface="Helvetica"/>
              </a:defRPr>
            </a:pPr>
            <a:r>
              <a:rPr lang="fr-FR" sz="3200">
                <a:latin typeface="Montserrat" pitchFamily="2" charset="77"/>
              </a:rPr>
              <a:t>Toute manipulation des résultats de recherche ou fausse représentation des données peut mener au rejet des résumés concernés.</a:t>
            </a:r>
          </a:p>
          <a:p>
            <a:pPr marL="571500" indent="-571500">
              <a:spcBef>
                <a:spcPts val="600"/>
              </a:spcBef>
              <a:buSzPct val="110000"/>
              <a:buBlip>
                <a:blip r:embed="rId4"/>
              </a:buBlip>
              <a:defRPr sz="2800">
                <a:latin typeface="+mj-lt"/>
                <a:ea typeface="+mj-ea"/>
                <a:cs typeface="+mj-cs"/>
                <a:sym typeface="Helvetica"/>
              </a:defRPr>
            </a:pPr>
            <a:r>
              <a:rPr lang="fr-FR" sz="3600" b="1">
                <a:latin typeface="Montserrat" pitchFamily="2" charset="77"/>
              </a:rPr>
              <a:t>Plagiat:</a:t>
            </a:r>
          </a:p>
          <a:p>
            <a:pPr>
              <a:spcBef>
                <a:spcPts val="600"/>
              </a:spcBef>
              <a:buSzPct val="110000"/>
              <a:defRPr sz="2800">
                <a:latin typeface="+mj-lt"/>
                <a:ea typeface="+mj-ea"/>
                <a:cs typeface="+mj-cs"/>
                <a:sym typeface="Helvetica"/>
              </a:defRPr>
            </a:pPr>
            <a:r>
              <a:rPr lang="fr-FR" sz="3200">
                <a:latin typeface="Montserrat" pitchFamily="2" charset="77"/>
              </a:rPr>
              <a:t>Utiliser les mots ou phrases d’un autre auteur sans attribution adéquate est strictement répréhensible et les résumés concernés seront rejetés.</a:t>
            </a:r>
          </a:p>
        </p:txBody>
      </p:sp>
      <p:sp>
        <p:nvSpPr>
          <p:cNvPr id="2" name="More on our research ethics policy can be found here https://www.jhsph.edu/offices-and-services/student-affairs/resources/student-policies/_documents/academic-ethics-code.pdf">
            <a:extLst>
              <a:ext uri="{FF2B5EF4-FFF2-40B4-BE49-F238E27FC236}">
                <a16:creationId xmlns:a16="http://schemas.microsoft.com/office/drawing/2014/main" id="{E57DCA88-159A-25F7-1078-451F17AF47D7}"/>
              </a:ext>
            </a:extLst>
          </p:cNvPr>
          <p:cNvSpPr txBox="1"/>
          <p:nvPr/>
        </p:nvSpPr>
        <p:spPr>
          <a:xfrm>
            <a:off x="914401" y="9234265"/>
            <a:ext cx="15966528" cy="7078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lgn="l">
              <a:lnSpc>
                <a:spcPct val="100000"/>
              </a:lnSpc>
              <a:spcBef>
                <a:spcPts val="600"/>
              </a:spcBef>
              <a:spcAft>
                <a:spcPts val="600"/>
              </a:spcAft>
            </a:pPr>
            <a:r>
              <a:rPr lang="en-US" sz="2000" i="1" dirty="0">
                <a:latin typeface="Montserrat" pitchFamily="2" charset="77"/>
              </a:rPr>
              <a:t>Pour </a:t>
            </a:r>
            <a:r>
              <a:rPr lang="en-US" sz="2000" i="1" dirty="0" err="1">
                <a:latin typeface="Montserrat" pitchFamily="2" charset="77"/>
              </a:rPr>
              <a:t>en</a:t>
            </a:r>
            <a:r>
              <a:rPr lang="en-US" sz="2000" i="1" dirty="0">
                <a:latin typeface="Montserrat" pitchFamily="2" charset="77"/>
              </a:rPr>
              <a:t> savoir plus sur </a:t>
            </a:r>
            <a:r>
              <a:rPr lang="en-US" sz="2000" i="1" dirty="0" err="1">
                <a:latin typeface="Montserrat" pitchFamily="2" charset="77"/>
              </a:rPr>
              <a:t>notre</a:t>
            </a:r>
            <a:r>
              <a:rPr lang="en-US" sz="2000" i="1" dirty="0">
                <a:latin typeface="Montserrat" pitchFamily="2" charset="77"/>
              </a:rPr>
              <a:t> politique </a:t>
            </a:r>
            <a:r>
              <a:rPr lang="en-US" sz="2000" i="1" dirty="0" err="1">
                <a:latin typeface="Montserrat" pitchFamily="2" charset="77"/>
              </a:rPr>
              <a:t>d’éthique</a:t>
            </a:r>
            <a:r>
              <a:rPr lang="en-US" sz="2000" i="1" dirty="0">
                <a:latin typeface="Montserrat" pitchFamily="2" charset="77"/>
              </a:rPr>
              <a:t> de la recherche, </a:t>
            </a:r>
            <a:r>
              <a:rPr lang="en-US" sz="2000" i="1" dirty="0" err="1">
                <a:latin typeface="Montserrat" pitchFamily="2" charset="77"/>
              </a:rPr>
              <a:t>consultez</a:t>
            </a:r>
            <a:r>
              <a:rPr lang="en-US" sz="2000" i="1" dirty="0">
                <a:latin typeface="Montserrat" pitchFamily="2" charset="77"/>
              </a:rPr>
              <a:t> </a:t>
            </a:r>
            <a:r>
              <a:rPr lang="en-US" sz="2000" i="1" dirty="0">
                <a:latin typeface="Montserrat" pitchFamily="2" charset="77"/>
                <a:hlinkClick r:id="rId5"/>
              </a:rPr>
              <a:t>https://www.jhsph.edu/offices-and-services/student-affairs/resources/student-policies/_documents/academic-ethics-code.pdf</a:t>
            </a:r>
            <a:r>
              <a:rPr lang="en-US" sz="2000" i="1" dirty="0">
                <a:latin typeface="Montserrat" pitchFamily="2" charset="77"/>
              </a:rPr>
              <a:t> </a:t>
            </a:r>
          </a:p>
        </p:txBody>
      </p:sp>
      <p:sp>
        <p:nvSpPr>
          <p:cNvPr id="3" name="Google Shape;129;p4">
            <a:extLst>
              <a:ext uri="{FF2B5EF4-FFF2-40B4-BE49-F238E27FC236}">
                <a16:creationId xmlns:a16="http://schemas.microsoft.com/office/drawing/2014/main" id="{51D8D379-8345-E23B-679A-D82E28C019E7}"/>
              </a:ext>
            </a:extLst>
          </p:cNvPr>
          <p:cNvSpPr txBox="1"/>
          <p:nvPr/>
        </p:nvSpPr>
        <p:spPr>
          <a:xfrm>
            <a:off x="914400" y="404346"/>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Faire preuve de bonne conduite dans la recherche est essentiel!</a:t>
            </a:r>
          </a:p>
        </p:txBody>
      </p:sp>
    </p:spTree>
    <p:extLst>
      <p:ext uri="{BB962C8B-B14F-4D97-AF65-F5344CB8AC3E}">
        <p14:creationId xmlns:p14="http://schemas.microsoft.com/office/powerpoint/2010/main" val="8422428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A177E-4E82-3C5E-E71C-522297C92670}"/>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470E81EE-595D-02CE-62DC-866F3A1144CE}"/>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CA2EC848-AB4D-FE39-4E7E-28760E3392D2}"/>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AC6CF736-EC08-654C-C2B0-5B654A925323}"/>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EF9C6EB7-822C-B79F-84BF-878BAC76B612}"/>
              </a:ext>
            </a:extLst>
          </p:cNvPr>
          <p:cNvSpPr txBox="1"/>
          <p:nvPr/>
        </p:nvSpPr>
        <p:spPr>
          <a:xfrm>
            <a:off x="69017" y="4490754"/>
            <a:ext cx="18252849" cy="1123160"/>
          </a:xfrm>
          <a:prstGeom prst="rect">
            <a:avLst/>
          </a:prstGeom>
        </p:spPr>
        <p:txBody>
          <a:bodyPr vert="horz" wrap="square" lIns="0" tIns="15018" rIns="0" bIns="0" rtlCol="0">
            <a:spAutoFit/>
          </a:bodyPr>
          <a:lstStyle/>
          <a:p>
            <a:pPr algn="ctr"/>
            <a:r>
              <a:rPr lang="fr-FR" sz="7200" b="1">
                <a:solidFill>
                  <a:srgbClr val="FFFFFF"/>
                </a:solidFill>
                <a:latin typeface="Montserrat"/>
                <a:ea typeface="Montserrat"/>
                <a:cs typeface="Montserrat"/>
                <a:sym typeface="Montserrat"/>
              </a:rPr>
              <a:t>Questions fréquentes</a:t>
            </a:r>
            <a:endParaRPr lang="fr-FR" sz="7200" b="1" i="0" u="none" strike="noStrike" cap="none">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6806871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grpSp>
        <p:nvGrpSpPr>
          <p:cNvPr id="125" name="Google Shape;125;p4"/>
          <p:cNvGrpSpPr/>
          <p:nvPr/>
        </p:nvGrpSpPr>
        <p:grpSpPr>
          <a:xfrm>
            <a:off x="175" y="-152400"/>
            <a:ext cx="18288219" cy="2590820"/>
            <a:chOff x="0" y="-38100"/>
            <a:chExt cx="5123755" cy="850900"/>
          </a:xfrm>
        </p:grpSpPr>
        <p:sp>
          <p:nvSpPr>
            <p:cNvPr id="126" name="Google Shape;126;p4"/>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p:cNvSpPr txBox="1"/>
          <p:nvPr/>
        </p:nvSpPr>
        <p:spPr>
          <a:xfrm>
            <a:off x="914400" y="683948"/>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i="0" u="none" strike="noStrike" cap="none">
                <a:solidFill>
                  <a:srgbClr val="FFFFFF"/>
                </a:solidFill>
                <a:latin typeface="Montserrat"/>
                <a:ea typeface="Montserrat"/>
                <a:cs typeface="Montserrat"/>
                <a:sym typeface="Montserrat"/>
              </a:rPr>
              <a:t>Pourquoi présenter votre recherche à l’ICFP?</a:t>
            </a:r>
          </a:p>
        </p:txBody>
      </p:sp>
      <p:sp>
        <p:nvSpPr>
          <p:cNvPr id="130" name="Google Shape;130;p4"/>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571500" marR="0" lvl="0" indent="-571500" algn="l" rtl="0">
              <a:lnSpc>
                <a:spcPct val="100000"/>
              </a:lnSpc>
              <a:spcBef>
                <a:spcPts val="0"/>
              </a:spcBef>
              <a:spcAft>
                <a:spcPts val="1200"/>
              </a:spcAft>
              <a:buClr>
                <a:srgbClr val="000000"/>
              </a:buClr>
              <a:buSzPct val="110000"/>
              <a:buBlip>
                <a:blip r:embed="rId4"/>
              </a:buBlip>
            </a:pPr>
            <a:r>
              <a:rPr lang="fr-FR" sz="3600" b="1">
                <a:latin typeface="Montserrat" pitchFamily="2" charset="77"/>
              </a:rPr>
              <a:t>Contribuer</a:t>
            </a:r>
            <a:r>
              <a:rPr lang="fr-FR" sz="3600">
                <a:latin typeface="Montserrat" pitchFamily="2" charset="77"/>
              </a:rPr>
              <a:t> au domaine de la planification familiale (PF) en apportant de nouvelles connaissances.</a:t>
            </a:r>
          </a:p>
          <a:p>
            <a:pPr marL="571500" marR="0" lvl="0" indent="-571500" algn="l" rtl="0">
              <a:lnSpc>
                <a:spcPct val="100000"/>
              </a:lnSpc>
              <a:spcBef>
                <a:spcPts val="0"/>
              </a:spcBef>
              <a:spcAft>
                <a:spcPts val="1200"/>
              </a:spcAft>
              <a:buClr>
                <a:srgbClr val="000000"/>
              </a:buClr>
              <a:buSzPct val="110000"/>
              <a:buBlip>
                <a:blip r:embed="rId4"/>
              </a:buBlip>
            </a:pPr>
            <a:r>
              <a:rPr lang="fr-FR" sz="3600" b="1">
                <a:latin typeface="Montserrat" pitchFamily="2" charset="77"/>
              </a:rPr>
              <a:t>Connaître</a:t>
            </a:r>
            <a:r>
              <a:rPr lang="fr-FR" sz="3600">
                <a:latin typeface="Montserrat" pitchFamily="2" charset="77"/>
              </a:rPr>
              <a:t> les dernières avancées dans le domaine de la PF.</a:t>
            </a:r>
          </a:p>
          <a:p>
            <a:pPr marL="571500" marR="0" lvl="0" indent="-571500" algn="l" rtl="0">
              <a:lnSpc>
                <a:spcPct val="100000"/>
              </a:lnSpc>
              <a:spcBef>
                <a:spcPts val="0"/>
              </a:spcBef>
              <a:spcAft>
                <a:spcPts val="1200"/>
              </a:spcAft>
              <a:buClr>
                <a:srgbClr val="000000"/>
              </a:buClr>
              <a:buSzPct val="110000"/>
              <a:buBlip>
                <a:blip r:embed="rId4"/>
              </a:buBlip>
            </a:pPr>
            <a:r>
              <a:rPr lang="fr-FR" sz="3600" b="1">
                <a:latin typeface="Montserrat" pitchFamily="2" charset="77"/>
              </a:rPr>
              <a:t>Faire connaître</a:t>
            </a:r>
            <a:r>
              <a:rPr lang="fr-FR" sz="3600">
                <a:latin typeface="Montserrat" pitchFamily="2" charset="77"/>
              </a:rPr>
              <a:t> votre recherche et explorer des opportunités de collaboration.</a:t>
            </a:r>
          </a:p>
          <a:p>
            <a:pPr marL="571500" marR="0" lvl="0" indent="-571500" algn="l" rtl="0">
              <a:lnSpc>
                <a:spcPct val="100000"/>
              </a:lnSpc>
              <a:spcBef>
                <a:spcPts val="0"/>
              </a:spcBef>
              <a:spcAft>
                <a:spcPts val="1200"/>
              </a:spcAft>
              <a:buClr>
                <a:srgbClr val="000000"/>
              </a:buClr>
              <a:buSzPct val="110000"/>
              <a:buBlip>
                <a:blip r:embed="rId4"/>
              </a:buBlip>
            </a:pPr>
            <a:r>
              <a:rPr lang="fr-FR" sz="3600" b="1">
                <a:latin typeface="Montserrat" pitchFamily="2" charset="77"/>
              </a:rPr>
              <a:t>Développer </a:t>
            </a:r>
            <a:r>
              <a:rPr lang="fr-FR" sz="3600">
                <a:latin typeface="Montserrat" pitchFamily="2" charset="77"/>
              </a:rPr>
              <a:t>de nouvelles compétences et pratiques en interagissant avec d’autres chercheurs, plaideurs, prestataires de services, exécutants de programmes et chargés de l’élaboration des politiques.</a:t>
            </a:r>
          </a:p>
          <a:p>
            <a:pPr marL="571500" marR="0" lvl="0" indent="-571500" algn="l" rtl="0">
              <a:lnSpc>
                <a:spcPct val="100000"/>
              </a:lnSpc>
              <a:spcBef>
                <a:spcPts val="0"/>
              </a:spcBef>
              <a:spcAft>
                <a:spcPts val="1200"/>
              </a:spcAft>
              <a:buClr>
                <a:srgbClr val="000000"/>
              </a:buClr>
              <a:buSzPct val="110000"/>
              <a:buBlip>
                <a:blip r:embed="rId4"/>
              </a:buBlip>
            </a:pPr>
            <a:r>
              <a:rPr lang="fr-FR" sz="3600" b="1">
                <a:latin typeface="Montserrat" pitchFamily="2" charset="77"/>
              </a:rPr>
              <a:t>Contribuer</a:t>
            </a:r>
            <a:r>
              <a:rPr lang="fr-FR" sz="3600">
                <a:latin typeface="Montserrat" pitchFamily="2" charset="77"/>
              </a:rPr>
              <a:t> à votre développement et profil professionnel.</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EF4A31CE-D704-77EC-86DE-56A5789E4B0C}"/>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6864E25D-51B8-0037-9925-2E4CADCD3147}"/>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C8659AF-D99A-9394-C97C-8676963EEBC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2C04A06-1D4F-7BC1-5964-517499EA27E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A8D95CA-7329-6282-1ED1-D449D73CB3F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2C064AC2-EC43-9FC6-F08D-1FE2D6B3D6D3}"/>
              </a:ext>
            </a:extLst>
          </p:cNvPr>
          <p:cNvSpPr txBox="1"/>
          <p:nvPr/>
        </p:nvSpPr>
        <p:spPr>
          <a:xfrm>
            <a:off x="914400" y="404346"/>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Quels résumés ont des chances d’être acceptés à l’ICFP ?</a:t>
            </a:r>
          </a:p>
        </p:txBody>
      </p:sp>
      <p:sp>
        <p:nvSpPr>
          <p:cNvPr id="3" name="Google Shape;130;p4">
            <a:extLst>
              <a:ext uri="{FF2B5EF4-FFF2-40B4-BE49-F238E27FC236}">
                <a16:creationId xmlns:a16="http://schemas.microsoft.com/office/drawing/2014/main" id="{776C6602-9863-3432-6C7B-745F18D9F8A3}"/>
              </a:ext>
            </a:extLst>
          </p:cNvPr>
          <p:cNvSpPr/>
          <p:nvPr/>
        </p:nvSpPr>
        <p:spPr>
          <a:xfrm>
            <a:off x="914400" y="2932016"/>
            <a:ext cx="16459200" cy="6600603"/>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600">
                <a:latin typeface="+mj-lt"/>
                <a:ea typeface="+mj-ea"/>
                <a:cs typeface="+mj-cs"/>
                <a:sym typeface="Helvetica"/>
              </a:defRPr>
            </a:pPr>
            <a:r>
              <a:rPr lang="fr-FR" sz="3600">
                <a:latin typeface="Montserrat" pitchFamily="2" charset="77"/>
              </a:rPr>
              <a:t>Strict respect des instructions et limites de mots.</a:t>
            </a:r>
            <a:br>
              <a:rPr lang="fr-FR" sz="3600">
                <a:latin typeface="Montserrat" pitchFamily="2" charset="77"/>
              </a:rPr>
            </a:br>
            <a:endParaRPr lang="fr-FR" sz="3600">
              <a:latin typeface="Montserrat" pitchFamily="2" charset="77"/>
            </a:endParaRPr>
          </a:p>
          <a:p>
            <a:pPr marL="571500" indent="-571500">
              <a:spcBef>
                <a:spcPts val="600"/>
              </a:spcBef>
              <a:buSzPct val="110000"/>
              <a:buBlip>
                <a:blip r:embed="rId4"/>
              </a:buBlip>
              <a:defRPr sz="2600">
                <a:latin typeface="+mj-lt"/>
                <a:ea typeface="+mj-ea"/>
                <a:cs typeface="+mj-cs"/>
                <a:sym typeface="Helvetica"/>
              </a:defRPr>
            </a:pPr>
            <a:r>
              <a:rPr lang="fr-FR" sz="3600">
                <a:latin typeface="Montserrat" pitchFamily="2" charset="77"/>
              </a:rPr>
              <a:t>Présentation de nouvelles connaissances ou données probantes soutenues par une méthode d’analyse claire.</a:t>
            </a:r>
            <a:br>
              <a:rPr lang="fr-FR" sz="3600">
                <a:latin typeface="Montserrat" pitchFamily="2" charset="77"/>
              </a:rPr>
            </a:br>
            <a:endParaRPr lang="fr-FR" sz="3600">
              <a:latin typeface="Montserrat" pitchFamily="2" charset="77"/>
            </a:endParaRPr>
          </a:p>
          <a:p>
            <a:pPr marL="571500" indent="-571500">
              <a:spcBef>
                <a:spcPts val="600"/>
              </a:spcBef>
              <a:buSzPct val="110000"/>
              <a:buBlip>
                <a:blip r:embed="rId4"/>
              </a:buBlip>
              <a:defRPr sz="2600">
                <a:latin typeface="+mj-lt"/>
                <a:ea typeface="+mj-ea"/>
                <a:cs typeface="+mj-cs"/>
                <a:sym typeface="Helvetica"/>
              </a:defRPr>
            </a:pPr>
            <a:r>
              <a:rPr lang="fr-FR" sz="3600">
                <a:latin typeface="Montserrat" pitchFamily="2" charset="77"/>
              </a:rPr>
              <a:t>Résumés rédigés en </a:t>
            </a:r>
            <a:r>
              <a:rPr lang="fr-FR" sz="3600" b="1">
                <a:latin typeface="Montserrat" pitchFamily="2" charset="77"/>
              </a:rPr>
              <a:t>anglais</a:t>
            </a:r>
            <a:r>
              <a:rPr lang="fr-FR" sz="3600">
                <a:latin typeface="Montserrat" pitchFamily="2" charset="77"/>
              </a:rPr>
              <a:t>, </a:t>
            </a:r>
            <a:r>
              <a:rPr lang="fr-FR" sz="3600" b="1">
                <a:latin typeface="Montserrat" pitchFamily="2" charset="77"/>
              </a:rPr>
              <a:t>français</a:t>
            </a:r>
            <a:r>
              <a:rPr lang="fr-FR" sz="3600">
                <a:latin typeface="Montserrat" pitchFamily="2" charset="77"/>
              </a:rPr>
              <a:t> </a:t>
            </a:r>
            <a:r>
              <a:rPr lang="fr-FR" sz="3600" b="1">
                <a:latin typeface="Montserrat" pitchFamily="2" charset="77"/>
              </a:rPr>
              <a:t>ou espagnol</a:t>
            </a:r>
            <a:endParaRPr lang="fr-FR" sz="3600">
              <a:latin typeface="Montserrat" pitchFamily="2" charset="77"/>
            </a:endParaRPr>
          </a:p>
          <a:p>
            <a:pPr marL="571500" lvl="2" indent="-571500">
              <a:spcBef>
                <a:spcPts val="600"/>
              </a:spcBef>
              <a:buSzPct val="110000"/>
              <a:buFont typeface="Arial" panose="020B0604020202020204" pitchFamily="34" charset="0"/>
              <a:buChar char="•"/>
              <a:defRPr sz="2600">
                <a:latin typeface="+mj-lt"/>
                <a:ea typeface="+mj-ea"/>
                <a:cs typeface="+mj-cs"/>
                <a:sym typeface="Helvetica"/>
              </a:defRPr>
            </a:pPr>
            <a:r>
              <a:rPr lang="fr-FR" sz="3000">
                <a:latin typeface="Montserrat" pitchFamily="2" charset="77"/>
              </a:rPr>
              <a:t>Les résumés rédigés en </a:t>
            </a:r>
            <a:r>
              <a:rPr lang="fr-FR" sz="3000" b="1">
                <a:latin typeface="Montserrat" pitchFamily="2" charset="77"/>
              </a:rPr>
              <a:t>anglais, français ou espagnole </a:t>
            </a:r>
            <a:r>
              <a:rPr lang="fr-FR" sz="3000">
                <a:latin typeface="Montserrat" pitchFamily="2" charset="77"/>
              </a:rPr>
              <a:t>sont tous traités équitablement.</a:t>
            </a:r>
          </a:p>
          <a:p>
            <a:pPr marL="571500" lvl="2" indent="-571500">
              <a:spcBef>
                <a:spcPts val="600"/>
              </a:spcBef>
              <a:buSzPct val="110000"/>
              <a:buFont typeface="Arial" panose="020B0604020202020204" pitchFamily="34" charset="0"/>
              <a:buChar char="•"/>
              <a:defRPr sz="2600">
                <a:latin typeface="+mj-lt"/>
                <a:ea typeface="+mj-ea"/>
                <a:cs typeface="+mj-cs"/>
                <a:sym typeface="Helvetica"/>
              </a:defRPr>
            </a:pPr>
            <a:r>
              <a:rPr lang="fr-FR" sz="3000">
                <a:latin typeface="Montserrat" pitchFamily="2" charset="77"/>
              </a:rPr>
              <a:t>Veillez à la clarté de votre écriture.</a:t>
            </a:r>
          </a:p>
          <a:p>
            <a:pPr marL="571500" lvl="2" indent="-571500">
              <a:spcBef>
                <a:spcPts val="600"/>
              </a:spcBef>
              <a:buSzPct val="110000"/>
              <a:buFont typeface="Arial" panose="020B0604020202020204" pitchFamily="34" charset="0"/>
              <a:buChar char="•"/>
              <a:defRPr sz="2600">
                <a:latin typeface="+mj-lt"/>
                <a:ea typeface="+mj-ea"/>
                <a:cs typeface="+mj-cs"/>
                <a:sym typeface="Helvetica"/>
              </a:defRPr>
            </a:pPr>
            <a:r>
              <a:rPr lang="fr-FR" sz="3000">
                <a:latin typeface="Montserrat" pitchFamily="2" charset="77"/>
              </a:rPr>
              <a:t>Relisez votre résumé pour vous assurer qu’il ne comporte aucune erreur grammaticale ou faute de frappe.</a:t>
            </a:r>
          </a:p>
        </p:txBody>
      </p:sp>
    </p:spTree>
    <p:extLst>
      <p:ext uri="{BB962C8B-B14F-4D97-AF65-F5344CB8AC3E}">
        <p14:creationId xmlns:p14="http://schemas.microsoft.com/office/powerpoint/2010/main" val="40044663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C89D4A8-EBF1-5F69-7AE9-2579C96E4C3A}"/>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F5179CE-FA2F-E3A3-21B4-DB7381C530E2}"/>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FFBF9139-E03A-9D08-3A7F-2CD53A27FE1F}"/>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40BB7C1-1763-D4BD-1FA1-1363DDDCDA9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075CC56E-C4E8-1132-D73E-EB562BF6A9C8}"/>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5607BAA1-0411-7252-93C6-FC4FF9CA2E4D}"/>
              </a:ext>
            </a:extLst>
          </p:cNvPr>
          <p:cNvSpPr txBox="1"/>
          <p:nvPr/>
        </p:nvSpPr>
        <p:spPr>
          <a:xfrm>
            <a:off x="914400" y="404346"/>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Pourquoi de longs résumés pour l’ICFP (1000 mots au lieu de 300) ?</a:t>
            </a:r>
          </a:p>
        </p:txBody>
      </p:sp>
      <p:sp>
        <p:nvSpPr>
          <p:cNvPr id="3" name="Google Shape;130;p4">
            <a:extLst>
              <a:ext uri="{FF2B5EF4-FFF2-40B4-BE49-F238E27FC236}">
                <a16:creationId xmlns:a16="http://schemas.microsoft.com/office/drawing/2014/main" id="{DD0E15F9-FA1F-7C87-8702-226783D1D722}"/>
              </a:ext>
            </a:extLst>
          </p:cNvPr>
          <p:cNvSpPr/>
          <p:nvPr/>
        </p:nvSpPr>
        <p:spPr>
          <a:xfrm>
            <a:off x="914400" y="2932017"/>
            <a:ext cx="16459200" cy="5864442"/>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600">
                <a:latin typeface="+mj-lt"/>
                <a:ea typeface="+mj-ea"/>
                <a:cs typeface="+mj-cs"/>
                <a:sym typeface="Helvetica"/>
              </a:defRPr>
            </a:pPr>
            <a:r>
              <a:rPr lang="fr-FR" sz="3600">
                <a:latin typeface="Montserrat" pitchFamily="2" charset="77"/>
              </a:rPr>
              <a:t>ICFP permet jusqu’à 1000 mots pour les résumés individuels et 400 mots pour ceux présentés dans le cadre d’un panel préformé.</a:t>
            </a:r>
            <a:br>
              <a:rPr lang="fr-FR" sz="3600">
                <a:latin typeface="Montserrat" pitchFamily="2" charset="77"/>
              </a:rPr>
            </a:br>
            <a:endParaRPr lang="fr-FR" sz="3600">
              <a:latin typeface="Montserrat" pitchFamily="2" charset="77"/>
            </a:endParaRPr>
          </a:p>
          <a:p>
            <a:pPr marL="571500" indent="-571500">
              <a:spcBef>
                <a:spcPts val="600"/>
              </a:spcBef>
              <a:buSzPct val="110000"/>
              <a:buBlip>
                <a:blip r:embed="rId4"/>
              </a:buBlip>
              <a:defRPr sz="2600">
                <a:latin typeface="+mj-lt"/>
                <a:ea typeface="+mj-ea"/>
                <a:cs typeface="+mj-cs"/>
                <a:sym typeface="Helvetica"/>
              </a:defRPr>
            </a:pPr>
            <a:r>
              <a:rPr lang="fr-FR" sz="3600">
                <a:latin typeface="Montserrat" pitchFamily="2" charset="77"/>
              </a:rPr>
              <a:t>La longueur des résumés de l’ICFP permet aux auteurs de :</a:t>
            </a:r>
          </a:p>
          <a:p>
            <a:pPr marL="571500" indent="-571500">
              <a:spcBef>
                <a:spcPts val="600"/>
              </a:spcBef>
              <a:buSzPct val="110000"/>
              <a:buFont typeface="Arial" panose="020B0604020202020204" pitchFamily="34" charset="0"/>
              <a:buChar char="•"/>
              <a:defRPr sz="2600">
                <a:latin typeface="+mj-lt"/>
                <a:ea typeface="+mj-ea"/>
                <a:cs typeface="+mj-cs"/>
                <a:sym typeface="Helvetica"/>
              </a:defRPr>
            </a:pPr>
            <a:r>
              <a:rPr lang="fr-FR" sz="3000">
                <a:latin typeface="Montserrat" pitchFamily="2" charset="77"/>
              </a:rPr>
              <a:t>Donner suffisamment de détails permettant au sous-comité scientifique d’examiner adéquatement le résumé et de prendre une décision juste.</a:t>
            </a:r>
          </a:p>
          <a:p>
            <a:pPr marL="571500" indent="-571500">
              <a:spcBef>
                <a:spcPts val="600"/>
              </a:spcBef>
              <a:buSzPct val="110000"/>
              <a:buFont typeface="Arial" panose="020B0604020202020204" pitchFamily="34" charset="0"/>
              <a:buChar char="•"/>
              <a:defRPr sz="2600">
                <a:latin typeface="+mj-lt"/>
                <a:ea typeface="+mj-ea"/>
                <a:cs typeface="+mj-cs"/>
                <a:sym typeface="Helvetica"/>
              </a:defRPr>
            </a:pPr>
            <a:r>
              <a:rPr lang="fr-FR" sz="3000">
                <a:latin typeface="Montserrat" pitchFamily="2" charset="77"/>
              </a:rPr>
              <a:t>Exposer clairement la/les question(s) de recherche et le contexte.</a:t>
            </a:r>
          </a:p>
          <a:p>
            <a:pPr marL="571500" indent="-571500">
              <a:spcBef>
                <a:spcPts val="600"/>
              </a:spcBef>
              <a:buSzPct val="110000"/>
              <a:buFont typeface="Arial" panose="020B0604020202020204" pitchFamily="34" charset="0"/>
              <a:buChar char="•"/>
              <a:defRPr sz="2600">
                <a:latin typeface="+mj-lt"/>
                <a:ea typeface="+mj-ea"/>
                <a:cs typeface="+mj-cs"/>
                <a:sym typeface="Helvetica"/>
              </a:defRPr>
            </a:pPr>
            <a:r>
              <a:rPr lang="fr-FR" sz="3000">
                <a:latin typeface="Montserrat" pitchFamily="2" charset="77"/>
              </a:rPr>
              <a:t>Expliquer la méthodologie et les résultats en détails.</a:t>
            </a:r>
          </a:p>
        </p:txBody>
      </p:sp>
    </p:spTree>
    <p:extLst>
      <p:ext uri="{BB962C8B-B14F-4D97-AF65-F5344CB8AC3E}">
        <p14:creationId xmlns:p14="http://schemas.microsoft.com/office/powerpoint/2010/main" val="28108783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98E85AE-D423-EBBF-A3B7-38B003F3C78D}"/>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2E02430E-37E4-F9F9-8133-B7E3DA1CFD7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03C16FA-1A87-E4CF-8B5F-AFC7BAD62C7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5F09BB31-1279-B7A3-A934-415DFE31495B}"/>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38C0FB83-6B90-0274-6428-52A23AD11C2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1AE43032-B69C-4A10-71D7-56C10E4DD891}"/>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dirty="0">
                <a:solidFill>
                  <a:srgbClr val="FFFFFF"/>
                </a:solidFill>
                <a:latin typeface="Montserrat"/>
                <a:ea typeface="Montserrat"/>
                <a:cs typeface="Montserrat"/>
                <a:sym typeface="Montserrat"/>
              </a:rPr>
              <a:t>À faire et ne pas faire</a:t>
            </a:r>
          </a:p>
        </p:txBody>
      </p:sp>
      <p:sp>
        <p:nvSpPr>
          <p:cNvPr id="3" name="Google Shape;130;p4">
            <a:extLst>
              <a:ext uri="{FF2B5EF4-FFF2-40B4-BE49-F238E27FC236}">
                <a16:creationId xmlns:a16="http://schemas.microsoft.com/office/drawing/2014/main" id="{9F9B9E51-8DBC-5063-2F77-E82585D23840}"/>
              </a:ext>
            </a:extLst>
          </p:cNvPr>
          <p:cNvSpPr/>
          <p:nvPr/>
        </p:nvSpPr>
        <p:spPr>
          <a:xfrm>
            <a:off x="914400" y="2789736"/>
            <a:ext cx="16459200" cy="6669183"/>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Aft>
                <a:spcPts val="1200"/>
              </a:spcAft>
              <a:buBlip>
                <a:blip r:embed="rId4"/>
              </a:buBlip>
            </a:pPr>
            <a:r>
              <a:rPr lang="fr-FR" sz="3600" dirty="0">
                <a:latin typeface="Montserrat" pitchFamily="2" charset="77"/>
              </a:rPr>
              <a:t>Ne soyez pas hors-sujet</a:t>
            </a:r>
          </a:p>
          <a:p>
            <a:pPr marL="914400" lvl="1" indent="-457200">
              <a:spcAft>
                <a:spcPts val="1200"/>
              </a:spcAft>
              <a:buBlip>
                <a:blip r:embed="rId4"/>
              </a:buBlip>
            </a:pPr>
            <a:r>
              <a:rPr lang="fr-FR" sz="2800" b="1" dirty="0">
                <a:latin typeface="Montserrat" pitchFamily="2" charset="77"/>
              </a:rPr>
              <a:t>Les résumés qui ne portent pas sur la planification familiale ne seront pas acceptés.</a:t>
            </a:r>
            <a:br>
              <a:rPr lang="fr-FR" sz="2800" dirty="0">
                <a:latin typeface="Montserrat" pitchFamily="2" charset="77"/>
              </a:rPr>
            </a:br>
            <a:endParaRPr lang="fr-FR" sz="3600" dirty="0">
              <a:latin typeface="Montserrat" pitchFamily="2" charset="77"/>
            </a:endParaRPr>
          </a:p>
          <a:p>
            <a:pPr marL="571500" indent="-571500" algn="l">
              <a:lnSpc>
                <a:spcPct val="100000"/>
              </a:lnSpc>
              <a:spcAft>
                <a:spcPts val="1200"/>
              </a:spcAft>
              <a:buBlip>
                <a:blip r:embed="rId4"/>
              </a:buBlip>
            </a:pPr>
            <a:r>
              <a:rPr lang="fr-FR" sz="3600" dirty="0">
                <a:latin typeface="Montserrat" pitchFamily="2" charset="77"/>
              </a:rPr>
              <a:t>Règle de trois: “Simple” “Clair” “Compréhensible”</a:t>
            </a:r>
          </a:p>
          <a:p>
            <a:pPr marL="914400" lvl="1" indent="-457200">
              <a:spcAft>
                <a:spcPts val="1200"/>
              </a:spcAft>
              <a:buBlip>
                <a:blip r:embed="rId4"/>
              </a:buBlip>
            </a:pPr>
            <a:r>
              <a:rPr lang="fr-FR" sz="2800" dirty="0">
                <a:latin typeface="Montserrat" pitchFamily="2" charset="77"/>
              </a:rPr>
              <a:t>Évitez les longues phrases et les paragraphes denses.</a:t>
            </a:r>
          </a:p>
          <a:p>
            <a:pPr marL="914400" lvl="1" indent="-457200">
              <a:spcAft>
                <a:spcPts val="1200"/>
              </a:spcAft>
              <a:buBlip>
                <a:blip r:embed="rId4"/>
              </a:buBlip>
            </a:pPr>
            <a:r>
              <a:rPr lang="fr-FR" sz="2800" dirty="0">
                <a:latin typeface="Montserrat" pitchFamily="2" charset="77"/>
              </a:rPr>
              <a:t>N’utilisez pas de termes peu communs et d’acronymes sans les définir.</a:t>
            </a:r>
          </a:p>
          <a:p>
            <a:pPr marL="914400" lvl="1" indent="-457200">
              <a:spcAft>
                <a:spcPts val="1200"/>
              </a:spcAft>
              <a:buBlip>
                <a:blip r:embed="rId4"/>
              </a:buBlip>
            </a:pPr>
            <a:r>
              <a:rPr lang="fr-FR" sz="2800" dirty="0">
                <a:latin typeface="Montserrat" pitchFamily="2" charset="77"/>
              </a:rPr>
              <a:t>Faites relire votre résumé par une personne dont la langue maternelle est celle du résumé avant de l’envoyer.</a:t>
            </a:r>
            <a:br>
              <a:rPr lang="fr-FR" sz="2800" dirty="0">
                <a:latin typeface="Montserrat" pitchFamily="2" charset="77"/>
              </a:rPr>
            </a:br>
            <a:endParaRPr lang="fr-FR" sz="2800" dirty="0">
              <a:latin typeface="Montserrat" pitchFamily="2" charset="77"/>
            </a:endParaRPr>
          </a:p>
          <a:p>
            <a:pPr marL="571500" indent="-571500" algn="l">
              <a:lnSpc>
                <a:spcPct val="100000"/>
              </a:lnSpc>
              <a:spcAft>
                <a:spcPts val="1200"/>
              </a:spcAft>
              <a:buBlip>
                <a:blip r:embed="rId4"/>
              </a:buBlip>
            </a:pPr>
            <a:r>
              <a:rPr lang="fr-FR" sz="3600" dirty="0">
                <a:latin typeface="Montserrat" pitchFamily="2" charset="77"/>
              </a:rPr>
              <a:t>Soyez cohérent en écrivant les intervalles de confiance et les nombre avec décimales.</a:t>
            </a:r>
          </a:p>
        </p:txBody>
      </p:sp>
      <p:sp>
        <p:nvSpPr>
          <p:cNvPr id="4" name="More on our research ethics policy can be found here https://www.jhsph.edu/offices-and-services/student-affairs/resources/student-policies/_documents/academic-ethics-code.pdf">
            <a:extLst>
              <a:ext uri="{FF2B5EF4-FFF2-40B4-BE49-F238E27FC236}">
                <a16:creationId xmlns:a16="http://schemas.microsoft.com/office/drawing/2014/main" id="{F434C963-A79A-372B-63B9-F664524C71D5}"/>
              </a:ext>
            </a:extLst>
          </p:cNvPr>
          <p:cNvSpPr txBox="1"/>
          <p:nvPr/>
        </p:nvSpPr>
        <p:spPr>
          <a:xfrm>
            <a:off x="914401" y="9828456"/>
            <a:ext cx="15966528" cy="2769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r>
              <a:rPr lang="en-US" sz="1200" dirty="0">
                <a:latin typeface="Montserrat" pitchFamily="2" charset="77"/>
              </a:rPr>
              <a:t>Source:	Mary M. Shirley. 0A Dozen Dos and Don’ts: Thoughts after Reading Hundreds of Abstracts. </a:t>
            </a:r>
            <a:r>
              <a:rPr lang="en-US" sz="1200" dirty="0">
                <a:latin typeface="Montserrat" pitchFamily="2" charset="77"/>
                <a:hlinkClick r:id="rId5"/>
              </a:rPr>
              <a:t>https://www.coase.org/writings/shirley2010dosanddontsinabstracts.pdf</a:t>
            </a:r>
            <a:r>
              <a:rPr lang="en-US" sz="1200" dirty="0">
                <a:latin typeface="Montserrat" pitchFamily="2" charset="77"/>
              </a:rPr>
              <a:t> </a:t>
            </a:r>
          </a:p>
        </p:txBody>
      </p:sp>
    </p:spTree>
    <p:extLst>
      <p:ext uri="{BB962C8B-B14F-4D97-AF65-F5344CB8AC3E}">
        <p14:creationId xmlns:p14="http://schemas.microsoft.com/office/powerpoint/2010/main" val="30204716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630D719-632B-5389-4E51-93EF84A591D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078C060-6A21-4EE6-1E9D-0844FE66180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69D7301A-3545-7A40-E966-112DE0C5405D}"/>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C8B5CF6-F0A2-890E-027E-AEBBB3D43D7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46C4F061-0428-1DF9-4295-7A7ADDDA855E}"/>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FB2A192E-A6F7-47CF-E8E0-AB8CF87AE30B}"/>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dirty="0">
                <a:solidFill>
                  <a:srgbClr val="FFFFFF"/>
                </a:solidFill>
                <a:latin typeface="Montserrat"/>
                <a:ea typeface="Montserrat"/>
                <a:cs typeface="Montserrat"/>
                <a:sym typeface="Montserrat"/>
              </a:rPr>
              <a:t>À faire et ne pas faire</a:t>
            </a:r>
          </a:p>
        </p:txBody>
      </p:sp>
      <p:sp>
        <p:nvSpPr>
          <p:cNvPr id="3" name="Google Shape;130;p4">
            <a:extLst>
              <a:ext uri="{FF2B5EF4-FFF2-40B4-BE49-F238E27FC236}">
                <a16:creationId xmlns:a16="http://schemas.microsoft.com/office/drawing/2014/main" id="{11DC6CAB-5145-FB32-505E-4EFABECC8F7B}"/>
              </a:ext>
            </a:extLst>
          </p:cNvPr>
          <p:cNvSpPr/>
          <p:nvPr/>
        </p:nvSpPr>
        <p:spPr>
          <a:xfrm>
            <a:off x="914400" y="2932016"/>
            <a:ext cx="16459200" cy="6669183"/>
          </a:xfrm>
          <a:prstGeom prst="rect">
            <a:avLst/>
          </a:prstGeom>
          <a:noFill/>
          <a:ln>
            <a:noFill/>
          </a:ln>
        </p:spPr>
        <p:txBody>
          <a:bodyPr spcFirstLastPara="1" wrap="square" lIns="91425" tIns="45700" rIns="91425" bIns="45700" anchor="t" anchorCtr="0">
            <a:noAutofit/>
          </a:bodyPr>
          <a:lstStyle/>
          <a:p>
            <a:pPr marL="571500" lvl="1" indent="-571500">
              <a:spcAft>
                <a:spcPts val="1200"/>
              </a:spcAft>
              <a:buBlip>
                <a:blip r:embed="rId4"/>
              </a:buBlip>
            </a:pPr>
            <a:r>
              <a:rPr lang="fr-FR" sz="3600" dirty="0">
                <a:latin typeface="Montserrat" pitchFamily="2" charset="77"/>
              </a:rPr>
              <a:t>Évitez la voix passive.</a:t>
            </a:r>
          </a:p>
          <a:p>
            <a:pPr marL="571500" lvl="1" indent="-571500">
              <a:spcAft>
                <a:spcPts val="1200"/>
              </a:spcAft>
              <a:buBlip>
                <a:blip r:embed="rId4"/>
              </a:buBlip>
            </a:pPr>
            <a:r>
              <a:rPr lang="fr-FR" sz="3600" dirty="0">
                <a:latin typeface="Montserrat" pitchFamily="2" charset="77"/>
              </a:rPr>
              <a:t>Utilisez le présent pour décrire:</a:t>
            </a:r>
          </a:p>
          <a:p>
            <a:pPr marL="914400" lvl="1" indent="-457200">
              <a:spcAft>
                <a:spcPts val="1200"/>
              </a:spcAft>
              <a:buBlip>
                <a:blip r:embed="rId4"/>
              </a:buBlip>
            </a:pPr>
            <a:r>
              <a:rPr lang="fr-FR" sz="2800" dirty="0">
                <a:latin typeface="Montserrat" pitchFamily="2" charset="77"/>
              </a:rPr>
              <a:t>Le problème traité dans votre résumé</a:t>
            </a:r>
          </a:p>
          <a:p>
            <a:pPr marL="914400" lvl="1" indent="-457200">
              <a:spcAft>
                <a:spcPts val="1200"/>
              </a:spcAft>
              <a:buBlip>
                <a:blip r:embed="rId4"/>
              </a:buBlip>
            </a:pPr>
            <a:r>
              <a:rPr lang="fr-FR" sz="2800" dirty="0">
                <a:latin typeface="Montserrat" pitchFamily="2" charset="77"/>
              </a:rPr>
              <a:t>Les implications de vos résultats</a:t>
            </a:r>
          </a:p>
          <a:p>
            <a:pPr marL="571500" lvl="1" indent="-571500">
              <a:spcAft>
                <a:spcPts val="1200"/>
              </a:spcAft>
              <a:buBlip>
                <a:blip r:embed="rId4"/>
              </a:buBlip>
            </a:pPr>
            <a:r>
              <a:rPr lang="fr-FR" sz="3600" dirty="0">
                <a:latin typeface="Montserrat" pitchFamily="2" charset="77"/>
              </a:rPr>
              <a:t>Utilisez le passé pour décrire:</a:t>
            </a:r>
          </a:p>
          <a:p>
            <a:pPr marL="914400" lvl="1" indent="-457200">
              <a:spcAft>
                <a:spcPts val="1200"/>
              </a:spcAft>
              <a:buBlip>
                <a:blip r:embed="rId4"/>
              </a:buBlip>
            </a:pPr>
            <a:r>
              <a:rPr lang="fr-FR" sz="2800" dirty="0">
                <a:latin typeface="Montserrat" pitchFamily="2" charset="77"/>
              </a:rPr>
              <a:t>Les méthodes utilisées</a:t>
            </a:r>
          </a:p>
          <a:p>
            <a:pPr marL="914400" lvl="1" indent="-457200">
              <a:spcAft>
                <a:spcPts val="1200"/>
              </a:spcAft>
              <a:buBlip>
                <a:blip r:embed="rId4"/>
              </a:buBlip>
            </a:pPr>
            <a:r>
              <a:rPr lang="fr-FR" sz="2800" dirty="0">
                <a:latin typeface="Montserrat" pitchFamily="2" charset="77"/>
              </a:rPr>
              <a:t>Les résultats trouvés</a:t>
            </a:r>
          </a:p>
          <a:p>
            <a:pPr marL="914400" lvl="1" indent="-457200">
              <a:spcAft>
                <a:spcPts val="1200"/>
              </a:spcAft>
              <a:buBlip>
                <a:blip r:embed="rId4"/>
              </a:buBlip>
            </a:pPr>
            <a:r>
              <a:rPr lang="fr-FR" sz="2800" dirty="0">
                <a:latin typeface="Montserrat" pitchFamily="2" charset="77"/>
              </a:rPr>
              <a:t>Les forces et les limites de votre recherche</a:t>
            </a:r>
          </a:p>
          <a:p>
            <a:pPr marL="571500" lvl="1" indent="-571500">
              <a:spcAft>
                <a:spcPts val="1200"/>
              </a:spcAft>
              <a:buBlip>
                <a:blip r:embed="rId4"/>
              </a:buBlip>
            </a:pPr>
            <a:r>
              <a:rPr lang="fr-FR" sz="3600" dirty="0">
                <a:latin typeface="Montserrat" pitchFamily="2" charset="77"/>
              </a:rPr>
              <a:t>Ne commencez jamais une phrase par un chiffre. </a:t>
            </a:r>
          </a:p>
        </p:txBody>
      </p:sp>
    </p:spTree>
    <p:extLst>
      <p:ext uri="{BB962C8B-B14F-4D97-AF65-F5344CB8AC3E}">
        <p14:creationId xmlns:p14="http://schemas.microsoft.com/office/powerpoint/2010/main" val="3463931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B7E3CE4E-F8FA-58CE-6F68-D4A46F0B4BC9}"/>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113F30B7-AAF4-7C32-305F-3E7ECD756B5C}"/>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6FF865E-7F57-6065-6C92-A60568D8BED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A4526D6B-D01A-6FB8-4FDC-F848AE8BD81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31405E15-913F-94FA-9C6A-0B39DD392BB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D97EE994-4339-EACE-FC51-710496CBF02A}"/>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dirty="0">
                <a:solidFill>
                  <a:srgbClr val="FFFFFF"/>
                </a:solidFill>
                <a:latin typeface="Montserrat"/>
                <a:ea typeface="Montserrat"/>
                <a:cs typeface="Montserrat"/>
                <a:sym typeface="Montserrat"/>
              </a:rPr>
              <a:t>À faire et ne pas faire</a:t>
            </a:r>
          </a:p>
        </p:txBody>
      </p:sp>
      <p:sp>
        <p:nvSpPr>
          <p:cNvPr id="3" name="Google Shape;130;p4">
            <a:extLst>
              <a:ext uri="{FF2B5EF4-FFF2-40B4-BE49-F238E27FC236}">
                <a16:creationId xmlns:a16="http://schemas.microsoft.com/office/drawing/2014/main" id="{79B44162-1CDE-72B7-F581-9C57AF84CAB6}"/>
              </a:ext>
            </a:extLst>
          </p:cNvPr>
          <p:cNvSpPr/>
          <p:nvPr/>
        </p:nvSpPr>
        <p:spPr>
          <a:xfrm>
            <a:off x="914400" y="2932016"/>
            <a:ext cx="16459200" cy="6669183"/>
          </a:xfrm>
          <a:prstGeom prst="rect">
            <a:avLst/>
          </a:prstGeom>
          <a:noFill/>
          <a:ln>
            <a:noFill/>
          </a:ln>
        </p:spPr>
        <p:txBody>
          <a:bodyPr spcFirstLastPara="1" wrap="square" lIns="91425" tIns="45700" rIns="91425" bIns="45700" anchor="t" anchorCtr="0">
            <a:noAutofit/>
          </a:bodyPr>
          <a:lstStyle/>
          <a:p>
            <a:pPr marL="571500" lvl="1" indent="-571500">
              <a:spcAft>
                <a:spcPts val="1200"/>
              </a:spcAft>
              <a:buBlip>
                <a:blip r:embed="rId4"/>
              </a:buBlip>
            </a:pPr>
            <a:r>
              <a:rPr lang="fr-FR" sz="3600">
                <a:latin typeface="Montserrat" pitchFamily="2" charset="77"/>
              </a:rPr>
              <a:t>Vos premières phrases devraient énoncer pourquoi quiconque devrait attacher de l’importance à votre sujet.</a:t>
            </a:r>
          </a:p>
          <a:p>
            <a:pPr marL="571500" lvl="1" indent="-571500">
              <a:spcAft>
                <a:spcPts val="1200"/>
              </a:spcAft>
              <a:buBlip>
                <a:blip r:embed="rId4"/>
              </a:buBlip>
            </a:pPr>
            <a:r>
              <a:rPr lang="fr-FR" sz="3600">
                <a:latin typeface="Montserrat" pitchFamily="2" charset="77"/>
              </a:rPr>
              <a:t>Souvenez-vous que le résumé concerne:</a:t>
            </a:r>
          </a:p>
          <a:p>
            <a:pPr marL="914400" lvl="1" indent="-457200">
              <a:spcAft>
                <a:spcPts val="1200"/>
              </a:spcAft>
              <a:buBlip>
                <a:blip r:embed="rId4"/>
              </a:buBlip>
            </a:pPr>
            <a:r>
              <a:rPr lang="fr-FR" sz="2800">
                <a:latin typeface="Montserrat" pitchFamily="2" charset="77"/>
              </a:rPr>
              <a:t>“Ce que vous avez fait.”</a:t>
            </a:r>
          </a:p>
          <a:p>
            <a:pPr marL="914400" lvl="1" indent="-457200">
              <a:spcAft>
                <a:spcPts val="1200"/>
              </a:spcAft>
              <a:buBlip>
                <a:blip r:embed="rId4"/>
              </a:buBlip>
            </a:pPr>
            <a:r>
              <a:rPr lang="fr-FR" sz="2800">
                <a:latin typeface="Montserrat" pitchFamily="2" charset="77"/>
              </a:rPr>
              <a:t>“Comment vous l’avez fait.”</a:t>
            </a:r>
          </a:p>
          <a:p>
            <a:pPr marL="914400" lvl="1" indent="-457200">
              <a:spcAft>
                <a:spcPts val="1200"/>
              </a:spcAft>
              <a:buBlip>
                <a:blip r:embed="rId4"/>
              </a:buBlip>
            </a:pPr>
            <a:r>
              <a:rPr lang="fr-FR" sz="2800">
                <a:latin typeface="Montserrat" pitchFamily="2" charset="77"/>
              </a:rPr>
              <a:t>“Ce que vous avez trouvé.”</a:t>
            </a:r>
          </a:p>
          <a:p>
            <a:pPr marL="914400" lvl="1" indent="-457200">
              <a:spcAft>
                <a:spcPts val="1200"/>
              </a:spcAft>
              <a:buBlip>
                <a:blip r:embed="rId4"/>
              </a:buBlip>
            </a:pPr>
            <a:r>
              <a:rPr lang="fr-FR" sz="2800">
                <a:latin typeface="Montserrat" pitchFamily="2" charset="77"/>
              </a:rPr>
              <a:t>“Ce que vous avez appris.”</a:t>
            </a:r>
          </a:p>
        </p:txBody>
      </p:sp>
    </p:spTree>
    <p:extLst>
      <p:ext uri="{BB962C8B-B14F-4D97-AF65-F5344CB8AC3E}">
        <p14:creationId xmlns:p14="http://schemas.microsoft.com/office/powerpoint/2010/main" val="21757408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E4BFD37-4244-244F-5ECD-65D461B4DA4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C1B3C7D-EDDE-0670-11F4-60D0D64B617F}"/>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928EBA3-3B87-B884-0341-55712E4DB5A7}"/>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BAED837-03C4-A03A-F6B9-D3BBF158D8D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A1A77FF-FFD6-BE98-E79F-78E94B5DCBA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2DD7F1D1-D580-D1B0-3C17-29291C78255B}"/>
              </a:ext>
            </a:extLst>
          </p:cNvPr>
          <p:cNvSpPr/>
          <p:nvPr/>
        </p:nvSpPr>
        <p:spPr>
          <a:xfrm>
            <a:off x="914400" y="3279558"/>
            <a:ext cx="16459200" cy="6035892"/>
          </a:xfrm>
          <a:prstGeom prst="rect">
            <a:avLst/>
          </a:prstGeom>
          <a:noFill/>
          <a:ln>
            <a:noFill/>
          </a:ln>
        </p:spPr>
        <p:txBody>
          <a:bodyPr spcFirstLastPara="1" wrap="square" lIns="91425" tIns="45700" rIns="91425" bIns="45700" anchor="t" anchorCtr="0">
            <a:noAutofit/>
          </a:bodyPr>
          <a:lstStyle/>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Mary M. Shirley. 0A Dozen Dos and Don’ts: Thoughts after Reading Hundreds of Abstracts. </a:t>
            </a:r>
            <a:r>
              <a:rPr lang="en-US" sz="3200" u="sng" dirty="0">
                <a:solidFill>
                  <a:srgbClr val="0563C1"/>
                </a:solidFill>
                <a:uFill>
                  <a:solidFill>
                    <a:srgbClr val="0563C1"/>
                  </a:solidFill>
                </a:uFill>
                <a:latin typeface="Montserrat" pitchFamily="2" charset="77"/>
                <a:hlinkClick r:id="rId5"/>
              </a:rPr>
              <a:t>https://www.coase.org/writings/shirley2010dosanddontsinabstracts.pdf</a:t>
            </a: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Andrade, C. (2011). How to write a good abstract for a scientific paper or conference presentation. Indian journal of psychiatry, 53(2), 172.</a:t>
            </a:r>
            <a:endParaRPr lang="en-US" sz="3200" dirty="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Conn, V. S. (2020). Crafting Effective Abstracts.</a:t>
            </a:r>
            <a:endParaRPr lang="en-US" sz="3200" dirty="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Ferreira, J. C., &amp; </a:t>
            </a:r>
            <a:r>
              <a:rPr lang="en-US" sz="3200" dirty="0" err="1">
                <a:latin typeface="Montserrat" pitchFamily="2" charset="77"/>
              </a:rPr>
              <a:t>Patino</a:t>
            </a:r>
            <a:r>
              <a:rPr lang="en-US" sz="3200" dirty="0">
                <a:latin typeface="Montserrat" pitchFamily="2" charset="77"/>
              </a:rPr>
              <a:t>, C. M. (2018). Twelve tips to write an abstract for a conference: advice for young and experienced investigators. </a:t>
            </a:r>
            <a:r>
              <a:rPr lang="en-US" sz="3200" dirty="0" err="1">
                <a:latin typeface="Montserrat" pitchFamily="2" charset="77"/>
              </a:rPr>
              <a:t>Jornal</a:t>
            </a:r>
            <a:r>
              <a:rPr lang="en-US" sz="3200" dirty="0">
                <a:latin typeface="Montserrat" pitchFamily="2" charset="77"/>
              </a:rPr>
              <a:t> </a:t>
            </a:r>
            <a:r>
              <a:rPr lang="en-US" sz="3200" dirty="0" err="1">
                <a:latin typeface="Montserrat" pitchFamily="2" charset="77"/>
              </a:rPr>
              <a:t>Brasileiro</a:t>
            </a:r>
            <a:r>
              <a:rPr lang="en-US" sz="3200" dirty="0">
                <a:latin typeface="Montserrat" pitchFamily="2" charset="77"/>
              </a:rPr>
              <a:t> de </a:t>
            </a:r>
            <a:r>
              <a:rPr lang="en-US" sz="3200" dirty="0" err="1">
                <a:latin typeface="Montserrat" pitchFamily="2" charset="77"/>
              </a:rPr>
              <a:t>Pneumologia</a:t>
            </a:r>
            <a:r>
              <a:rPr lang="en-US" sz="3200" dirty="0">
                <a:latin typeface="Montserrat" pitchFamily="2" charset="77"/>
              </a:rPr>
              <a:t>, 44(4), 260-260.</a:t>
            </a:r>
            <a:endParaRPr lang="en-US" sz="3200" dirty="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err="1">
                <a:latin typeface="Montserrat" pitchFamily="2" charset="77"/>
              </a:rPr>
              <a:t>Simkhada</a:t>
            </a:r>
            <a:r>
              <a:rPr lang="en-US" sz="3200" dirty="0">
                <a:latin typeface="Montserrat" pitchFamily="2" charset="77"/>
              </a:rPr>
              <a:t>, P., Van </a:t>
            </a:r>
            <a:r>
              <a:rPr lang="en-US" sz="3200" dirty="0" err="1">
                <a:latin typeface="Montserrat" pitchFamily="2" charset="77"/>
              </a:rPr>
              <a:t>Teijlingen</a:t>
            </a:r>
            <a:r>
              <a:rPr lang="en-US" sz="3200" dirty="0">
                <a:latin typeface="Montserrat" pitchFamily="2" charset="77"/>
              </a:rPr>
              <a:t>, E., Hundley, V., &amp; </a:t>
            </a:r>
            <a:r>
              <a:rPr lang="en-US" sz="3200" dirty="0" err="1">
                <a:latin typeface="Montserrat" pitchFamily="2" charset="77"/>
              </a:rPr>
              <a:t>Simkhada</a:t>
            </a:r>
            <a:r>
              <a:rPr lang="en-US" sz="3200" dirty="0">
                <a:latin typeface="Montserrat" pitchFamily="2" charset="77"/>
              </a:rPr>
              <a:t>, B. (2015). Writing an Abstract for a Scientific Conference. Kathmandu University Medical Journal, 11(3), 262-265. https://</a:t>
            </a:r>
            <a:r>
              <a:rPr lang="en-US" sz="3200" dirty="0" err="1">
                <a:latin typeface="Montserrat" pitchFamily="2" charset="77"/>
              </a:rPr>
              <a:t>doi.org</a:t>
            </a:r>
            <a:r>
              <a:rPr lang="en-US" sz="3200" dirty="0">
                <a:latin typeface="Montserrat" pitchFamily="2" charset="77"/>
              </a:rPr>
              <a:t>/10.3126/kumj.v11i3.12518</a:t>
            </a:r>
          </a:p>
          <a:p>
            <a:pPr marL="457200" indent="-457200">
              <a:lnSpc>
                <a:spcPct val="90000"/>
              </a:lnSpc>
              <a:spcBef>
                <a:spcPts val="600"/>
              </a:spcBef>
              <a:buSzPct val="100000"/>
              <a:buBlip>
                <a:blip r:embed="rId4"/>
              </a:buBlip>
              <a:defRPr sz="2800">
                <a:latin typeface="+mj-lt"/>
                <a:ea typeface="+mj-ea"/>
                <a:cs typeface="+mj-cs"/>
                <a:sym typeface="Helvetica"/>
              </a:defRPr>
            </a:pPr>
            <a:endParaRPr lang="es-ES_tradnl" sz="3200" dirty="0">
              <a:latin typeface="Montserrat" pitchFamily="2" charset="77"/>
            </a:endParaRPr>
          </a:p>
        </p:txBody>
      </p:sp>
      <p:sp>
        <p:nvSpPr>
          <p:cNvPr id="2" name="Google Shape;129;p4">
            <a:extLst>
              <a:ext uri="{FF2B5EF4-FFF2-40B4-BE49-F238E27FC236}">
                <a16:creationId xmlns:a16="http://schemas.microsoft.com/office/drawing/2014/main" id="{1E531DE1-FF06-71CB-10D0-15A199A7D8EB}"/>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Ressources recommandées</a:t>
            </a:r>
          </a:p>
        </p:txBody>
      </p:sp>
    </p:spTree>
    <p:extLst>
      <p:ext uri="{BB962C8B-B14F-4D97-AF65-F5344CB8AC3E}">
        <p14:creationId xmlns:p14="http://schemas.microsoft.com/office/powerpoint/2010/main" val="21248544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13B94EC-4670-5DF2-D1A3-744DE89B431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49162C4-BEB9-36A0-F6ED-4755F652472A}"/>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4FDDD4F2-1FCE-462B-C8D9-91C7B30B3FC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4921891A-0891-8A65-5C21-96E8686B05CA}"/>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D427030D-2DB0-D3BA-6CCA-468CCE7B45F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CE0C0BCB-163B-277D-3B4C-3B719BF5AC69}"/>
              </a:ext>
            </a:extLst>
          </p:cNvPr>
          <p:cNvSpPr/>
          <p:nvPr/>
        </p:nvSpPr>
        <p:spPr>
          <a:xfrm>
            <a:off x="914400" y="5143500"/>
            <a:ext cx="16459200" cy="1626268"/>
          </a:xfrm>
          <a:prstGeom prst="rect">
            <a:avLst/>
          </a:prstGeom>
          <a:noFill/>
          <a:ln>
            <a:noFill/>
          </a:ln>
        </p:spPr>
        <p:txBody>
          <a:bodyPr spcFirstLastPara="1" wrap="square" lIns="91425" tIns="45700" rIns="91425" bIns="45700" anchor="t" anchorCtr="0">
            <a:noAutofit/>
          </a:bodyPr>
          <a:lstStyle/>
          <a:p>
            <a:pPr algn="ctr">
              <a:lnSpc>
                <a:spcPct val="90000"/>
              </a:lnSpc>
              <a:spcBef>
                <a:spcPts val="600"/>
              </a:spcBef>
              <a:buSzPct val="100000"/>
              <a:defRPr sz="2800">
                <a:latin typeface="+mj-lt"/>
                <a:ea typeface="+mj-ea"/>
                <a:cs typeface="+mj-cs"/>
                <a:sym typeface="Helvetica"/>
              </a:defRPr>
            </a:pPr>
            <a:r>
              <a:rPr lang="fr-FR" sz="4800" dirty="0">
                <a:latin typeface="Montserrat" pitchFamily="2" charset="77"/>
              </a:rPr>
              <a:t>Pour toutes questions sur l’envoi des résumés, veuillez contacter </a:t>
            </a:r>
            <a:r>
              <a:rPr lang="fr-FR" sz="4800" dirty="0">
                <a:latin typeface="Montserrat" pitchFamily="2" charset="77"/>
                <a:hlinkClick r:id="rId4"/>
              </a:rPr>
              <a:t>abstracts@theicfp.org</a:t>
            </a:r>
            <a:r>
              <a:rPr lang="fr-FR" sz="4800" dirty="0">
                <a:latin typeface="Montserrat" pitchFamily="2" charset="77"/>
              </a:rPr>
              <a:t>. </a:t>
            </a:r>
          </a:p>
        </p:txBody>
      </p:sp>
      <p:sp>
        <p:nvSpPr>
          <p:cNvPr id="2" name="Google Shape;129;p4">
            <a:extLst>
              <a:ext uri="{FF2B5EF4-FFF2-40B4-BE49-F238E27FC236}">
                <a16:creationId xmlns:a16="http://schemas.microsoft.com/office/drawing/2014/main" id="{C18A63A6-3385-7544-37FD-F8CC4E237D2B}"/>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Questions?</a:t>
            </a:r>
          </a:p>
        </p:txBody>
      </p:sp>
    </p:spTree>
    <p:extLst>
      <p:ext uri="{BB962C8B-B14F-4D97-AF65-F5344CB8AC3E}">
        <p14:creationId xmlns:p14="http://schemas.microsoft.com/office/powerpoint/2010/main" val="337878812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313"/>
        <p:cNvGrpSpPr/>
        <p:nvPr/>
      </p:nvGrpSpPr>
      <p:grpSpPr>
        <a:xfrm>
          <a:off x="0" y="0"/>
          <a:ext cx="0" cy="0"/>
          <a:chOff x="0" y="0"/>
          <a:chExt cx="0" cy="0"/>
        </a:xfrm>
      </p:grpSpPr>
      <p:sp>
        <p:nvSpPr>
          <p:cNvPr id="314" name="Google Shape;314;p22"/>
          <p:cNvSpPr txBox="1"/>
          <p:nvPr/>
        </p:nvSpPr>
        <p:spPr>
          <a:xfrm>
            <a:off x="914400" y="4432536"/>
            <a:ext cx="16459200" cy="1421928"/>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Clr>
                <a:srgbClr val="000000"/>
              </a:buClr>
              <a:buSzPts val="6600"/>
              <a:buFont typeface="Arial"/>
              <a:buNone/>
            </a:pPr>
            <a:r>
              <a:rPr lang="fr-FR" sz="6600" b="1" i="0" u="none" strike="noStrike" cap="none" dirty="0">
                <a:solidFill>
                  <a:schemeClr val="lt1"/>
                </a:solidFill>
                <a:latin typeface="Montserrat"/>
                <a:ea typeface="Montserrat"/>
                <a:cs typeface="Montserrat"/>
                <a:sym typeface="Montserrat"/>
              </a:rPr>
              <a:t>Merci.</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D2254-951D-8A44-B05A-8F5322602F4E}"/>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D41EFAAA-D955-1E40-D80B-DE5C68CFDB77}"/>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D09B4632-5983-2ED4-0D9F-027DDFB2B248}"/>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E66C1064-9397-7C60-3339-DCAFD171CC3F}"/>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F573ACE4-4185-D62B-4D17-DDF05EA75EAC}"/>
              </a:ext>
            </a:extLst>
          </p:cNvPr>
          <p:cNvSpPr txBox="1"/>
          <p:nvPr/>
        </p:nvSpPr>
        <p:spPr>
          <a:xfrm>
            <a:off x="6760230" y="4581632"/>
            <a:ext cx="4767540" cy="1123160"/>
          </a:xfrm>
          <a:prstGeom prst="rect">
            <a:avLst/>
          </a:prstGeom>
        </p:spPr>
        <p:txBody>
          <a:bodyPr vert="horz" wrap="square" lIns="0" tIns="15018" rIns="0" bIns="0" rtlCol="0">
            <a:spAutoFit/>
          </a:bodyPr>
          <a:lstStyle/>
          <a:p>
            <a:pPr algn="ctr"/>
            <a:r>
              <a:rPr lang="fr-FR" sz="7200" b="1" dirty="0">
                <a:solidFill>
                  <a:srgbClr val="FFFFFF"/>
                </a:solidFill>
                <a:latin typeface="Montserrat"/>
                <a:ea typeface="Montserrat"/>
                <a:cs typeface="Montserrat"/>
                <a:sym typeface="Montserrat"/>
              </a:rPr>
              <a:t>Objectif</a:t>
            </a:r>
            <a:endParaRPr lang="fr-FR"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1701720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5C2B1A1B-BFD4-91A9-3FEA-481E60B872D7}"/>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DE9BA0E4-13CE-1A95-92CB-50AB59CBA0AB}"/>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D50C5AE-7844-BB41-4CFA-05D7908A356D}"/>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1D8271B1-6A94-2F59-B344-F98786008BF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0F22719-07E6-B854-FE2A-7F8135AB887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521CD53B-6130-F81D-4CCA-3C0F12BC9054}"/>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fr-FR" sz="3600">
                <a:latin typeface="Montserrat" pitchFamily="2" charset="77"/>
              </a:rPr>
              <a:t>Démontrer aux examinateurs la pertinence de votre recherche.</a:t>
            </a:r>
            <a:br>
              <a:rPr lang="fr-FR" sz="3600">
                <a:latin typeface="Montserrat" pitchFamily="2" charset="77"/>
              </a:rPr>
            </a:br>
            <a:endParaRPr lang="fr-FR" sz="3600">
              <a:latin typeface="Montserrat" pitchFamily="2" charset="77"/>
            </a:endParaRPr>
          </a:p>
          <a:p>
            <a:pPr marL="685800" indent="-685800">
              <a:spcBef>
                <a:spcPts val="900"/>
              </a:spcBef>
              <a:buSzPct val="110000"/>
              <a:buBlip>
                <a:blip r:embed="rId4"/>
              </a:buBlip>
              <a:defRPr sz="3000">
                <a:latin typeface="+mj-lt"/>
                <a:ea typeface="+mj-ea"/>
                <a:cs typeface="+mj-cs"/>
                <a:sym typeface="Helvetica"/>
              </a:defRPr>
            </a:pPr>
            <a:r>
              <a:rPr lang="fr-FR" sz="3600">
                <a:latin typeface="Montserrat" pitchFamily="2" charset="77"/>
              </a:rPr>
              <a:t>Offrir un bref aperçu de votre travail, que les participants à la conférence pourront lire pour décider d’assister à votre session.</a:t>
            </a:r>
            <a:br>
              <a:rPr lang="fr-FR" sz="3600">
                <a:latin typeface="Montserrat" pitchFamily="2" charset="77"/>
              </a:rPr>
            </a:br>
            <a:endParaRPr lang="fr-FR" sz="3600">
              <a:latin typeface="Montserrat" pitchFamily="2" charset="77"/>
            </a:endParaRPr>
          </a:p>
          <a:p>
            <a:pPr marL="685800" indent="-685800">
              <a:spcBef>
                <a:spcPts val="900"/>
              </a:spcBef>
              <a:buSzPct val="110000"/>
              <a:buBlip>
                <a:blip r:embed="rId4"/>
              </a:buBlip>
              <a:defRPr sz="3000">
                <a:latin typeface="+mj-lt"/>
                <a:ea typeface="+mj-ea"/>
                <a:cs typeface="+mj-cs"/>
                <a:sym typeface="Helvetica"/>
              </a:defRPr>
            </a:pPr>
            <a:r>
              <a:rPr lang="fr-FR" sz="3600">
                <a:latin typeface="Montserrat" pitchFamily="2" charset="77"/>
              </a:rPr>
              <a:t>Résumer correctement et succinctement vos questions de recherche, résultats clés et contributions aux connaissances pour d’autres chercheurs.</a:t>
            </a:r>
          </a:p>
        </p:txBody>
      </p:sp>
      <p:sp>
        <p:nvSpPr>
          <p:cNvPr id="2" name="Google Shape;129;p4">
            <a:extLst>
              <a:ext uri="{FF2B5EF4-FFF2-40B4-BE49-F238E27FC236}">
                <a16:creationId xmlns:a16="http://schemas.microsoft.com/office/drawing/2014/main" id="{8F322C8E-23D2-4079-F255-3752BCDBF2A6}"/>
              </a:ext>
            </a:extLst>
          </p:cNvPr>
          <p:cNvSpPr txBox="1"/>
          <p:nvPr/>
        </p:nvSpPr>
        <p:spPr>
          <a:xfrm>
            <a:off x="914400" y="683948"/>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i="0" u="none" strike="noStrike" cap="none">
                <a:solidFill>
                  <a:srgbClr val="FFFFFF"/>
                </a:solidFill>
                <a:latin typeface="Montserrat"/>
                <a:ea typeface="Montserrat"/>
                <a:cs typeface="Montserrat"/>
                <a:sym typeface="Montserrat"/>
              </a:rPr>
              <a:t>Objectif d’un résumé de recherche?</a:t>
            </a:r>
          </a:p>
        </p:txBody>
      </p:sp>
    </p:spTree>
    <p:extLst>
      <p:ext uri="{BB962C8B-B14F-4D97-AF65-F5344CB8AC3E}">
        <p14:creationId xmlns:p14="http://schemas.microsoft.com/office/powerpoint/2010/main" val="3685690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E18428D2-728C-6F9C-1731-3A79340F7F34}"/>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44A9B8DA-B574-C154-820A-E0792D069C20}"/>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5A484A98-4133-E05F-E0A3-0009F1F01AA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7AB87DD9-9285-2572-EF24-63F6697EB5AD}"/>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2898C5F9-0A2D-C654-F1F4-325BD54A8198}"/>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204E1109-0767-F505-0F62-0555B6165AFC}"/>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a:spcBef>
                <a:spcPts val="900"/>
              </a:spcBef>
              <a:buSzPct val="110000"/>
              <a:defRPr sz="3000">
                <a:latin typeface="+mj-lt"/>
                <a:ea typeface="+mj-ea"/>
                <a:cs typeface="+mj-cs"/>
                <a:sym typeface="Helvetica"/>
              </a:defRPr>
            </a:pPr>
            <a:r>
              <a:rPr lang="fr-FR" sz="4000" b="1">
                <a:latin typeface="Montserrat" pitchFamily="2" charset="77"/>
              </a:rPr>
              <a:t>Pour remplir ces objectifs, votre résumait devrait être :</a:t>
            </a:r>
          </a:p>
          <a:p>
            <a:pPr marL="685800" indent="-685800">
              <a:spcBef>
                <a:spcPts val="900"/>
              </a:spcBef>
              <a:buSzPct val="110000"/>
              <a:buBlip>
                <a:blip r:embed="rId4"/>
              </a:buBlip>
              <a:defRPr sz="3000">
                <a:latin typeface="+mj-lt"/>
                <a:ea typeface="+mj-ea"/>
                <a:cs typeface="+mj-cs"/>
                <a:sym typeface="Helvetica"/>
              </a:defRPr>
            </a:pPr>
            <a:r>
              <a:rPr lang="fr-FR" sz="3600" b="1">
                <a:latin typeface="Montserrat" pitchFamily="2" charset="77"/>
              </a:rPr>
              <a:t>Clair et succinct </a:t>
            </a:r>
            <a:r>
              <a:rPr lang="fr-FR" sz="3600">
                <a:latin typeface="Montserrat" pitchFamily="2" charset="77"/>
              </a:rPr>
              <a:t>– évitez les tournures de phrase alambiquées et le jargon, restez dans la limite de mots autorisée.</a:t>
            </a:r>
          </a:p>
          <a:p>
            <a:pPr marL="685800" indent="-685800">
              <a:spcBef>
                <a:spcPts val="900"/>
              </a:spcBef>
              <a:buSzPct val="110000"/>
              <a:buBlip>
                <a:blip r:embed="rId4"/>
              </a:buBlip>
              <a:defRPr sz="3000">
                <a:latin typeface="+mj-lt"/>
                <a:ea typeface="+mj-ea"/>
                <a:cs typeface="+mj-cs"/>
                <a:sym typeface="Helvetica"/>
              </a:defRPr>
            </a:pPr>
            <a:r>
              <a:rPr lang="fr-FR" sz="3600" b="1">
                <a:latin typeface="Montserrat" pitchFamily="2" charset="77"/>
              </a:rPr>
              <a:t>Exact</a:t>
            </a:r>
            <a:r>
              <a:rPr lang="fr-FR" sz="3600">
                <a:latin typeface="Montserrat" pitchFamily="2" charset="77"/>
              </a:rPr>
              <a:t> – assurez-vous que vos résultats soient exacts et que vos conclusions découlent logiquement de vos résultats.</a:t>
            </a:r>
          </a:p>
          <a:p>
            <a:pPr marL="685800" indent="-685800">
              <a:spcBef>
                <a:spcPts val="900"/>
              </a:spcBef>
              <a:buSzPct val="110000"/>
              <a:buBlip>
                <a:blip r:embed="rId4"/>
              </a:buBlip>
              <a:defRPr sz="3000">
                <a:latin typeface="+mj-lt"/>
                <a:ea typeface="+mj-ea"/>
                <a:cs typeface="+mj-cs"/>
                <a:sym typeface="Helvetica"/>
              </a:defRPr>
            </a:pPr>
            <a:r>
              <a:rPr lang="fr-FR" sz="3600" b="1">
                <a:latin typeface="Montserrat" pitchFamily="2" charset="77"/>
              </a:rPr>
              <a:t>Complet</a:t>
            </a:r>
            <a:r>
              <a:rPr lang="fr-FR" sz="3600">
                <a:latin typeface="Montserrat" pitchFamily="2" charset="77"/>
              </a:rPr>
              <a:t> – ne laissez aucune section vierge ou incomplète. Le résumé est un « paquet ».</a:t>
            </a:r>
          </a:p>
        </p:txBody>
      </p:sp>
      <p:sp>
        <p:nvSpPr>
          <p:cNvPr id="2" name="Google Shape;129;p4">
            <a:extLst>
              <a:ext uri="{FF2B5EF4-FFF2-40B4-BE49-F238E27FC236}">
                <a16:creationId xmlns:a16="http://schemas.microsoft.com/office/drawing/2014/main" id="{5A2D9333-E047-83F8-F371-4E4837543C51}"/>
              </a:ext>
            </a:extLst>
          </p:cNvPr>
          <p:cNvSpPr txBox="1"/>
          <p:nvPr/>
        </p:nvSpPr>
        <p:spPr>
          <a:xfrm>
            <a:off x="914400" y="683948"/>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fr-FR" sz="4800" b="1" i="0" u="none" strike="noStrike" cap="none">
                <a:solidFill>
                  <a:srgbClr val="FFFFFF"/>
                </a:solidFill>
                <a:latin typeface="Montserrat"/>
                <a:ea typeface="Montserrat"/>
                <a:cs typeface="Montserrat"/>
                <a:sym typeface="Montserrat"/>
              </a:rPr>
              <a:t>Objectif</a:t>
            </a:r>
          </a:p>
        </p:txBody>
      </p:sp>
    </p:spTree>
    <p:extLst>
      <p:ext uri="{BB962C8B-B14F-4D97-AF65-F5344CB8AC3E}">
        <p14:creationId xmlns:p14="http://schemas.microsoft.com/office/powerpoint/2010/main" val="24613198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53D9E-2E2A-08A3-3233-F65FEA4AB216}"/>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55968015-1830-5E57-2242-4FE55AED11BB}"/>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2C801B12-BC46-31DF-AF41-6E98C3170433}"/>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8530DDBF-E886-37CB-06F1-088393EA1F17}"/>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785D6675-D051-77C2-6D1D-8FC6B9672B5C}"/>
              </a:ext>
            </a:extLst>
          </p:cNvPr>
          <p:cNvSpPr txBox="1"/>
          <p:nvPr/>
        </p:nvSpPr>
        <p:spPr>
          <a:xfrm>
            <a:off x="6725403" y="4581632"/>
            <a:ext cx="4837194" cy="1123160"/>
          </a:xfrm>
          <a:prstGeom prst="rect">
            <a:avLst/>
          </a:prstGeom>
        </p:spPr>
        <p:txBody>
          <a:bodyPr vert="horz" wrap="square" lIns="0" tIns="15018" rIns="0" bIns="0" rtlCol="0">
            <a:spAutoFit/>
          </a:bodyPr>
          <a:lstStyle/>
          <a:p>
            <a:pPr algn="ctr"/>
            <a:r>
              <a:rPr lang="fr-FR" sz="7200" b="1" dirty="0">
                <a:solidFill>
                  <a:srgbClr val="FFFFFF"/>
                </a:solidFill>
                <a:latin typeface="Montserrat"/>
                <a:ea typeface="Montserrat"/>
                <a:cs typeface="Montserrat"/>
                <a:sym typeface="Montserrat"/>
              </a:rPr>
              <a:t>Titre</a:t>
            </a:r>
            <a:endParaRPr lang="fr-FR"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629146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364EDD5-33BC-0E82-F235-385AB20049C4}"/>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EA82E963-76E4-F57D-E022-5F26FA11B80D}"/>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BFE230B-7AB1-1D41-7E3E-099321EA7C3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85C9D216-911D-458F-B99E-05BBA010DAA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1218839-1ADC-BA81-134F-31A68A862B6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E0227A0E-79B8-3414-4FEF-17F76E228A84}"/>
              </a:ext>
            </a:extLst>
          </p:cNvPr>
          <p:cNvSpPr txBox="1"/>
          <p:nvPr/>
        </p:nvSpPr>
        <p:spPr>
          <a:xfrm>
            <a:off x="914400" y="8316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fr-FR" sz="4800" b="1">
                <a:solidFill>
                  <a:srgbClr val="FFFFFF"/>
                </a:solidFill>
                <a:latin typeface="Montserrat"/>
                <a:ea typeface="Montserrat"/>
                <a:cs typeface="Montserrat"/>
                <a:sym typeface="Montserrat"/>
              </a:rPr>
              <a:t>Le titre est aussi important que le contenu.</a:t>
            </a:r>
            <a:endParaRPr lang="fr-FR" sz="4800" b="1" i="0" u="none" strike="noStrike" cap="none">
              <a:solidFill>
                <a:srgbClr val="FFFFFF"/>
              </a:solidFill>
              <a:latin typeface="Montserrat"/>
              <a:ea typeface="Montserrat"/>
              <a:cs typeface="Montserrat"/>
              <a:sym typeface="Montserrat"/>
            </a:endParaRPr>
          </a:p>
        </p:txBody>
      </p:sp>
      <p:sp>
        <p:nvSpPr>
          <p:cNvPr id="3" name="Google Shape;130;p4">
            <a:extLst>
              <a:ext uri="{FF2B5EF4-FFF2-40B4-BE49-F238E27FC236}">
                <a16:creationId xmlns:a16="http://schemas.microsoft.com/office/drawing/2014/main" id="{53BF8A89-AC5F-B08D-E7BF-BFC3B7A8D632}"/>
              </a:ext>
            </a:extLst>
          </p:cNvPr>
          <p:cNvSpPr/>
          <p:nvPr/>
        </p:nvSpPr>
        <p:spPr>
          <a:xfrm>
            <a:off x="914400" y="2932017"/>
            <a:ext cx="16459200" cy="6745379"/>
          </a:xfrm>
          <a:prstGeom prst="rect">
            <a:avLst/>
          </a:prstGeom>
          <a:noFill/>
          <a:ln>
            <a:noFill/>
          </a:ln>
        </p:spPr>
        <p:txBody>
          <a:bodyPr spcFirstLastPara="1" wrap="square" lIns="91425" tIns="45700" rIns="91425" bIns="45700" anchor="t" anchorCtr="0">
            <a:noAutofit/>
          </a:bodyPr>
          <a:lstStyle/>
          <a:p>
            <a:pPr marL="571500" marR="0" lvl="0" indent="-571500" algn="l" rtl="0">
              <a:lnSpc>
                <a:spcPct val="100000"/>
              </a:lnSpc>
              <a:spcBef>
                <a:spcPts val="0"/>
              </a:spcBef>
              <a:spcAft>
                <a:spcPts val="1200"/>
              </a:spcAft>
              <a:buClr>
                <a:srgbClr val="000000"/>
              </a:buClr>
              <a:buSzPct val="110000"/>
              <a:buBlip>
                <a:blip r:embed="rId4"/>
              </a:buBlip>
            </a:pPr>
            <a:r>
              <a:rPr lang="fr-FR" sz="3600" b="1">
                <a:latin typeface="Montserrat" pitchFamily="2" charset="77"/>
              </a:rPr>
              <a:t>Le tire est ce que tous les lecteurs lisent en premier </a:t>
            </a:r>
            <a:r>
              <a:rPr lang="fr-FR" sz="3600">
                <a:latin typeface="Montserrat" pitchFamily="2" charset="77"/>
              </a:rPr>
              <a:t>– Passez du temps à choisir votre titre.</a:t>
            </a:r>
          </a:p>
          <a:p>
            <a:pPr marL="571500" marR="0" lvl="0" indent="-571500" algn="l" rtl="0">
              <a:lnSpc>
                <a:spcPct val="100000"/>
              </a:lnSpc>
              <a:spcBef>
                <a:spcPts val="0"/>
              </a:spcBef>
              <a:spcAft>
                <a:spcPts val="1200"/>
              </a:spcAft>
              <a:buClr>
                <a:srgbClr val="000000"/>
              </a:buClr>
              <a:buSzPct val="110000"/>
              <a:buBlip>
                <a:blip r:embed="rId4"/>
              </a:buBlip>
            </a:pPr>
            <a:r>
              <a:rPr lang="fr-FR" sz="3600" b="1">
                <a:latin typeface="Montserrat" pitchFamily="2" charset="77"/>
              </a:rPr>
              <a:t>Évitez les longs titres </a:t>
            </a:r>
            <a:r>
              <a:rPr lang="fr-FR" sz="3600">
                <a:latin typeface="Montserrat" pitchFamily="2" charset="77"/>
              </a:rPr>
              <a:t>– Limitez votre titre à 10-12 mots.</a:t>
            </a:r>
          </a:p>
          <a:p>
            <a:pPr marL="571500" marR="0" lvl="0" indent="-571500" algn="l" rtl="0">
              <a:lnSpc>
                <a:spcPct val="100000"/>
              </a:lnSpc>
              <a:spcBef>
                <a:spcPts val="0"/>
              </a:spcBef>
              <a:spcAft>
                <a:spcPts val="1200"/>
              </a:spcAft>
              <a:buClr>
                <a:srgbClr val="000000"/>
              </a:buClr>
              <a:buSzPct val="110000"/>
              <a:buBlip>
                <a:blip r:embed="rId4"/>
              </a:buBlip>
            </a:pPr>
            <a:r>
              <a:rPr lang="fr-FR" sz="3600" b="1">
                <a:latin typeface="Montserrat" pitchFamily="2" charset="77"/>
              </a:rPr>
              <a:t>Utilisez des termes et phrases descriptifs qui reflètent adéquatement votre contenu.</a:t>
            </a:r>
          </a:p>
          <a:p>
            <a:pPr marL="571500" marR="0" lvl="0" indent="-571500" algn="l" rtl="0">
              <a:lnSpc>
                <a:spcPct val="100000"/>
              </a:lnSpc>
              <a:spcBef>
                <a:spcPts val="0"/>
              </a:spcBef>
              <a:spcAft>
                <a:spcPts val="1200"/>
              </a:spcAft>
              <a:buClr>
                <a:srgbClr val="000000"/>
              </a:buClr>
              <a:buSzPct val="110000"/>
              <a:buBlip>
                <a:blip r:embed="rId4"/>
              </a:buBlip>
            </a:pPr>
            <a:r>
              <a:rPr lang="fr-FR" sz="3600" b="1">
                <a:latin typeface="Montserrat" pitchFamily="2" charset="77"/>
              </a:rPr>
              <a:t>Quatre éléments d’un bon titre :</a:t>
            </a:r>
            <a:endParaRPr lang="fr-FR" sz="3200" b="1">
              <a:latin typeface="Montserrat" pitchFamily="2" charset="77"/>
            </a:endParaRPr>
          </a:p>
          <a:p>
            <a:pPr marL="1485900" lvl="1" indent="-571500">
              <a:spcAft>
                <a:spcPts val="1200"/>
              </a:spcAft>
              <a:buSzPct val="110000"/>
              <a:buBlip>
                <a:blip r:embed="rId4"/>
              </a:buBlip>
            </a:pPr>
            <a:r>
              <a:rPr lang="fr-FR" sz="3200">
                <a:latin typeface="Montserrat" pitchFamily="2" charset="77"/>
              </a:rPr>
              <a:t>Utiliser peu de mots pour condenser le contenu du résumé.</a:t>
            </a:r>
          </a:p>
          <a:p>
            <a:pPr marL="1485900" lvl="1" indent="-571500">
              <a:spcAft>
                <a:spcPts val="1200"/>
              </a:spcAft>
              <a:buSzPct val="110000"/>
              <a:buBlip>
                <a:blip r:embed="rId4"/>
              </a:buBlip>
            </a:pPr>
            <a:r>
              <a:rPr lang="fr-FR" sz="3200">
                <a:latin typeface="Montserrat" pitchFamily="2" charset="77"/>
              </a:rPr>
              <a:t>Inclure le type de l’étude : ex. Essai randomisé contrôlé, etc.</a:t>
            </a:r>
          </a:p>
          <a:p>
            <a:pPr marL="1485900" lvl="1" indent="-571500">
              <a:spcAft>
                <a:spcPts val="1200"/>
              </a:spcAft>
              <a:buSzPct val="110000"/>
              <a:buBlip>
                <a:blip r:embed="rId4"/>
              </a:buBlip>
            </a:pPr>
            <a:r>
              <a:rPr lang="fr-FR" sz="3200">
                <a:latin typeface="Montserrat" pitchFamily="2" charset="77"/>
              </a:rPr>
              <a:t>Capturer l’attention du lecteur.</a:t>
            </a:r>
          </a:p>
          <a:p>
            <a:pPr marL="1485900" lvl="1" indent="-571500">
              <a:spcAft>
                <a:spcPts val="1200"/>
              </a:spcAft>
              <a:buSzPct val="110000"/>
              <a:buBlip>
                <a:blip r:embed="rId4"/>
              </a:buBlip>
            </a:pPr>
            <a:r>
              <a:rPr lang="fr-FR" sz="3200">
                <a:latin typeface="Montserrat" pitchFamily="2" charset="77"/>
              </a:rPr>
              <a:t>Distinguer le résumé d’autres articles sur le même sujet.</a:t>
            </a:r>
          </a:p>
        </p:txBody>
      </p:sp>
    </p:spTree>
    <p:extLst>
      <p:ext uri="{BB962C8B-B14F-4D97-AF65-F5344CB8AC3E}">
        <p14:creationId xmlns:p14="http://schemas.microsoft.com/office/powerpoint/2010/main" val="3974499778"/>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2083</TotalTime>
  <Words>5556</Words>
  <Application>Microsoft Macintosh PowerPoint</Application>
  <PresentationFormat>Custom</PresentationFormat>
  <Paragraphs>233</Paragraphs>
  <Slides>47</Slides>
  <Notes>38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47</vt:i4>
      </vt:variant>
    </vt:vector>
  </HeadingPairs>
  <TitlesOfParts>
    <vt:vector size="55" baseType="lpstr">
      <vt:lpstr>Montserrat SemiBold</vt:lpstr>
      <vt:lpstr>Aptos Display</vt:lpstr>
      <vt:lpstr>Aptos</vt:lpstr>
      <vt:lpstr>Arial</vt:lpstr>
      <vt:lpstr>Helvetica</vt:lpstr>
      <vt:lpstr>Calibri</vt:lpstr>
      <vt:lpstr>Montserrat</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Molly Moesner</cp:lastModifiedBy>
  <cp:revision>52</cp:revision>
  <dcterms:modified xsi:type="dcterms:W3CDTF">2025-01-11T18:24:11Z</dcterms:modified>
</cp:coreProperties>
</file>